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2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5EF35-4F02-488C-9AF6-93BB0CBDE38B}" type="datetimeFigureOut">
              <a:rPr lang="cs-CZ" smtClean="0"/>
              <a:pPr/>
              <a:t>19.3.2019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E47522-A832-4AA0-8CD7-53954437D93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65272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877472" y="685358"/>
            <a:ext cx="5101423" cy="343121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Tahoma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/>
          </p:nvPr>
        </p:nvSpPr>
        <p:spPr>
          <a:xfrm>
            <a:off x="686290" y="4343548"/>
            <a:ext cx="5483785" cy="4116568"/>
          </a:xfrm>
          <a:noFill/>
        </p:spPr>
        <p:txBody>
          <a:bodyPr wrap="none" anchor="ctr"/>
          <a:lstStyle/>
          <a:p>
            <a:pPr eaLnBrk="1" hangingPunct="1"/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4027497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73007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307177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2219191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348869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cs-CZ" smtClean="0"/>
          </a:p>
        </p:txBody>
      </p:sp>
    </p:spTree>
    <p:extLst>
      <p:ext uri="{BB962C8B-B14F-4D97-AF65-F5344CB8AC3E}">
        <p14:creationId xmlns:p14="http://schemas.microsoft.com/office/powerpoint/2010/main" xmlns="" val="4233206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B9ADC-4B72-491F-B090-656E23C0347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74458-C55C-4AE0-BCAE-D8121654873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28849-14B3-40D1-9C68-AA303546450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B0E8E-7803-4C82-BB16-F1FE39AD39C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el, tekst en 2 inhoudseleme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5822-6FEC-473C-95F9-EA8ADD747BD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F134E-744D-4B12-824F-A8B325BB19C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FEA30-866A-42F2-B1A1-168140F35BB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04991-7806-4C46-8A6A-E880E4A96E32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3AAB4-BB7C-416E-9D6C-62841954E6F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AE909-84AF-4536-AF0B-B91DAF217D4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FC5FC-3630-4C8C-B31C-C4E93C59D77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95EB9-B1F4-42C8-8C48-C2946828DDB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4D0AD-CC83-4652-B13A-1BD61CCE6ECE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14AF4-4DE5-4DD1-8506-45EB1C367BA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280316-031B-452F-823D-6B9269DF51BA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052513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NGO COMMUNICATING</a:t>
            </a:r>
            <a:r>
              <a:rPr lang="cs-CZ" altLang="cs-CZ" sz="1400" smtClean="0"/>
              <a:t/>
            </a:r>
            <a:br>
              <a:rPr lang="cs-CZ" altLang="cs-CZ" sz="1400" smtClean="0"/>
            </a:br>
            <a:endParaRPr lang="en-US" altLang="cs-CZ" sz="28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4292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48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cs-CZ" altLang="cs-CZ" sz="3600" b="1" smtClean="0"/>
              <a:t>Ivana Bursíková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3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3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3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36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1200" b="1" smtClean="0"/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cs-CZ" altLang="cs-CZ" sz="24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cs-CZ" sz="3600" b="1" smtClean="0"/>
          </a:p>
        </p:txBody>
      </p:sp>
      <p:pic>
        <p:nvPicPr>
          <p:cNvPr id="2052" name="Picture 5" descr="agora5(cerne pismo vlevo)"/>
          <p:cNvPicPr>
            <a:picLocks noChangeAspect="1" noChangeArrowheads="1"/>
          </p:cNvPicPr>
          <p:nvPr/>
        </p:nvPicPr>
        <p:blipFill>
          <a:blip r:embed="rId2" cstate="print"/>
          <a:srcRect l="12804" r="12804" b="86031"/>
          <a:stretch>
            <a:fillRect/>
          </a:stretch>
        </p:blipFill>
        <p:spPr bwMode="auto">
          <a:xfrm>
            <a:off x="-4763" y="3933825"/>
            <a:ext cx="9145588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z="6600" smtClean="0"/>
              <a:t>	WHO</a:t>
            </a:r>
            <a:r>
              <a:rPr lang="cs-CZ" altLang="cs-CZ" sz="4000" smtClean="0"/>
              <a:t>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330700" cy="46418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2200" b="1" smtClean="0"/>
              <a:t>Generally: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2000" smtClean="0">
                <a:latin typeface="Tahoma" charset="0"/>
              </a:rPr>
              <a:t>politicians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2000" smtClean="0">
                <a:latin typeface="Tahoma" charset="0"/>
              </a:rPr>
              <a:t>civil servants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2000" smtClean="0">
                <a:latin typeface="Tahoma" charset="0"/>
              </a:rPr>
              <a:t>academics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2000" smtClean="0">
                <a:latin typeface="Tahoma" charset="0"/>
              </a:rPr>
              <a:t>businesses</a:t>
            </a:r>
            <a:r>
              <a:rPr lang="cs-CZ" altLang="cs-CZ" sz="2000" smtClean="0">
                <a:latin typeface="Tahoma" charset="0"/>
              </a:rPr>
              <a:t> </a:t>
            </a:r>
            <a:endParaRPr lang="en-US" altLang="cs-CZ" sz="2000" smtClean="0">
              <a:latin typeface="Tahoma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cs-CZ" sz="2000" smtClean="0">
                <a:latin typeface="Tahoma" charset="0"/>
              </a:rPr>
              <a:t>citizens (organised, not organised)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cs-CZ" sz="2200" b="1" smtClean="0">
              <a:latin typeface="Tahom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200" b="1" smtClean="0"/>
              <a:t>Different levels</a:t>
            </a:r>
            <a:r>
              <a:rPr lang="en-US" altLang="cs-CZ" sz="2200" b="1" smtClean="0"/>
              <a:t>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>
                <a:latin typeface="Tahoma" charset="0"/>
              </a:rPr>
              <a:t>  Local, regional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>
                <a:latin typeface="Tahoma" charset="0"/>
              </a:rPr>
              <a:t>	National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>
                <a:latin typeface="Tahoma" charset="0"/>
              </a:rPr>
              <a:t>	European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000" smtClean="0">
                <a:latin typeface="Tahoma" charset="0"/>
              </a:rPr>
              <a:t>	Supranational (global)</a:t>
            </a:r>
            <a:endParaRPr lang="en-US" altLang="cs-CZ" sz="2000" smtClean="0">
              <a:latin typeface="Tahoma" charset="0"/>
            </a:endParaRPr>
          </a:p>
        </p:txBody>
      </p:sp>
      <p:pic>
        <p:nvPicPr>
          <p:cNvPr id="11268" name="Picture 9" descr="politici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825" y="0"/>
            <a:ext cx="4067175" cy="314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1" descr="mayor_digs_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141663"/>
            <a:ext cx="4716462" cy="371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4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1" name="Group 817"/>
          <p:cNvGraphicFramePr>
            <a:graphicFrameLocks noGrp="1"/>
          </p:cNvGraphicFramePr>
          <p:nvPr/>
        </p:nvGraphicFramePr>
        <p:xfrm>
          <a:off x="0" y="549275"/>
          <a:ext cx="9074150" cy="6048377"/>
        </p:xfrm>
        <a:graphic>
          <a:graphicData uri="http://schemas.openxmlformats.org/drawingml/2006/table">
            <a:tbl>
              <a:tblPr/>
              <a:tblGrid>
                <a:gridCol w="1657350"/>
                <a:gridCol w="2538413"/>
                <a:gridCol w="2058987"/>
                <a:gridCol w="1450975"/>
                <a:gridCol w="1368425"/>
              </a:tblGrid>
              <a:tr h="311150">
                <a:tc row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Scope of operation of various</a:t>
                      </a: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stakeholders) in different public spaces…: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…and at various levels: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98266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European level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National level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Region</a:t>
                      </a: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al/</a:t>
                      </a: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local level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Supranational level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43025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Politico-administrative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European Parliament, European </a:t>
                      </a: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ommission, Council of Europe, European political parties, European NGOs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National Parliament, national governments, political parties, NGO, organizations of the commercial sector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Regional governments, regional NGOs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UN, other international organizations, global NGOs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57363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ublic services delivery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European Parliament, European </a:t>
                      </a: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C</a:t>
                      </a: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ommission, European public sector organizations, citizens’ and client organizations at the European level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National parliaments, national governments, national public sector organizations, citizens’ and client’ organizations at the national level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Regional governments, citizens’ and client</a:t>
                      </a: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organization</a:t>
                      </a: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 working</a:t>
                      </a: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 at the regional level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82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Academic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European scientific journals and events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Scientific journals, books, and events in national languages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International scientific journals, books, and events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Mediated public space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European media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National media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Regional (local) media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ahoma" charset="0"/>
                        </a:defRPr>
                      </a:lvl1pPr>
                      <a:lvl2pPr marL="742950" indent="-285750" algn="l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algn="l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cs typeface="Times New Roman" pitchFamily="18" charset="0"/>
                        </a:rPr>
                        <a:t>Global media</a:t>
                      </a:r>
                      <a:endParaRPr kumimoji="0" lang="en-US" altLang="cs-CZ" sz="13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cs-CZ" smtClean="0"/>
              <a:t>WHO - </a:t>
            </a:r>
            <a:r>
              <a:rPr lang="en-US" altLang="cs-CZ" sz="4000" smtClean="0"/>
              <a:t>Criteria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060575"/>
            <a:ext cx="8147050" cy="3384550"/>
          </a:xfrm>
        </p:spPr>
        <p:txBody>
          <a:bodyPr/>
          <a:lstStyle/>
          <a:p>
            <a:pPr eaLnBrk="1" hangingPunct="1"/>
            <a:r>
              <a:rPr lang="en-US" altLang="cs-CZ" sz="2400" smtClean="0"/>
              <a:t>Are the target groups</a:t>
            </a:r>
          </a:p>
          <a:p>
            <a:pPr eaLnBrk="1" hangingPunct="1">
              <a:buFontTx/>
              <a:buNone/>
            </a:pPr>
            <a:r>
              <a:rPr lang="en-US" altLang="cs-CZ" sz="2400" smtClean="0"/>
              <a:t>	</a:t>
            </a:r>
            <a:r>
              <a:rPr lang="cs-CZ" altLang="cs-CZ" sz="2400" smtClean="0"/>
              <a:t>well-</a:t>
            </a:r>
            <a:r>
              <a:rPr lang="en-US" altLang="cs-CZ" sz="2400" smtClean="0"/>
              <a:t>defined?</a:t>
            </a:r>
          </a:p>
          <a:p>
            <a:pPr eaLnBrk="1" hangingPunct="1"/>
            <a:r>
              <a:rPr lang="en-US" altLang="cs-CZ" sz="2400" smtClean="0"/>
              <a:t>Do we cover all the target </a:t>
            </a:r>
            <a:endParaRPr lang="cs-CZ" altLang="cs-CZ" sz="2400" smtClean="0"/>
          </a:p>
          <a:p>
            <a:pPr eaLnBrk="1" hangingPunct="1">
              <a:buFontTx/>
              <a:buNone/>
            </a:pPr>
            <a:r>
              <a:rPr lang="cs-CZ" altLang="cs-CZ" sz="2400" smtClean="0"/>
              <a:t>	</a:t>
            </a:r>
            <a:r>
              <a:rPr lang="en-US" altLang="cs-CZ" sz="2400" smtClean="0"/>
              <a:t>groups? Is our list too </a:t>
            </a:r>
            <a:r>
              <a:rPr lang="cs-CZ" altLang="cs-CZ" sz="2400" smtClean="0"/>
              <a:t>limited</a:t>
            </a:r>
            <a:r>
              <a:rPr lang="en-US" altLang="cs-CZ" sz="2400" smtClean="0"/>
              <a:t>? </a:t>
            </a:r>
          </a:p>
          <a:p>
            <a:pPr eaLnBrk="1" hangingPunct="1"/>
            <a:r>
              <a:rPr lang="en-US" altLang="cs-CZ" sz="2400" smtClean="0"/>
              <a:t>Are we missing any groups that should or could be informed?</a:t>
            </a:r>
          </a:p>
          <a:p>
            <a:pPr eaLnBrk="1" hangingPunct="1"/>
            <a:r>
              <a:rPr lang="cs-CZ" altLang="cs-CZ" sz="2400" smtClean="0"/>
              <a:t>W</a:t>
            </a:r>
            <a:r>
              <a:rPr lang="en-US" altLang="cs-CZ" sz="2400" smtClean="0"/>
              <a:t>hich target groups </a:t>
            </a:r>
            <a:r>
              <a:rPr lang="cs-CZ" altLang="cs-CZ" sz="2400" smtClean="0"/>
              <a:t>a</a:t>
            </a:r>
            <a:r>
              <a:rPr lang="en-US" altLang="cs-CZ" sz="2400" smtClean="0"/>
              <a:t>re more important to us?</a:t>
            </a:r>
          </a:p>
          <a:p>
            <a:pPr eaLnBrk="1" hangingPunct="1"/>
            <a:endParaRPr lang="en-US" altLang="cs-CZ" sz="2400" smtClean="0"/>
          </a:p>
        </p:txBody>
      </p:sp>
      <p:pic>
        <p:nvPicPr>
          <p:cNvPr id="13316" name="Picture 7" descr="manage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lum contrast="18000"/>
            <a:grayscl/>
          </a:blip>
          <a:srcRect/>
          <a:stretch>
            <a:fillRect/>
          </a:stretch>
        </p:blipFill>
        <p:spPr>
          <a:xfrm>
            <a:off x="5364163" y="188913"/>
            <a:ext cx="3240087" cy="31988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6600" smtClean="0"/>
              <a:t>HOW?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73688"/>
            <a:ext cx="8229600" cy="1295400"/>
          </a:xfrm>
        </p:spPr>
        <p:txBody>
          <a:bodyPr/>
          <a:lstStyle/>
          <a:p>
            <a:endParaRPr lang="cs-CZ" altLang="cs-CZ" b="1" i="1" smtClean="0"/>
          </a:p>
        </p:txBody>
      </p:sp>
      <p:pic>
        <p:nvPicPr>
          <p:cNvPr id="14340" name="Picture 5" descr="kinderhocker_01_vs176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8825" y="1519238"/>
            <a:ext cx="5086350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60350"/>
            <a:ext cx="5329237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HOW - </a:t>
            </a:r>
            <a:r>
              <a:rPr lang="cs-CZ" altLang="cs-CZ" sz="4000" smtClean="0"/>
              <a:t>Media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12875"/>
            <a:ext cx="4103687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b="1" smtClean="0"/>
              <a:t>Mass media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smtClean="0"/>
              <a:t>Television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Cinema (documentary)</a:t>
            </a:r>
            <a:r>
              <a:rPr lang="en-US" altLang="cs-CZ" sz="18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smtClean="0"/>
              <a:t>Radio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Public </a:t>
            </a:r>
            <a:r>
              <a:rPr lang="en-US" altLang="cs-CZ" sz="1800" smtClean="0"/>
              <a:t>debates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smtClean="0"/>
              <a:t>Newspapers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M</a:t>
            </a:r>
            <a:r>
              <a:rPr lang="en-US" altLang="cs-CZ" sz="1800" smtClean="0"/>
              <a:t>agazines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800" smtClean="0"/>
              <a:t>Billboards</a:t>
            </a:r>
            <a:endParaRPr lang="cs-CZ" altLang="cs-CZ" sz="18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1800" smtClean="0"/>
              <a:t>Internet</a:t>
            </a:r>
          </a:p>
          <a:p>
            <a:pPr eaLnBrk="1" hangingPunct="1">
              <a:lnSpc>
                <a:spcPct val="80000"/>
              </a:lnSpc>
            </a:pPr>
            <a:endParaRPr lang="en-US" altLang="cs-CZ" sz="1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000" b="1" smtClean="0"/>
              <a:t>Specific media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Billboards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Means of transport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Sho</a:t>
            </a:r>
            <a:r>
              <a:rPr lang="cs-CZ" altLang="cs-CZ" sz="2000" smtClean="0"/>
              <a:t>p </a:t>
            </a:r>
            <a:r>
              <a:rPr lang="en-US" altLang="cs-CZ" sz="2000" smtClean="0"/>
              <a:t>windows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Packaging </a:t>
            </a:r>
            <a:endParaRPr lang="en-US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Promotional objects</a:t>
            </a:r>
            <a:r>
              <a:rPr lang="en-US" altLang="cs-CZ" sz="2000" smtClean="0"/>
              <a:t> </a:t>
            </a: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Mailing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412875"/>
            <a:ext cx="4038600" cy="47132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200" b="1" smtClean="0"/>
              <a:t>Hot media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Television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Radio</a:t>
            </a:r>
            <a:endParaRPr lang="cs-CZ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Public debates</a:t>
            </a:r>
            <a:endParaRPr lang="en-US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Cinema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Telephone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000" b="1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cs-CZ" sz="2200" b="1" smtClean="0"/>
              <a:t>Cold media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Newspapers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Magazines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Billboards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Means of transport</a:t>
            </a:r>
            <a:r>
              <a:rPr lang="cs-CZ" altLang="cs-CZ" sz="2000" smtClean="0"/>
              <a:t> </a:t>
            </a:r>
            <a:endParaRPr lang="en-US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en-US" altLang="cs-CZ" sz="2000" smtClean="0"/>
              <a:t>Sho</a:t>
            </a:r>
            <a:r>
              <a:rPr lang="cs-CZ" altLang="cs-CZ" sz="2000" smtClean="0"/>
              <a:t>p</a:t>
            </a:r>
            <a:r>
              <a:rPr lang="en-US" altLang="cs-CZ" sz="2000" smtClean="0"/>
              <a:t> windows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Packaging</a:t>
            </a:r>
            <a:endParaRPr lang="en-US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Handouts</a:t>
            </a:r>
            <a:endParaRPr lang="en-US" altLang="cs-CZ" sz="2000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000" smtClean="0"/>
              <a:t>Promotional objects</a:t>
            </a:r>
            <a:r>
              <a:rPr lang="en-US" altLang="cs-CZ" sz="2000" smtClean="0"/>
              <a:t> (bags, pencils, lighters</a:t>
            </a:r>
            <a:r>
              <a:rPr lang="en-US" altLang="cs-CZ" sz="2000" i="1" smtClean="0"/>
              <a:t> etc.)</a:t>
            </a:r>
            <a:endParaRPr lang="en-US" altLang="cs-CZ" sz="2000" smtClean="0"/>
          </a:p>
        </p:txBody>
      </p:sp>
      <p:pic>
        <p:nvPicPr>
          <p:cNvPr id="15365" name="Picture 12" descr="523053"/>
          <p:cNvPicPr>
            <a:picLocks noChangeAspect="1" noChangeArrowheads="1"/>
          </p:cNvPicPr>
          <p:nvPr/>
        </p:nvPicPr>
        <p:blipFill>
          <a:blip r:embed="rId2" cstate="print">
            <a:lum contrast="24000"/>
            <a:grayscl/>
          </a:blip>
          <a:srcRect/>
          <a:stretch>
            <a:fillRect/>
          </a:stretch>
        </p:blipFill>
        <p:spPr bwMode="auto">
          <a:xfrm>
            <a:off x="6372225" y="333375"/>
            <a:ext cx="24479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77875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HOW - Media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836613"/>
            <a:ext cx="4038600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1600" b="1" smtClean="0"/>
              <a:t>Mass media: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Web-based publishing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Newspapers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Radio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Newspaper and magazine advertisements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Television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Weekly magazines (programs and news spots)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Commercial journals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Cinema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600" b="1" smtClean="0"/>
              <a:t>Alternative media</a:t>
            </a:r>
            <a:r>
              <a:rPr lang="en-US" altLang="cs-CZ" sz="16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Printed/written media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Annual reports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Newsletters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Policy briefs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Information kits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Specialized reviews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Banners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Local publications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Pamphlets and brochures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Teaching materials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Letters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1600" smtClean="0"/>
          </a:p>
        </p:txBody>
      </p:sp>
      <p:sp>
        <p:nvSpPr>
          <p:cNvPr id="1638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765175"/>
            <a:ext cx="4038600" cy="5360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cs-CZ" sz="1600" b="1" smtClean="0"/>
              <a:t>Audio-visual media: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Advertising panels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Posters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Documentary films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Public announcements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Exhibitions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Photographic exhibitions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Video and slide presentations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cs-CZ" sz="1600" b="1" smtClean="0"/>
              <a:t>Interactive media: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Presentations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Participation in existing events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Press conferences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Round tables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Expert conferences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Public debates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Public meetings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Prizes and recognition awards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Symposia in universities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Telephone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Demonstrations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Special thematic days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Competitions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Face-to-face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cs-CZ" sz="1600" smtClean="0">
                <a:latin typeface="Tahoma" charset="0"/>
              </a:rPr>
              <a:t>Street theatre</a:t>
            </a:r>
          </a:p>
          <a:p>
            <a:pPr eaLnBrk="1" hangingPunct="1">
              <a:lnSpc>
                <a:spcPct val="80000"/>
              </a:lnSpc>
            </a:pPr>
            <a:endParaRPr lang="cs-CZ" altLang="cs-CZ" sz="1600" smtClean="0"/>
          </a:p>
          <a:p>
            <a:pPr eaLnBrk="1" hangingPunct="1">
              <a:lnSpc>
                <a:spcPct val="80000"/>
              </a:lnSpc>
            </a:pPr>
            <a:endParaRPr lang="cs-CZ" altLang="cs-CZ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31188" cy="533400"/>
          </a:xfrm>
          <a:noFill/>
        </p:spPr>
        <p:txBody>
          <a:bodyPr lIns="90000" tIns="46800" rIns="90000" bIns="46800" anchor="t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100" smtClean="0">
                <a:latin typeface="Arial" charset="0"/>
              </a:rPr>
              <a:t>Ways of communicating with the media</a:t>
            </a:r>
            <a:endParaRPr lang="cs-CZ" altLang="cs-CZ" sz="410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5750"/>
          </a:xfrm>
        </p:spPr>
        <p:txBody>
          <a:bodyPr lIns="90000" tIns="46800" rIns="90000" bIns="46800"/>
          <a:lstStyle/>
          <a:p>
            <a:pPr marL="341313" indent="-341313" algn="ctr" defTabSz="44926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3400" smtClean="0">
              <a:solidFill>
                <a:srgbClr val="CC9900"/>
              </a:solidFill>
            </a:endParaRPr>
          </a:p>
          <a:p>
            <a:pPr marL="341313" indent="-341313" algn="ctr" defTabSz="449263">
              <a:spcBef>
                <a:spcPts val="7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3400" smtClean="0">
              <a:solidFill>
                <a:srgbClr val="CC9900"/>
              </a:solidFill>
            </a:endParaRPr>
          </a:p>
          <a:p>
            <a:pPr marL="341313" indent="-341313" defTabSz="449263">
              <a:spcBef>
                <a:spcPts val="600"/>
              </a:spcBef>
              <a:buSzPct val="65000"/>
              <a:buFont typeface="Wingdings" pitchFamily="2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3000" smtClean="0">
                <a:latin typeface="Arial" charset="0"/>
              </a:rPr>
              <a:t>press releases</a:t>
            </a:r>
          </a:p>
          <a:p>
            <a:pPr marL="341313" indent="-341313" defTabSz="449263">
              <a:spcBef>
                <a:spcPts val="600"/>
              </a:spcBef>
              <a:buSzPct val="65000"/>
              <a:buFont typeface="Wingdings" pitchFamily="2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3000" smtClean="0">
                <a:latin typeface="Arial" charset="0"/>
              </a:rPr>
              <a:t>press conferences</a:t>
            </a:r>
          </a:p>
          <a:p>
            <a:pPr marL="341313" indent="-341313" defTabSz="449263">
              <a:spcBef>
                <a:spcPts val="600"/>
              </a:spcBef>
              <a:buSzPct val="65000"/>
              <a:buFont typeface="Wingdings" pitchFamily="2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3000" smtClean="0">
                <a:latin typeface="Arial" charset="0"/>
              </a:rPr>
              <a:t>radio interviews</a:t>
            </a:r>
          </a:p>
          <a:p>
            <a:pPr marL="341313" indent="-341313" defTabSz="449263">
              <a:spcBef>
                <a:spcPts val="600"/>
              </a:spcBef>
              <a:buSzPct val="65000"/>
              <a:buFont typeface="Wingdings" pitchFamily="2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3000" smtClean="0">
                <a:latin typeface="Arial" charset="0"/>
              </a:rPr>
              <a:t>television interviews</a:t>
            </a:r>
          </a:p>
          <a:p>
            <a:pPr marL="341313" indent="-341313" defTabSz="449263">
              <a:spcBef>
                <a:spcPts val="600"/>
              </a:spcBef>
              <a:buSzPct val="65000"/>
              <a:buFont typeface="Wingdings" pitchFamily="2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3000" smtClean="0">
                <a:latin typeface="Arial" charset="0"/>
              </a:rPr>
              <a:t>online presence at discussion boards</a:t>
            </a:r>
          </a:p>
          <a:p>
            <a:pPr marL="341313" indent="-341313" defTabSz="449263">
              <a:spcBef>
                <a:spcPts val="600"/>
              </a:spcBef>
              <a:buSzPct val="65000"/>
              <a:buFont typeface="Wingdings" pitchFamily="2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3000" smtClean="0"/>
          </a:p>
          <a:p>
            <a:pPr marL="341313" indent="-341313" defTabSz="449263">
              <a:spcBef>
                <a:spcPts val="600"/>
              </a:spcBef>
              <a:buSzPct val="65000"/>
              <a:buFont typeface="Wingdings" pitchFamily="2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3000" smtClean="0">
              <a:solidFill>
                <a:srgbClr val="006633"/>
              </a:solidFill>
            </a:endParaRPr>
          </a:p>
          <a:p>
            <a:pPr marL="341313" indent="-341313" defTabSz="449263">
              <a:spcBef>
                <a:spcPts val="450"/>
              </a:spcBef>
              <a:buSzPct val="65000"/>
              <a:buFont typeface="Wingdings" pitchFamily="2" charset="2"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200" smtClean="0">
              <a:solidFill>
                <a:srgbClr val="006633"/>
              </a:solidFill>
            </a:endParaRPr>
          </a:p>
          <a:p>
            <a:pPr marL="341313" indent="-341313" defTabSz="449263">
              <a:spcBef>
                <a:spcPts val="450"/>
              </a:spcBef>
              <a:buFontTx/>
              <a:buChar char="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sz="2200" smtClean="0">
              <a:solidFill>
                <a:srgbClr val="006633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Types of press releases</a:t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PR informing about an event </a:t>
            </a:r>
          </a:p>
          <a:p>
            <a:r>
              <a:rPr lang="cs-CZ" altLang="cs-CZ" smtClean="0"/>
              <a:t>PR reacting to an event </a:t>
            </a:r>
          </a:p>
          <a:p>
            <a:r>
              <a:rPr lang="cs-CZ" altLang="cs-CZ" smtClean="0"/>
              <a:t>PR press release accompanying a publication/premiere/launch (research, book, film, etc.)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0" smtClean="0">
                <a:latin typeface="Arial" charset="0"/>
              </a:rPr>
              <a:t>How to write up a good press release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smtClean="0">
                <a:latin typeface="Arial" charset="0"/>
              </a:rPr>
              <a:t>Headline</a:t>
            </a:r>
            <a:r>
              <a:rPr lang="cs-CZ" altLang="cs-CZ" smtClean="0"/>
              <a:t> – 	</a:t>
            </a:r>
            <a:r>
              <a:rPr lang="cs-CZ" altLang="cs-CZ" sz="2400" smtClean="0">
                <a:latin typeface="Arial" charset="0"/>
              </a:rPr>
              <a:t>the</a:t>
            </a:r>
            <a:r>
              <a:rPr lang="cs-CZ" altLang="cs-CZ" sz="2400" smtClean="0"/>
              <a:t> </a:t>
            </a:r>
            <a:r>
              <a:rPr lang="cs-CZ" altLang="cs-CZ" sz="2400" smtClean="0">
                <a:latin typeface="Arial" charset="0"/>
              </a:rPr>
              <a:t>most important; 	short, poignant, with a verb. A headline encapsulates the whole content and message of the press release.</a:t>
            </a:r>
            <a:r>
              <a:rPr lang="cs-CZ" altLang="cs-CZ" sz="2400" i="1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i="1" smtClean="0"/>
          </a:p>
          <a:p>
            <a:pPr>
              <a:lnSpc>
                <a:spcPct val="90000"/>
              </a:lnSpc>
            </a:pPr>
            <a:r>
              <a:rPr lang="cs-CZ" altLang="cs-CZ" b="1" smtClean="0">
                <a:latin typeface="Arial" charset="0"/>
              </a:rPr>
              <a:t>Header</a:t>
            </a:r>
            <a:r>
              <a:rPr lang="cs-CZ" altLang="cs-CZ" smtClean="0"/>
              <a:t> – </a:t>
            </a:r>
            <a:r>
              <a:rPr lang="cs-CZ" altLang="cs-CZ" sz="2400" smtClean="0">
                <a:latin typeface="Arial" charset="0"/>
              </a:rPr>
              <a:t>name of the organisation, logo, contact details (address, telephone, email, website).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b="1" smtClean="0"/>
          </a:p>
          <a:p>
            <a:pPr>
              <a:lnSpc>
                <a:spcPct val="90000"/>
              </a:lnSpc>
            </a:pPr>
            <a:r>
              <a:rPr lang="cs-CZ" altLang="cs-CZ" b="1" smtClean="0">
                <a:latin typeface="Arial" charset="0"/>
              </a:rPr>
              <a:t>Date/location</a:t>
            </a:r>
            <a:r>
              <a:rPr lang="cs-CZ" altLang="cs-CZ" smtClean="0"/>
              <a:t> </a:t>
            </a:r>
            <a:r>
              <a:rPr lang="cs-CZ" altLang="cs-CZ" sz="2400" smtClean="0"/>
              <a:t>– </a:t>
            </a:r>
            <a:r>
              <a:rPr lang="cs-CZ" altLang="cs-CZ" sz="2400" smtClean="0">
                <a:latin typeface="Arial" charset="0"/>
              </a:rPr>
              <a:t>an indication of date and location of its publication (at the beginning of the first paragraph). </a:t>
            </a:r>
            <a:endParaRPr lang="cs-CZ" altLang="cs-CZ" sz="240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>
                <a:latin typeface="Arial" charset="0"/>
              </a:rPr>
              <a:t>Body copy</a:t>
            </a:r>
            <a:r>
              <a:rPr lang="cs-CZ" altLang="cs-CZ" sz="4000" b="0" smtClean="0"/>
              <a:t/>
            </a:r>
            <a:br>
              <a:rPr lang="cs-CZ" altLang="cs-CZ" sz="4000" b="0" smtClean="0"/>
            </a:br>
            <a:endParaRPr lang="cs-CZ" altLang="cs-CZ" sz="4000" b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196975"/>
            <a:ext cx="8540750" cy="6119813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2400" b="1" smtClean="0">
                <a:latin typeface="Arial" charset="0"/>
              </a:rPr>
              <a:t>Five</a:t>
            </a:r>
            <a:r>
              <a:rPr lang="cs-CZ" altLang="cs-CZ" sz="2400" b="1" smtClean="0"/>
              <a:t> W</a:t>
            </a:r>
            <a:r>
              <a:rPr lang="cs-CZ" altLang="cs-CZ" sz="2400" smtClean="0"/>
              <a:t> - What? Who? When? Where? a</a:t>
            </a:r>
            <a:r>
              <a:rPr lang="cs-CZ" altLang="cs-CZ" sz="2400" smtClean="0">
                <a:latin typeface="Arial" charset="0"/>
              </a:rPr>
              <a:t>nd</a:t>
            </a:r>
            <a:r>
              <a:rPr lang="cs-CZ" altLang="cs-CZ" sz="2400" smtClean="0"/>
              <a:t> Why?</a:t>
            </a:r>
            <a:r>
              <a:rPr lang="cs-CZ" altLang="cs-CZ" sz="2400" smtClean="0">
                <a:latin typeface="Arial" charset="0"/>
              </a:rPr>
              <a:t> + How? </a:t>
            </a:r>
            <a:r>
              <a:rPr lang="cs-CZ" altLang="cs-CZ" sz="2400" smtClean="0"/>
              <a:t> </a:t>
            </a:r>
            <a:endParaRPr lang="cs-CZ" altLang="cs-CZ" sz="2400" b="1" smtClean="0"/>
          </a:p>
          <a:p>
            <a:pPr>
              <a:lnSpc>
                <a:spcPct val="120000"/>
              </a:lnSpc>
            </a:pPr>
            <a:r>
              <a:rPr lang="cs-CZ" altLang="cs-CZ" sz="2400" b="1" smtClean="0">
                <a:latin typeface="Arial" charset="0"/>
              </a:rPr>
              <a:t>First paragraph</a:t>
            </a:r>
            <a:r>
              <a:rPr lang="cs-CZ" altLang="cs-CZ" sz="2400" smtClean="0"/>
              <a:t> – </a:t>
            </a:r>
            <a:r>
              <a:rPr lang="cs-CZ" altLang="cs-CZ" sz="2400" smtClean="0">
                <a:latin typeface="Arial" charset="0"/>
              </a:rPr>
              <a:t>answers to all the above questions in a nutshell – outlining the key messages.</a:t>
            </a:r>
            <a:endParaRPr lang="cs-CZ" altLang="cs-CZ" sz="2400" b="1" smtClean="0"/>
          </a:p>
          <a:p>
            <a:pPr>
              <a:lnSpc>
                <a:spcPct val="120000"/>
              </a:lnSpc>
            </a:pPr>
            <a:r>
              <a:rPr lang="cs-CZ" altLang="cs-CZ" sz="2400" b="1" smtClean="0">
                <a:latin typeface="Arial" charset="0"/>
              </a:rPr>
              <a:t>Reverse pyramid</a:t>
            </a:r>
            <a:r>
              <a:rPr lang="cs-CZ" altLang="cs-CZ" sz="2400" smtClean="0"/>
              <a:t> – </a:t>
            </a:r>
            <a:r>
              <a:rPr lang="cs-CZ" altLang="cs-CZ" sz="2400" smtClean="0">
                <a:latin typeface="Arial" charset="0"/>
              </a:rPr>
              <a:t>edited starting from the end with message integrity as the criterion. </a:t>
            </a:r>
          </a:p>
          <a:p>
            <a:pPr>
              <a:lnSpc>
                <a:spcPct val="120000"/>
              </a:lnSpc>
            </a:pPr>
            <a:r>
              <a:rPr lang="cs-CZ" altLang="cs-CZ" sz="2400" b="1" smtClean="0">
                <a:latin typeface="Arial" charset="0"/>
              </a:rPr>
              <a:t>Direct speech</a:t>
            </a:r>
            <a:r>
              <a:rPr lang="cs-CZ" altLang="cs-CZ" sz="2400" smtClean="0"/>
              <a:t> –</a:t>
            </a:r>
            <a:r>
              <a:rPr lang="cs-CZ" altLang="cs-CZ" sz="2400" smtClean="0">
                <a:latin typeface="Arial" charset="0"/>
              </a:rPr>
              <a:t>the subsequent paragraphs</a:t>
            </a:r>
            <a:r>
              <a:rPr lang="cs-CZ" altLang="cs-CZ" sz="2400" smtClean="0"/>
              <a:t> </a:t>
            </a:r>
            <a:endParaRPr lang="cs-CZ" altLang="cs-CZ" sz="2400" b="1" smtClean="0"/>
          </a:p>
          <a:p>
            <a:pPr>
              <a:lnSpc>
                <a:spcPct val="120000"/>
              </a:lnSpc>
            </a:pPr>
            <a:r>
              <a:rPr lang="cs-CZ" altLang="cs-CZ" sz="2400" b="1" smtClean="0">
                <a:latin typeface="Arial" charset="0"/>
              </a:rPr>
              <a:t>Contact</a:t>
            </a:r>
            <a:r>
              <a:rPr lang="cs-CZ" altLang="cs-CZ" sz="2400" smtClean="0"/>
              <a:t> </a:t>
            </a:r>
            <a:r>
              <a:rPr lang="cs-CZ" altLang="cs-CZ" sz="2400" smtClean="0">
                <a:latin typeface="Arial" charset="0"/>
              </a:rPr>
              <a:t>– the end of the PR or the header</a:t>
            </a:r>
            <a:r>
              <a:rPr lang="cs-CZ" altLang="cs-CZ" sz="2400" smtClean="0"/>
              <a:t>. </a:t>
            </a:r>
            <a:endParaRPr lang="cs-CZ" altLang="cs-CZ" sz="2400" b="1" smtClean="0"/>
          </a:p>
          <a:p>
            <a:pPr>
              <a:lnSpc>
                <a:spcPct val="120000"/>
              </a:lnSpc>
            </a:pPr>
            <a:r>
              <a:rPr lang="cs-CZ" altLang="cs-CZ" sz="2400" b="1" smtClean="0">
                <a:latin typeface="Arial" charset="0"/>
              </a:rPr>
              <a:t>Notes, attachments</a:t>
            </a:r>
            <a:r>
              <a:rPr lang="cs-CZ" altLang="cs-CZ" sz="2400" smtClean="0"/>
              <a:t> – </a:t>
            </a:r>
            <a:r>
              <a:rPr lang="cs-CZ" altLang="cs-CZ" sz="2400" smtClean="0">
                <a:latin typeface="Arial" charset="0"/>
              </a:rPr>
              <a:t>numbered references, footnotes, links to the website </a:t>
            </a:r>
            <a:endParaRPr lang="cs-CZ" altLang="cs-CZ" sz="2400" b="1" smtClean="0"/>
          </a:p>
          <a:p>
            <a:pPr>
              <a:lnSpc>
                <a:spcPct val="120000"/>
              </a:lnSpc>
            </a:pPr>
            <a:r>
              <a:rPr lang="cs-CZ" altLang="cs-CZ" sz="2400" b="1" smtClean="0">
                <a:latin typeface="Arial" charset="0"/>
              </a:rPr>
              <a:t>Brief profile of you –</a:t>
            </a:r>
            <a:r>
              <a:rPr lang="cs-CZ" altLang="cs-CZ" sz="2400" smtClean="0">
                <a:latin typeface="Arial" charset="0"/>
              </a:rPr>
              <a:t>under the contact details or a note </a:t>
            </a:r>
            <a:endParaRPr lang="cs-CZ" altLang="cs-CZ" sz="2400" b="1" smtClean="0"/>
          </a:p>
          <a:p>
            <a:pPr>
              <a:lnSpc>
                <a:spcPct val="120000"/>
              </a:lnSpc>
            </a:pPr>
            <a:r>
              <a:rPr lang="cs-CZ" altLang="cs-CZ" sz="2400" b="1" smtClean="0">
                <a:latin typeface="Arial" charset="0"/>
              </a:rPr>
              <a:t>Length of the PR </a:t>
            </a:r>
            <a:r>
              <a:rPr lang="cs-CZ" altLang="cs-CZ" sz="2400" b="1" smtClean="0"/>
              <a:t>– </a:t>
            </a:r>
            <a:r>
              <a:rPr lang="cs-CZ" altLang="cs-CZ" sz="2400" smtClean="0">
                <a:latin typeface="Arial" charset="0"/>
              </a:rPr>
              <a:t>ideally 5 paragaphs, 1 A4 page </a:t>
            </a:r>
            <a:r>
              <a:rPr lang="cs-CZ" altLang="cs-CZ" sz="2400" smtClean="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643812" cy="1143000"/>
          </a:xfrm>
        </p:spPr>
        <p:txBody>
          <a:bodyPr/>
          <a:lstStyle/>
          <a:p>
            <a:r>
              <a:rPr lang="cs-CZ" altLang="cs-CZ" smtClean="0"/>
              <a:t>CONTENT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altLang="cs-CZ" smtClean="0"/>
              <a:t>Communication </a:t>
            </a:r>
          </a:p>
          <a:p>
            <a:pPr marL="609600" indent="-609600">
              <a:buFontTx/>
              <a:buNone/>
            </a:pPr>
            <a:r>
              <a:rPr lang="en-US" altLang="cs-CZ" smtClean="0"/>
              <a:t>	Why?</a:t>
            </a:r>
          </a:p>
          <a:p>
            <a:pPr marL="609600" indent="-609600">
              <a:buFontTx/>
              <a:buNone/>
            </a:pPr>
            <a:r>
              <a:rPr lang="en-US" altLang="cs-CZ" smtClean="0"/>
              <a:t>	What? – criteria</a:t>
            </a:r>
          </a:p>
          <a:p>
            <a:pPr marL="609600" indent="-609600">
              <a:buFontTx/>
              <a:buNone/>
            </a:pPr>
            <a:r>
              <a:rPr lang="en-US" altLang="cs-CZ" smtClean="0"/>
              <a:t>	Who? – target groups, criteria</a:t>
            </a:r>
          </a:p>
          <a:p>
            <a:pPr marL="609600" indent="-609600">
              <a:buFontTx/>
              <a:buNone/>
            </a:pPr>
            <a:r>
              <a:rPr lang="en-US" altLang="cs-CZ" smtClean="0"/>
              <a:t>	How? – media, working with journalists, 		  organising public debates</a:t>
            </a:r>
          </a:p>
          <a:p>
            <a:pPr marL="609600" indent="-609600"/>
            <a:endParaRPr lang="en-US" altLang="cs-CZ" smtClean="0"/>
          </a:p>
          <a:p>
            <a:pPr marL="609600" indent="-609600"/>
            <a:endParaRPr lang="en-US" altLang="cs-CZ" smtClean="0"/>
          </a:p>
          <a:p>
            <a:pPr marL="609600" indent="-609600"/>
            <a:endParaRPr lang="en-US" altLang="cs-CZ" smtClean="0"/>
          </a:p>
          <a:p>
            <a:pPr marL="609600" indent="-609600"/>
            <a:endParaRPr lang="en-US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1625" y="228600"/>
            <a:ext cx="8540750" cy="1400175"/>
          </a:xfrm>
        </p:spPr>
        <p:txBody>
          <a:bodyPr/>
          <a:lstStyle/>
          <a:p>
            <a:r>
              <a:rPr lang="cs-CZ" altLang="cs-CZ" sz="4000" smtClean="0">
                <a:latin typeface="Arial" charset="0"/>
              </a:rPr>
              <a:t>Key rules for distribution of press releases</a:t>
            </a:r>
            <a:r>
              <a:rPr lang="cs-CZ" altLang="cs-CZ" sz="4000" smtClean="0"/>
              <a:t>:</a:t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600200"/>
            <a:ext cx="8540750" cy="5257800"/>
          </a:xfrm>
        </p:spPr>
        <p:txBody>
          <a:bodyPr/>
          <a:lstStyle/>
          <a:p>
            <a:pPr>
              <a:lnSpc>
                <a:spcPct val="105000"/>
              </a:lnSpc>
            </a:pPr>
            <a:r>
              <a:rPr lang="cs-CZ" altLang="cs-CZ" sz="2400" smtClean="0">
                <a:latin typeface="Arial" charset="0"/>
              </a:rPr>
              <a:t>PR must be sent from a known address</a:t>
            </a:r>
            <a:endParaRPr lang="cs-CZ" altLang="cs-CZ" sz="2400" smtClean="0"/>
          </a:p>
          <a:p>
            <a:pPr>
              <a:lnSpc>
                <a:spcPct val="105000"/>
              </a:lnSpc>
            </a:pPr>
            <a:r>
              <a:rPr lang="cs-CZ" altLang="cs-CZ" sz="2400" smtClean="0">
                <a:latin typeface="Arial" charset="0"/>
              </a:rPr>
              <a:t>Send to  - your own address</a:t>
            </a:r>
          </a:p>
          <a:p>
            <a:pPr>
              <a:lnSpc>
                <a:spcPct val="105000"/>
              </a:lnSpc>
            </a:pPr>
            <a:r>
              <a:rPr lang="cs-CZ" altLang="cs-CZ" sz="2400" smtClean="0">
                <a:latin typeface="Arial" charset="0"/>
              </a:rPr>
              <a:t>BCC - the mailing list of the media </a:t>
            </a:r>
            <a:r>
              <a:rPr lang="cs-CZ" altLang="cs-CZ" sz="2400" smtClean="0"/>
              <a:t> </a:t>
            </a:r>
          </a:p>
          <a:p>
            <a:pPr>
              <a:lnSpc>
                <a:spcPct val="105000"/>
              </a:lnSpc>
            </a:pPr>
            <a:r>
              <a:rPr lang="cs-CZ" altLang="cs-CZ" sz="2400" smtClean="0">
                <a:latin typeface="Arial" charset="0"/>
              </a:rPr>
              <a:t>Subject - brief and clear terms </a:t>
            </a:r>
          </a:p>
          <a:p>
            <a:pPr>
              <a:lnSpc>
                <a:spcPct val="105000"/>
              </a:lnSpc>
            </a:pPr>
            <a:r>
              <a:rPr lang="cs-CZ" altLang="cs-CZ" sz="2400" smtClean="0">
                <a:latin typeface="Arial" charset="0"/>
              </a:rPr>
              <a:t>The body of the email - the whole PR or its headline and the first paragraph</a:t>
            </a:r>
            <a:r>
              <a:rPr lang="cs-CZ" altLang="cs-CZ" sz="2400" smtClean="0"/>
              <a:t> </a:t>
            </a:r>
          </a:p>
          <a:p>
            <a:pPr>
              <a:lnSpc>
                <a:spcPct val="105000"/>
              </a:lnSpc>
            </a:pPr>
            <a:r>
              <a:rPr lang="cs-CZ" altLang="cs-CZ" sz="2400" smtClean="0">
                <a:latin typeface="Arial" charset="0"/>
              </a:rPr>
              <a:t>First publish the press release on our own website, then send to the media (an email and a link). </a:t>
            </a:r>
          </a:p>
          <a:p>
            <a:pPr>
              <a:lnSpc>
                <a:spcPct val="105000"/>
              </a:lnSpc>
            </a:pPr>
            <a:r>
              <a:rPr lang="cs-CZ" altLang="cs-CZ" sz="2400" smtClean="0">
                <a:latin typeface="Arial" charset="0"/>
              </a:rPr>
              <a:t>The PR in a text format may be attached. </a:t>
            </a:r>
          </a:p>
          <a:p>
            <a:pPr>
              <a:lnSpc>
                <a:spcPct val="105000"/>
              </a:lnSpc>
            </a:pPr>
            <a:r>
              <a:rPr lang="cs-CZ" altLang="cs-CZ" sz="2400" smtClean="0">
                <a:latin typeface="Arial" charset="0"/>
              </a:rPr>
              <a:t>Images – publish the gallery online, link to it in the PR </a:t>
            </a:r>
            <a:r>
              <a:rPr lang="cs-CZ" altLang="cs-CZ" sz="2400" smtClean="0"/>
              <a:t>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>
                <a:latin typeface="Arial" charset="0"/>
              </a:rPr>
              <a:t>What makes an interesting press release</a:t>
            </a:r>
            <a:r>
              <a:rPr lang="cs-CZ" altLang="cs-CZ" smtClean="0"/>
              <a:t>?</a:t>
            </a: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Emotion – people like to read about emotions</a:t>
            </a:r>
          </a:p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A clear and easy-to-comprehend information – not too technical</a:t>
            </a:r>
            <a:endParaRPr lang="cs-CZ" altLang="cs-CZ" smtClean="0"/>
          </a:p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Current – the information is hot news!</a:t>
            </a:r>
          </a:p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Is different from others – catches the eye</a:t>
            </a:r>
          </a:p>
          <a:p>
            <a:pPr>
              <a:lnSpc>
                <a:spcPct val="90000"/>
              </a:lnSpc>
            </a:pPr>
            <a:r>
              <a:rPr lang="cs-CZ" altLang="cs-CZ" smtClean="0">
                <a:latin typeface="Arial" charset="0"/>
              </a:rPr>
              <a:t>Carries a promise of a follow-up – there is more to be written about, there is a development</a:t>
            </a:r>
            <a:endParaRPr lang="cs-CZ" altLang="cs-CZ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b="0" smtClean="0"/>
              <a:t/>
            </a:r>
            <a:br>
              <a:rPr lang="cs-CZ" altLang="cs-CZ" sz="4000" b="0" smtClean="0"/>
            </a:br>
            <a:r>
              <a:rPr lang="cs-CZ" altLang="cs-CZ" sz="4000" smtClean="0"/>
              <a:t/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89138"/>
            <a:ext cx="4679950" cy="4525962"/>
          </a:xfrm>
        </p:spPr>
        <p:txBody>
          <a:bodyPr/>
          <a:lstStyle/>
          <a:p>
            <a:pPr eaLnBrk="1" hangingPunct="1"/>
            <a:r>
              <a:rPr lang="en-US" altLang="cs-CZ" sz="2800" smtClean="0"/>
              <a:t>Communication is a mutual understanding between two or more people.</a:t>
            </a:r>
          </a:p>
          <a:p>
            <a:pPr eaLnBrk="1" hangingPunct="1"/>
            <a:endParaRPr lang="en-US" altLang="cs-CZ" sz="2800" smtClean="0"/>
          </a:p>
          <a:p>
            <a:pPr eaLnBrk="1" hangingPunct="1"/>
            <a:endParaRPr lang="cs-CZ" altLang="cs-CZ" sz="2800" smtClean="0"/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971550" y="476250"/>
            <a:ext cx="67675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4400" b="1">
                <a:solidFill>
                  <a:srgbClr val="FFFFFF"/>
                </a:solidFill>
              </a:rPr>
              <a:t>COMMUNICATION</a:t>
            </a:r>
          </a:p>
        </p:txBody>
      </p:sp>
      <p:pic>
        <p:nvPicPr>
          <p:cNvPr id="4101" name="Picture 11" descr="1106-communica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1700213"/>
            <a:ext cx="3168650" cy="31686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7200" smtClean="0"/>
              <a:t>WHY?</a:t>
            </a:r>
          </a:p>
        </p:txBody>
      </p:sp>
      <p:pic>
        <p:nvPicPr>
          <p:cNvPr id="5123" name="Picture 14" descr="BSPGoldQuestionTableScott_Maxwe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700213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" descr="166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14"/>
          <p:cNvSpPr>
            <a:spLocks noChangeArrowheads="1"/>
          </p:cNvSpPr>
          <p:nvPr/>
        </p:nvSpPr>
        <p:spPr bwMode="auto">
          <a:xfrm>
            <a:off x="4643438" y="476250"/>
            <a:ext cx="3457575" cy="434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cs-CZ" altLang="cs-CZ" sz="3400" b="1">
                <a:solidFill>
                  <a:srgbClr val="FFFFFF"/>
                </a:solidFill>
              </a:rPr>
              <a:t>Ivory Tower</a:t>
            </a:r>
            <a:r>
              <a:rPr lang="cs-CZ" altLang="cs-CZ" sz="3400">
                <a:solidFill>
                  <a:srgbClr val="FFFFFF"/>
                </a:solidFill>
              </a:rPr>
              <a:t> 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</a:pPr>
            <a:r>
              <a:rPr lang="cs-CZ" altLang="cs-CZ" sz="2800" i="1">
                <a:solidFill>
                  <a:srgbClr val="000000"/>
                </a:solidFill>
              </a:rPr>
              <a:t>designates a world or atmosphere where intellectuals engage in pursuits that are disconnected from the practical concerns of everyday life.</a:t>
            </a:r>
            <a:r>
              <a:rPr lang="cs-CZ" altLang="cs-CZ" sz="2800">
                <a:solidFill>
                  <a:srgbClr val="000000"/>
                </a:solidFill>
              </a:rPr>
              <a:t> </a:t>
            </a:r>
          </a:p>
          <a:p>
            <a:pPr eaLnBrk="0" fontAlgn="base" hangingPunct="0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endParaRPr lang="cs-CZ" altLang="cs-CZ" sz="2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COMMUNICATION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87900" y="1628775"/>
            <a:ext cx="4038600" cy="4525963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What do we want to say?</a:t>
            </a:r>
          </a:p>
          <a:p>
            <a:pPr eaLnBrk="1" hangingPunct="1"/>
            <a:r>
              <a:rPr lang="cs-CZ" altLang="cs-CZ" sz="2800" b="1" smtClean="0"/>
              <a:t>Who do we want to say it to? </a:t>
            </a:r>
          </a:p>
          <a:p>
            <a:pPr eaLnBrk="1" hangingPunct="1"/>
            <a:r>
              <a:rPr lang="cs-CZ" altLang="cs-CZ" sz="2800" b="1" smtClean="0"/>
              <a:t>How do we want to say it ?</a:t>
            </a:r>
          </a:p>
        </p:txBody>
      </p:sp>
      <p:pic>
        <p:nvPicPr>
          <p:cNvPr id="7172" name="Picture 15" descr="communica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700213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6600" smtClean="0"/>
              <a:t>WHAT?</a:t>
            </a:r>
          </a:p>
        </p:txBody>
      </p:sp>
      <p:pic>
        <p:nvPicPr>
          <p:cNvPr id="8195" name="Picture 9" descr="scbb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628775"/>
            <a:ext cx="4295775" cy="350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WHAT - </a:t>
            </a:r>
            <a:r>
              <a:rPr lang="en-US" altLang="cs-CZ" sz="4000" smtClean="0"/>
              <a:t>Criteria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424862" cy="5175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sz="3600" smtClean="0"/>
              <a:t>	</a:t>
            </a:r>
            <a:r>
              <a:rPr lang="en-US" altLang="cs-CZ" sz="2800" b="1" smtClean="0"/>
              <a:t>policy paper, policy brief, memorandum</a:t>
            </a:r>
          </a:p>
          <a:p>
            <a:pPr eaLnBrk="1" hangingPunct="1">
              <a:buFontTx/>
              <a:buNone/>
            </a:pPr>
            <a:endParaRPr lang="cs-CZ" altLang="cs-CZ" sz="1400" b="1" smtClean="0"/>
          </a:p>
          <a:p>
            <a:pPr eaLnBrk="1" hangingPunct="1"/>
            <a:r>
              <a:rPr lang="en-US" altLang="cs-CZ" smtClean="0"/>
              <a:t>Is our message </a:t>
            </a:r>
            <a:r>
              <a:rPr lang="cs-CZ" altLang="cs-CZ" smtClean="0"/>
              <a:t>intelligible? Could the g</a:t>
            </a:r>
            <a:r>
              <a:rPr lang="en-US" altLang="cs-CZ" smtClean="0"/>
              <a:t>eneral public</a:t>
            </a:r>
            <a:r>
              <a:rPr lang="cs-CZ" altLang="cs-CZ" smtClean="0"/>
              <a:t> understand it</a:t>
            </a:r>
            <a:r>
              <a:rPr lang="en-US" altLang="cs-CZ" smtClean="0"/>
              <a:t>?</a:t>
            </a:r>
          </a:p>
          <a:p>
            <a:pPr eaLnBrk="1" hangingPunct="1"/>
            <a:r>
              <a:rPr lang="en-US" altLang="cs-CZ" smtClean="0"/>
              <a:t>Is it constructed in an interesting way?</a:t>
            </a:r>
          </a:p>
          <a:p>
            <a:pPr eaLnBrk="1" hangingPunct="1"/>
            <a:r>
              <a:rPr lang="en-US" altLang="cs-CZ" smtClean="0"/>
              <a:t>Is it short enough </a:t>
            </a:r>
            <a:r>
              <a:rPr lang="cs-CZ" altLang="cs-CZ" smtClean="0"/>
              <a:t>to be memorable </a:t>
            </a:r>
            <a:r>
              <a:rPr lang="en-US" altLang="cs-CZ" smtClean="0"/>
              <a:t>(KISS)?</a:t>
            </a:r>
          </a:p>
          <a:p>
            <a:pPr eaLnBrk="1" hangingPunct="1"/>
            <a:r>
              <a:rPr lang="en-US" altLang="cs-CZ" smtClean="0"/>
              <a:t>Does it contain enough information?</a:t>
            </a:r>
          </a:p>
          <a:p>
            <a:pPr eaLnBrk="1" hangingPunct="1"/>
            <a:r>
              <a:rPr lang="en-US" altLang="cs-CZ" smtClean="0"/>
              <a:t>Is the message strong enough to make people react?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800" smtClean="0"/>
              <a:t>WHO?</a:t>
            </a:r>
          </a:p>
        </p:txBody>
      </p:sp>
      <p:pic>
        <p:nvPicPr>
          <p:cNvPr id="10243" name="Picture 26" descr="istockphoto_1003429_business_women_silhouettes_v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700213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On-screen Show (4:3)</PresentationFormat>
  <Paragraphs>205</Paragraphs>
  <Slides>21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Výchozí návrh</vt:lpstr>
      <vt:lpstr>NGO COMMUNICATING </vt:lpstr>
      <vt:lpstr>CONTENT</vt:lpstr>
      <vt:lpstr>  </vt:lpstr>
      <vt:lpstr>WHY?</vt:lpstr>
      <vt:lpstr>Slide 5</vt:lpstr>
      <vt:lpstr>COMMUNICATION</vt:lpstr>
      <vt:lpstr>WHAT?</vt:lpstr>
      <vt:lpstr>WHAT - Criteria</vt:lpstr>
      <vt:lpstr>WHO?</vt:lpstr>
      <vt:lpstr> WHO </vt:lpstr>
      <vt:lpstr>Slide 11</vt:lpstr>
      <vt:lpstr>WHO - Criteria</vt:lpstr>
      <vt:lpstr>HOW?</vt:lpstr>
      <vt:lpstr>HOW - Media</vt:lpstr>
      <vt:lpstr>HOW - Media</vt:lpstr>
      <vt:lpstr>Ways of communicating with the media</vt:lpstr>
      <vt:lpstr>Types of press releases </vt:lpstr>
      <vt:lpstr>How to write up a good press release</vt:lpstr>
      <vt:lpstr>Body copy </vt:lpstr>
      <vt:lpstr>Key rules for distribution of press releases: </vt:lpstr>
      <vt:lpstr>What makes an interesting press release?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NGO COMMUNICATING</dc:title>
  <dc:creator>Vojtech Zelenka</dc:creator>
  <cp:lastModifiedBy>USER</cp:lastModifiedBy>
  <cp:revision>2</cp:revision>
  <dcterms:created xsi:type="dcterms:W3CDTF">2018-08-24T11:52:36Z</dcterms:created>
  <dcterms:modified xsi:type="dcterms:W3CDTF">2019-03-19T08:52:25Z</dcterms:modified>
</cp:coreProperties>
</file>