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handoutMasterIdLst>
    <p:handoutMasterId r:id="rId10"/>
  </p:handoutMasterIdLst>
  <p:sldIdLst>
    <p:sldId id="256" r:id="rId2"/>
    <p:sldId id="262" r:id="rId3"/>
    <p:sldId id="257" r:id="rId4"/>
    <p:sldId id="258" r:id="rId5"/>
    <p:sldId id="259" r:id="rId6"/>
    <p:sldId id="263" r:id="rId7"/>
    <p:sldId id="260" r:id="rId8"/>
    <p:sldId id="264" r:id="rId9"/>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4" y="0"/>
            <a:ext cx="2971800" cy="457200"/>
          </a:xfrm>
          <a:prstGeom prst="rect">
            <a:avLst/>
          </a:prstGeom>
        </p:spPr>
        <p:txBody>
          <a:bodyPr vert="horz" lIns="91440" tIns="45720" rIns="91440" bIns="45720" rtlCol="0"/>
          <a:lstStyle>
            <a:lvl1pPr algn="r">
              <a:defRPr sz="1200"/>
            </a:lvl1pPr>
          </a:lstStyle>
          <a:p>
            <a:fld id="{F491B576-885F-405F-ACDB-A022F12DF8E3}" type="datetimeFigureOut">
              <a:rPr lang="cs-CZ" smtClean="0"/>
              <a:t>01.11.2018</a:t>
            </a:fld>
            <a:endParaRPr lang="en-US"/>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4" y="8685213"/>
            <a:ext cx="2971800" cy="457200"/>
          </a:xfrm>
          <a:prstGeom prst="rect">
            <a:avLst/>
          </a:prstGeom>
        </p:spPr>
        <p:txBody>
          <a:bodyPr vert="horz" lIns="91440" tIns="45720" rIns="91440" bIns="45720" rtlCol="0" anchor="b"/>
          <a:lstStyle>
            <a:lvl1pPr algn="r">
              <a:defRPr sz="1200"/>
            </a:lvl1pPr>
          </a:lstStyle>
          <a:p>
            <a:fld id="{5B27A889-E275-437D-9978-190576774892}" type="slidenum">
              <a:rPr lang="cs-CZ" smtClean="0"/>
              <a:t>‹#›</a:t>
            </a:fld>
            <a:endParaRPr lang="en-US"/>
          </a:p>
        </p:txBody>
      </p:sp>
    </p:spTree>
    <p:extLst>
      <p:ext uri="{BB962C8B-B14F-4D97-AF65-F5344CB8AC3E}">
        <p14:creationId xmlns:p14="http://schemas.microsoft.com/office/powerpoint/2010/main" val="23887332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7" name="Obdélník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3149600" y="4038600"/>
            <a:ext cx="8636000" cy="1828800"/>
          </a:xfrm>
        </p:spPr>
        <p:txBody>
          <a:bodyPr anchor="b"/>
          <a:lstStyle>
            <a:lvl1pPr>
              <a:defRPr cap="all" baseline="0"/>
            </a:lvl1pPr>
          </a:lstStyle>
          <a:p>
            <a:r>
              <a:rPr kumimoji="0" lang="cs-CZ"/>
              <a:t>Kliknutím lze upravit styl.</a:t>
            </a:r>
            <a:endParaRPr kumimoji="0" lang="en-US"/>
          </a:p>
        </p:txBody>
      </p:sp>
      <p:sp>
        <p:nvSpPr>
          <p:cNvPr id="9" name="Podnadpis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11CE6E3D-D260-41CB-A174-4680B341380F}" type="datetimeFigureOut">
              <a:rPr lang="sk-SK" smtClean="0"/>
              <a:t>1. 11. 2018</a:t>
            </a:fld>
            <a:endParaRPr lang="sk-SK"/>
          </a:p>
        </p:txBody>
      </p:sp>
      <p:sp>
        <p:nvSpPr>
          <p:cNvPr id="17" name="Zástupný symbol pro zápatí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sk-SK"/>
          </a:p>
        </p:txBody>
      </p:sp>
      <p:sp>
        <p:nvSpPr>
          <p:cNvPr id="29" name="Zástupný symbol pro číslo snímku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9E13F98-746F-4983-AB4B-903D8180FC1E}" type="slidenum">
              <a:rPr lang="sk-SK" smtClean="0"/>
              <a:t>‹#›</a:t>
            </a:fld>
            <a:endParaRPr lang="sk-SK"/>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11CE6E3D-D260-41CB-A174-4680B341380F}" type="datetimeFigureOut">
              <a:rPr lang="sk-SK" smtClean="0"/>
              <a:t>1. 11. 2018</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49E13F98-746F-4983-AB4B-903D8180FC1E}"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1"/>
      </p:bgRef>
    </p:bg>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37600" y="609601"/>
            <a:ext cx="2743200" cy="5516563"/>
          </a:xfrm>
        </p:spPr>
        <p:txBody>
          <a:bodyPr vert="eaVert"/>
          <a:lstStyle/>
          <a:p>
            <a:r>
              <a:rPr kumimoji="0" lang="cs-CZ"/>
              <a:t>Kliknutím lze upravit styl.</a:t>
            </a:r>
            <a:endParaRPr kumimoji="0" lang="en-US"/>
          </a:p>
        </p:txBody>
      </p:sp>
      <p:sp>
        <p:nvSpPr>
          <p:cNvPr id="3" name="Zástupný symbol pro svislý text 2"/>
          <p:cNvSpPr>
            <a:spLocks noGrp="1"/>
          </p:cNvSpPr>
          <p:nvPr>
            <p:ph type="body" orient="vert" idx="1"/>
          </p:nvPr>
        </p:nvSpPr>
        <p:spPr>
          <a:xfrm>
            <a:off x="609600" y="609600"/>
            <a:ext cx="7416800" cy="5516564"/>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a:xfrm>
            <a:off x="8737600" y="6248403"/>
            <a:ext cx="2946400" cy="365125"/>
          </a:xfrm>
        </p:spPr>
        <p:txBody>
          <a:bodyPr/>
          <a:lstStyle/>
          <a:p>
            <a:fld id="{11CE6E3D-D260-41CB-A174-4680B341380F}" type="datetimeFigureOut">
              <a:rPr lang="sk-SK" smtClean="0"/>
              <a:t>1. 11. 2018</a:t>
            </a:fld>
            <a:endParaRPr lang="sk-SK"/>
          </a:p>
        </p:txBody>
      </p:sp>
      <p:sp>
        <p:nvSpPr>
          <p:cNvPr id="5" name="Zástupný symbol pro zápatí 4"/>
          <p:cNvSpPr>
            <a:spLocks noGrp="1"/>
          </p:cNvSpPr>
          <p:nvPr>
            <p:ph type="ftr" sz="quarter" idx="11"/>
          </p:nvPr>
        </p:nvSpPr>
        <p:spPr>
          <a:xfrm>
            <a:off x="609602" y="6248208"/>
            <a:ext cx="7431311" cy="365125"/>
          </a:xfrm>
        </p:spPr>
        <p:txBody>
          <a:bodyPr/>
          <a:lstStyle/>
          <a:p>
            <a:endParaRPr lang="sk-SK"/>
          </a:p>
        </p:txBody>
      </p:sp>
      <p:sp>
        <p:nvSpPr>
          <p:cNvPr id="7" name="Obdélník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Obdélník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rot="5400000">
            <a:off x="8075084" y="103716"/>
            <a:ext cx="533400" cy="325968"/>
          </a:xfrm>
        </p:spPr>
        <p:txBody>
          <a:bodyPr/>
          <a:lstStyle/>
          <a:p>
            <a:fld id="{49E13F98-746F-4983-AB4B-903D8180FC1E}" type="slidenum">
              <a:rPr lang="sk-SK" smtClean="0"/>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816864" y="228600"/>
            <a:ext cx="10871200" cy="990600"/>
          </a:xfrm>
        </p:spPr>
        <p:txBody>
          <a:bodyPr/>
          <a:lstStyle/>
          <a:p>
            <a:r>
              <a:rPr kumimoji="0" lang="cs-CZ"/>
              <a:t>Kliknutím lze upravit styl.</a:t>
            </a:r>
            <a:endParaRPr kumimoji="0" lang="en-US"/>
          </a:p>
        </p:txBody>
      </p:sp>
      <p:sp>
        <p:nvSpPr>
          <p:cNvPr id="4" name="Zástupný symbol pro datum 3"/>
          <p:cNvSpPr>
            <a:spLocks noGrp="1"/>
          </p:cNvSpPr>
          <p:nvPr>
            <p:ph type="dt" sz="half" idx="10"/>
          </p:nvPr>
        </p:nvSpPr>
        <p:spPr/>
        <p:txBody>
          <a:bodyPr/>
          <a:lstStyle/>
          <a:p>
            <a:fld id="{11CE6E3D-D260-41CB-A174-4680B341380F}" type="datetimeFigureOut">
              <a:rPr lang="sk-SK" smtClean="0"/>
              <a:t>1. 11. 2018</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lvl1pPr>
              <a:defRPr>
                <a:solidFill>
                  <a:srgbClr val="FFFFFF"/>
                </a:solidFill>
              </a:defRPr>
            </a:lvl1pPr>
          </a:lstStyle>
          <a:p>
            <a:fld id="{49E13F98-746F-4983-AB4B-903D8180FC1E}" type="slidenum">
              <a:rPr lang="sk-SK" smtClean="0"/>
              <a:t>‹#›</a:t>
            </a:fld>
            <a:endParaRPr lang="sk-SK"/>
          </a:p>
        </p:txBody>
      </p:sp>
      <p:sp>
        <p:nvSpPr>
          <p:cNvPr id="8" name="Zástupný symbol pro obsah 7"/>
          <p:cNvSpPr>
            <a:spLocks noGrp="1"/>
          </p:cNvSpPr>
          <p:nvPr>
            <p:ph sz="quarter" idx="1"/>
          </p:nvPr>
        </p:nvSpPr>
        <p:spPr>
          <a:xfrm>
            <a:off x="816864" y="1600200"/>
            <a:ext cx="10871200" cy="44958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7" name="Obdélník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cs-CZ"/>
              <a:t>Kliknutím lze upravit styl.</a:t>
            </a:r>
            <a:endParaRPr kumimoji="0" lang="en-US"/>
          </a:p>
        </p:txBody>
      </p:sp>
      <p:sp>
        <p:nvSpPr>
          <p:cNvPr id="12" name="Zástupný symbol pro datum 11"/>
          <p:cNvSpPr>
            <a:spLocks noGrp="1"/>
          </p:cNvSpPr>
          <p:nvPr>
            <p:ph type="dt" sz="half" idx="10"/>
          </p:nvPr>
        </p:nvSpPr>
        <p:spPr/>
        <p:txBody>
          <a:bodyPr/>
          <a:lstStyle/>
          <a:p>
            <a:fld id="{11CE6E3D-D260-41CB-A174-4680B341380F}" type="datetimeFigureOut">
              <a:rPr lang="sk-SK" smtClean="0"/>
              <a:t>1. 11. 2018</a:t>
            </a:fld>
            <a:endParaRPr lang="sk-SK"/>
          </a:p>
        </p:txBody>
      </p:sp>
      <p:sp>
        <p:nvSpPr>
          <p:cNvPr id="13" name="Zástupný symbol pro číslo snímku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9E13F98-746F-4983-AB4B-903D8180FC1E}" type="slidenum">
              <a:rPr lang="sk-SK" smtClean="0"/>
              <a:t>‹#›</a:t>
            </a:fld>
            <a:endParaRPr lang="sk-SK"/>
          </a:p>
        </p:txBody>
      </p:sp>
      <p:sp>
        <p:nvSpPr>
          <p:cNvPr id="14" name="Zástupný symbol pro zápatí 13"/>
          <p:cNvSpPr>
            <a:spLocks noGrp="1"/>
          </p:cNvSpPr>
          <p:nvPr>
            <p:ph type="ftr" sz="quarter" idx="12"/>
          </p:nvPr>
        </p:nvSpPr>
        <p:spPr/>
        <p:txBody>
          <a:bodyPr/>
          <a:lstStyle/>
          <a:p>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9" name="Zástupný symbol pro obsah 8"/>
          <p:cNvSpPr>
            <a:spLocks noGrp="1"/>
          </p:cNvSpPr>
          <p:nvPr>
            <p:ph sz="quarter" idx="1"/>
          </p:nvPr>
        </p:nvSpPr>
        <p:spPr>
          <a:xfrm>
            <a:off x="812800" y="1589567"/>
            <a:ext cx="518160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6459868" y="1589567"/>
            <a:ext cx="518160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8" name="Zástupný symbol pro datum 7"/>
          <p:cNvSpPr>
            <a:spLocks noGrp="1"/>
          </p:cNvSpPr>
          <p:nvPr>
            <p:ph type="dt" sz="half" idx="15"/>
          </p:nvPr>
        </p:nvSpPr>
        <p:spPr/>
        <p:txBody>
          <a:bodyPr rtlCol="0"/>
          <a:lstStyle/>
          <a:p>
            <a:fld id="{11CE6E3D-D260-41CB-A174-4680B341380F}" type="datetimeFigureOut">
              <a:rPr lang="sk-SK" smtClean="0"/>
              <a:t>1. 11. 2018</a:t>
            </a:fld>
            <a:endParaRPr lang="sk-SK"/>
          </a:p>
        </p:txBody>
      </p:sp>
      <p:sp>
        <p:nvSpPr>
          <p:cNvPr id="10" name="Zástupný symbol pro číslo snímku 9"/>
          <p:cNvSpPr>
            <a:spLocks noGrp="1"/>
          </p:cNvSpPr>
          <p:nvPr>
            <p:ph type="sldNum" sz="quarter" idx="16"/>
          </p:nvPr>
        </p:nvSpPr>
        <p:spPr/>
        <p:txBody>
          <a:bodyPr rtlCol="0"/>
          <a:lstStyle/>
          <a:p>
            <a:fld id="{49E13F98-746F-4983-AB4B-903D8180FC1E}" type="slidenum">
              <a:rPr lang="sk-SK" smtClean="0"/>
              <a:t>‹#›</a:t>
            </a:fld>
            <a:endParaRPr lang="sk-SK"/>
          </a:p>
        </p:txBody>
      </p:sp>
      <p:sp>
        <p:nvSpPr>
          <p:cNvPr id="12" name="Zástupný symbol pro zápatí 11"/>
          <p:cNvSpPr>
            <a:spLocks noGrp="1"/>
          </p:cNvSpPr>
          <p:nvPr>
            <p:ph type="ftr" sz="quarter" idx="17"/>
          </p:nvPr>
        </p:nvSpPr>
        <p:spPr/>
        <p:txBody>
          <a:bodyPr rtlCol="0"/>
          <a:lstStyle/>
          <a:p>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711200" y="273050"/>
            <a:ext cx="10871200" cy="869950"/>
          </a:xfrm>
        </p:spPr>
        <p:txBody>
          <a:bodyPr anchor="ctr"/>
          <a:lstStyle>
            <a:lvl1pPr>
              <a:defRPr/>
            </a:lvl1pPr>
          </a:lstStyle>
          <a:p>
            <a:r>
              <a:rPr kumimoji="0" lang="cs-CZ"/>
              <a:t>Kliknutím lze upravit styl.</a:t>
            </a:r>
            <a:endParaRPr kumimoji="0" lang="en-US"/>
          </a:p>
        </p:txBody>
      </p:sp>
      <p:sp>
        <p:nvSpPr>
          <p:cNvPr id="11" name="Zástupný symbol pro obsah 10"/>
          <p:cNvSpPr>
            <a:spLocks noGrp="1"/>
          </p:cNvSpPr>
          <p:nvPr>
            <p:ph sz="quarter" idx="2"/>
          </p:nvPr>
        </p:nvSpPr>
        <p:spPr>
          <a:xfrm>
            <a:off x="812800" y="2438400"/>
            <a:ext cx="5181600" cy="35814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6400800" y="2438400"/>
            <a:ext cx="5181600" cy="35814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Zástupný symbol pro datum 9"/>
          <p:cNvSpPr>
            <a:spLocks noGrp="1"/>
          </p:cNvSpPr>
          <p:nvPr>
            <p:ph type="dt" sz="half" idx="15"/>
          </p:nvPr>
        </p:nvSpPr>
        <p:spPr/>
        <p:txBody>
          <a:bodyPr rtlCol="0"/>
          <a:lstStyle/>
          <a:p>
            <a:fld id="{11CE6E3D-D260-41CB-A174-4680B341380F}" type="datetimeFigureOut">
              <a:rPr lang="sk-SK" smtClean="0"/>
              <a:t>1. 11. 2018</a:t>
            </a:fld>
            <a:endParaRPr lang="sk-SK"/>
          </a:p>
        </p:txBody>
      </p:sp>
      <p:sp>
        <p:nvSpPr>
          <p:cNvPr id="12" name="Zástupný symbol pro číslo snímku 11"/>
          <p:cNvSpPr>
            <a:spLocks noGrp="1"/>
          </p:cNvSpPr>
          <p:nvPr>
            <p:ph type="sldNum" sz="quarter" idx="16"/>
          </p:nvPr>
        </p:nvSpPr>
        <p:spPr/>
        <p:txBody>
          <a:bodyPr rtlCol="0"/>
          <a:lstStyle/>
          <a:p>
            <a:fld id="{49E13F98-746F-4983-AB4B-903D8180FC1E}" type="slidenum">
              <a:rPr lang="sk-SK" smtClean="0"/>
              <a:t>‹#›</a:t>
            </a:fld>
            <a:endParaRPr lang="sk-SK"/>
          </a:p>
        </p:txBody>
      </p:sp>
      <p:sp>
        <p:nvSpPr>
          <p:cNvPr id="14" name="Zástupný symbol pro zápatí 13"/>
          <p:cNvSpPr>
            <a:spLocks noGrp="1"/>
          </p:cNvSpPr>
          <p:nvPr>
            <p:ph type="ftr" sz="quarter" idx="17"/>
          </p:nvPr>
        </p:nvSpPr>
        <p:spPr/>
        <p:txBody>
          <a:bodyPr rtlCol="0"/>
          <a:lstStyle/>
          <a:p>
            <a:endParaRPr lang="sk-SK"/>
          </a:p>
        </p:txBody>
      </p:sp>
      <p:sp>
        <p:nvSpPr>
          <p:cNvPr id="16" name="Zástupný symbol pro text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cs-CZ"/>
              <a:t>Kliknutím lze upravit styly předlohy textu.</a:t>
            </a:r>
          </a:p>
        </p:txBody>
      </p:sp>
      <p:sp>
        <p:nvSpPr>
          <p:cNvPr id="15" name="Zástupný symbol pro text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cs-CZ"/>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11CE6E3D-D260-41CB-A174-4680B341380F}" type="datetimeFigureOut">
              <a:rPr lang="sk-SK" smtClean="0"/>
              <a:t>1. 11. 2018</a:t>
            </a:fld>
            <a:endParaRPr lang="sk-SK"/>
          </a:p>
        </p:txBody>
      </p:sp>
      <p:sp>
        <p:nvSpPr>
          <p:cNvPr id="4" name="Zástupný symbol pro zápatí 3"/>
          <p:cNvSpPr>
            <a:spLocks noGrp="1"/>
          </p:cNvSpPr>
          <p:nvPr>
            <p:ph type="ftr" sz="quarter" idx="11"/>
          </p:nvPr>
        </p:nvSpPr>
        <p:spPr/>
        <p:txBody>
          <a:bodyPr/>
          <a:lstStyle/>
          <a:p>
            <a:endParaRPr lang="sk-SK"/>
          </a:p>
        </p:txBody>
      </p:sp>
      <p:sp>
        <p:nvSpPr>
          <p:cNvPr id="5" name="Zástupný symbol pro číslo snímku 4"/>
          <p:cNvSpPr>
            <a:spLocks noGrp="1"/>
          </p:cNvSpPr>
          <p:nvPr>
            <p:ph type="sldNum" sz="quarter" idx="12"/>
          </p:nvPr>
        </p:nvSpPr>
        <p:spPr/>
        <p:txBody>
          <a:bodyPr/>
          <a:lstStyle>
            <a:lvl1pPr>
              <a:defRPr>
                <a:solidFill>
                  <a:srgbClr val="FFFFFF"/>
                </a:solidFill>
              </a:defRPr>
            </a:lvl1pPr>
          </a:lstStyle>
          <a:p>
            <a:fld id="{49E13F98-746F-4983-AB4B-903D8180FC1E}"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1CE6E3D-D260-41CB-A174-4680B341380F}" type="datetimeFigureOut">
              <a:rPr lang="sk-SK" smtClean="0"/>
              <a:t>1. 11. 2018</a:t>
            </a:fld>
            <a:endParaRPr lang="sk-SK"/>
          </a:p>
        </p:txBody>
      </p:sp>
      <p:sp>
        <p:nvSpPr>
          <p:cNvPr id="3" name="Zástupný symbol pro zápatí 2"/>
          <p:cNvSpPr>
            <a:spLocks noGrp="1"/>
          </p:cNvSpPr>
          <p:nvPr>
            <p:ph type="ftr" sz="quarter" idx="11"/>
          </p:nvPr>
        </p:nvSpPr>
        <p:spPr/>
        <p:txBody>
          <a:bodyPr/>
          <a:lstStyle/>
          <a:p>
            <a:endParaRPr lang="sk-SK"/>
          </a:p>
        </p:txBody>
      </p:sp>
      <p:sp>
        <p:nvSpPr>
          <p:cNvPr id="4" name="Zástupný symbol pro číslo snímku 3"/>
          <p:cNvSpPr>
            <a:spLocks noGrp="1"/>
          </p:cNvSpPr>
          <p:nvPr>
            <p:ph type="sldNum" sz="quarter" idx="12"/>
          </p:nvPr>
        </p:nvSpPr>
        <p:spPr>
          <a:xfrm>
            <a:off x="0" y="6248400"/>
            <a:ext cx="711200" cy="381000"/>
          </a:xfrm>
        </p:spPr>
        <p:txBody>
          <a:bodyPr/>
          <a:lstStyle>
            <a:lvl1pPr>
              <a:defRPr>
                <a:solidFill>
                  <a:schemeClr val="tx2"/>
                </a:solidFill>
              </a:defRPr>
            </a:lvl1pPr>
          </a:lstStyle>
          <a:p>
            <a:fld id="{49E13F98-746F-4983-AB4B-903D8180FC1E}"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12800" y="273050"/>
            <a:ext cx="10769600" cy="869950"/>
          </a:xfrm>
        </p:spPr>
        <p:txBody>
          <a:bodyPr anchor="ctr"/>
          <a:lstStyle>
            <a:lvl1pPr algn="l">
              <a:buNone/>
              <a:defRPr sz="4400" b="0"/>
            </a:lvl1pPr>
          </a:lstStyle>
          <a:p>
            <a:r>
              <a:rPr kumimoji="0" lang="cs-CZ"/>
              <a:t>Kliknutím lze upravit styl.</a:t>
            </a:r>
            <a:endParaRPr kumimoji="0" lang="en-US"/>
          </a:p>
        </p:txBody>
      </p:sp>
      <p:sp>
        <p:nvSpPr>
          <p:cNvPr id="5" name="Zástupný symbol pro datum 4"/>
          <p:cNvSpPr>
            <a:spLocks noGrp="1"/>
          </p:cNvSpPr>
          <p:nvPr>
            <p:ph type="dt" sz="half" idx="10"/>
          </p:nvPr>
        </p:nvSpPr>
        <p:spPr/>
        <p:txBody>
          <a:bodyPr/>
          <a:lstStyle/>
          <a:p>
            <a:fld id="{11CE6E3D-D260-41CB-A174-4680B341380F}" type="datetimeFigureOut">
              <a:rPr lang="sk-SK" smtClean="0"/>
              <a:t>1. 11. 2018</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lvl1pPr>
              <a:defRPr>
                <a:solidFill>
                  <a:srgbClr val="FFFFFF"/>
                </a:solidFill>
              </a:defRPr>
            </a:lvl1pPr>
          </a:lstStyle>
          <a:p>
            <a:fld id="{49E13F98-746F-4983-AB4B-903D8180FC1E}" type="slidenum">
              <a:rPr lang="sk-SK" smtClean="0"/>
              <a:t>‹#›</a:t>
            </a:fld>
            <a:endParaRPr lang="sk-SK"/>
          </a:p>
        </p:txBody>
      </p:sp>
      <p:sp>
        <p:nvSpPr>
          <p:cNvPr id="3" name="Zástupný symbol pro text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9" name="Zástupný symbol pro obsah 8"/>
          <p:cNvSpPr>
            <a:spLocks noGrp="1"/>
          </p:cNvSpPr>
          <p:nvPr>
            <p:ph sz="quarter" idx="1"/>
          </p:nvPr>
        </p:nvSpPr>
        <p:spPr>
          <a:xfrm>
            <a:off x="3149600" y="1752600"/>
            <a:ext cx="8534400" cy="44196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3">
        <a:schemeClr val="bg2"/>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a:t>Kliknutím lze upravit styly předlohy textu.</a:t>
            </a:r>
          </a:p>
        </p:txBody>
      </p:sp>
      <p:sp>
        <p:nvSpPr>
          <p:cNvPr id="8" name="Obdélník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cs-CZ"/>
              <a:t>Kliknutím lze upravit styl.</a:t>
            </a:r>
            <a:endParaRPr kumimoji="0" lang="en-US"/>
          </a:p>
        </p:txBody>
      </p:sp>
      <p:sp>
        <p:nvSpPr>
          <p:cNvPr id="11" name="Obdélník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datum 11"/>
          <p:cNvSpPr>
            <a:spLocks noGrp="1"/>
          </p:cNvSpPr>
          <p:nvPr>
            <p:ph type="dt" sz="half" idx="10"/>
          </p:nvPr>
        </p:nvSpPr>
        <p:spPr>
          <a:xfrm>
            <a:off x="8331200" y="6248401"/>
            <a:ext cx="3556000" cy="365125"/>
          </a:xfrm>
        </p:spPr>
        <p:txBody>
          <a:bodyPr rtlCol="0"/>
          <a:lstStyle/>
          <a:p>
            <a:fld id="{11CE6E3D-D260-41CB-A174-4680B341380F}" type="datetimeFigureOut">
              <a:rPr lang="sk-SK" smtClean="0"/>
              <a:t>1. 11. 2018</a:t>
            </a:fld>
            <a:endParaRPr lang="sk-SK"/>
          </a:p>
        </p:txBody>
      </p:sp>
      <p:sp>
        <p:nvSpPr>
          <p:cNvPr id="13" name="Zástupný symbol pro číslo snímku 12"/>
          <p:cNvSpPr>
            <a:spLocks noGrp="1"/>
          </p:cNvSpPr>
          <p:nvPr>
            <p:ph type="sldNum" sz="quarter" idx="11"/>
          </p:nvPr>
        </p:nvSpPr>
        <p:spPr>
          <a:xfrm>
            <a:off x="0" y="4667249"/>
            <a:ext cx="1930400" cy="663578"/>
          </a:xfrm>
        </p:spPr>
        <p:txBody>
          <a:bodyPr rtlCol="0"/>
          <a:lstStyle>
            <a:lvl1pPr>
              <a:defRPr sz="2800"/>
            </a:lvl1pPr>
          </a:lstStyle>
          <a:p>
            <a:fld id="{49E13F98-746F-4983-AB4B-903D8180FC1E}" type="slidenum">
              <a:rPr lang="sk-SK" smtClean="0"/>
              <a:t>‹#›</a:t>
            </a:fld>
            <a:endParaRPr lang="sk-SK"/>
          </a:p>
        </p:txBody>
      </p:sp>
      <p:sp>
        <p:nvSpPr>
          <p:cNvPr id="14" name="Zástupný symbol pro zápatí 13"/>
          <p:cNvSpPr>
            <a:spLocks noGrp="1"/>
          </p:cNvSpPr>
          <p:nvPr>
            <p:ph type="ftr" sz="quarter" idx="12"/>
          </p:nvPr>
        </p:nvSpPr>
        <p:spPr>
          <a:xfrm>
            <a:off x="2133600" y="6248207"/>
            <a:ext cx="6096000" cy="365125"/>
          </a:xfrm>
        </p:spPr>
        <p:txBody>
          <a:bodyPr rtlCol="0"/>
          <a:lstStyle/>
          <a:p>
            <a:endParaRPr lang="sk-SK"/>
          </a:p>
        </p:txBody>
      </p:sp>
      <p:sp>
        <p:nvSpPr>
          <p:cNvPr id="3" name="Zástupný symbol pro obrázek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cs-CZ"/>
              <a:t>Kliknutím na ikonu přidáte obrázek.</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812800" y="228600"/>
            <a:ext cx="10871200" cy="990600"/>
          </a:xfrm>
          <a:prstGeom prst="rect">
            <a:avLst/>
          </a:prstGeom>
        </p:spPr>
        <p:txBody>
          <a:bodyPr vert="horz" anchor="ctr">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11CE6E3D-D260-41CB-A174-4680B341380F}" type="datetimeFigureOut">
              <a:rPr lang="sk-SK" smtClean="0"/>
              <a:t>1. 11. 2018</a:t>
            </a:fld>
            <a:endParaRPr lang="sk-SK"/>
          </a:p>
        </p:txBody>
      </p:sp>
      <p:sp>
        <p:nvSpPr>
          <p:cNvPr id="3" name="Zástupný symbol pro zápatí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sk-SK"/>
          </a:p>
        </p:txBody>
      </p:sp>
      <p:sp>
        <p:nvSpPr>
          <p:cNvPr id="7" name="Obdélník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9E13F98-746F-4983-AB4B-903D8180FC1E}"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822" y="2404534"/>
            <a:ext cx="8516202" cy="1646302"/>
          </a:xfrm>
        </p:spPr>
        <p:txBody>
          <a:bodyPr/>
          <a:lstStyle/>
          <a:p>
            <a:r>
              <a:rPr lang="en-US" sz="4800" b="1" dirty="0">
                <a:solidFill>
                  <a:schemeClr val="tx1"/>
                </a:solidFill>
              </a:rPr>
              <a:t>Cooperation between the government and NGOs</a:t>
            </a:r>
            <a:endParaRPr lang="en-US" sz="4800" dirty="0">
              <a:solidFill>
                <a:schemeClr val="tx1"/>
              </a:solidFill>
            </a:endParaRPr>
          </a:p>
        </p:txBody>
      </p:sp>
      <p:sp>
        <p:nvSpPr>
          <p:cNvPr id="3" name="Subtitle 2"/>
          <p:cNvSpPr>
            <a:spLocks noGrp="1"/>
          </p:cNvSpPr>
          <p:nvPr>
            <p:ph type="subTitle" idx="1"/>
          </p:nvPr>
        </p:nvSpPr>
        <p:spPr/>
        <p:txBody>
          <a:bodyPr>
            <a:normAutofit/>
          </a:bodyPr>
          <a:lstStyle/>
          <a:p>
            <a:r>
              <a:rPr lang="en-US" sz="2400" dirty="0"/>
              <a:t>Ivana Bursíková - Agora Central Europe</a:t>
            </a:r>
          </a:p>
        </p:txBody>
      </p:sp>
      <p:pic>
        <p:nvPicPr>
          <p:cNvPr id="1026" name="Picture 2" descr="X:\AGORA\Loga\AGORA_logo_černá.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9424"/>
            <a:ext cx="771144" cy="79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49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6864" y="228600"/>
            <a:ext cx="10871200" cy="5257800"/>
          </a:xfrm>
        </p:spPr>
        <p:txBody>
          <a:bodyPr>
            <a:normAutofit fontScale="90000"/>
          </a:bodyPr>
          <a:lstStyle/>
          <a:p>
            <a:r>
              <a:rPr lang="cs-CZ" sz="4900" dirty="0" err="1" smtClean="0"/>
              <a:t>Content</a:t>
            </a:r>
            <a:r>
              <a:rPr lang="cs-CZ" b="1" dirty="0" smtClean="0"/>
              <a:t/>
            </a:r>
            <a:br>
              <a:rPr lang="cs-CZ" b="1" dirty="0" smtClean="0"/>
            </a:br>
            <a:r>
              <a:rPr lang="cs-CZ" dirty="0" smtClean="0"/>
              <a:t/>
            </a:r>
            <a:br>
              <a:rPr lang="cs-CZ" dirty="0" smtClean="0"/>
            </a:br>
            <a:r>
              <a:rPr lang="cs-CZ" dirty="0" smtClean="0"/>
              <a:t>- </a:t>
            </a:r>
            <a:r>
              <a:rPr lang="cs-CZ" dirty="0" err="1" smtClean="0"/>
              <a:t>about</a:t>
            </a:r>
            <a:r>
              <a:rPr lang="cs-CZ" dirty="0" smtClean="0"/>
              <a:t> </a:t>
            </a:r>
            <a:r>
              <a:rPr lang="en-US" sz="3600" dirty="0"/>
              <a:t>Government Council for Non-governmental Non-profit </a:t>
            </a:r>
            <a:r>
              <a:rPr lang="cs-CZ" sz="3600" dirty="0" smtClean="0"/>
              <a:t/>
            </a:r>
            <a:br>
              <a:rPr lang="cs-CZ" sz="3600" dirty="0" smtClean="0"/>
            </a:br>
            <a:r>
              <a:rPr lang="cs-CZ" sz="3600" dirty="0"/>
              <a:t> </a:t>
            </a:r>
            <a:r>
              <a:rPr lang="cs-CZ" sz="3600" dirty="0" smtClean="0"/>
              <a:t>  </a:t>
            </a:r>
            <a:r>
              <a:rPr lang="en-US" sz="3600" dirty="0" smtClean="0"/>
              <a:t>Organizations </a:t>
            </a:r>
            <a:r>
              <a:rPr lang="cs-CZ" dirty="0" smtClean="0"/>
              <a:t/>
            </a:r>
            <a:br>
              <a:rPr lang="cs-CZ" dirty="0" smtClean="0"/>
            </a:br>
            <a:r>
              <a:rPr lang="cs-CZ" dirty="0" smtClean="0"/>
              <a:t>- </a:t>
            </a:r>
            <a:r>
              <a:rPr lang="cs-CZ" dirty="0" err="1" smtClean="0"/>
              <a:t>cooperation</a:t>
            </a:r>
            <a:r>
              <a:rPr lang="cs-CZ" dirty="0" smtClean="0"/>
              <a:t> </a:t>
            </a:r>
            <a:r>
              <a:rPr lang="cs-CZ" dirty="0" err="1" smtClean="0"/>
              <a:t>with</a:t>
            </a:r>
            <a:r>
              <a:rPr lang="cs-CZ" dirty="0" smtClean="0"/>
              <a:t> NGOS in </a:t>
            </a:r>
            <a:r>
              <a:rPr lang="cs-CZ" dirty="0" err="1" smtClean="0"/>
              <a:t>drafting</a:t>
            </a:r>
            <a:r>
              <a:rPr lang="cs-CZ" dirty="0" smtClean="0"/>
              <a:t> </a:t>
            </a:r>
            <a:r>
              <a:rPr lang="cs-CZ" dirty="0" err="1" smtClean="0"/>
              <a:t>strategic</a:t>
            </a:r>
            <a:r>
              <a:rPr lang="cs-CZ" dirty="0" smtClean="0"/>
              <a:t/>
            </a:r>
            <a:br>
              <a:rPr lang="cs-CZ" dirty="0" smtClean="0"/>
            </a:br>
            <a:r>
              <a:rPr lang="cs-CZ" dirty="0" smtClean="0"/>
              <a:t>  </a:t>
            </a:r>
            <a:r>
              <a:rPr lang="cs-CZ" dirty="0" err="1" smtClean="0"/>
              <a:t>documents</a:t>
            </a:r>
            <a:r>
              <a:rPr lang="cs-CZ" dirty="0" smtClean="0"/>
              <a:t/>
            </a:r>
            <a:br>
              <a:rPr lang="cs-CZ" dirty="0" smtClean="0"/>
            </a:br>
            <a:r>
              <a:rPr lang="cs-CZ" dirty="0" smtClean="0"/>
              <a:t>- role </a:t>
            </a:r>
            <a:r>
              <a:rPr lang="cs-CZ" dirty="0" err="1" smtClean="0"/>
              <a:t>of</a:t>
            </a:r>
            <a:r>
              <a:rPr lang="cs-CZ" dirty="0" smtClean="0"/>
              <a:t> NGO in </a:t>
            </a:r>
            <a:r>
              <a:rPr lang="cs-CZ" dirty="0" err="1" smtClean="0"/>
              <a:t>forreign</a:t>
            </a:r>
            <a:r>
              <a:rPr lang="cs-CZ" dirty="0" smtClean="0"/>
              <a:t> </a:t>
            </a:r>
            <a:r>
              <a:rPr lang="cs-CZ" dirty="0" err="1" smtClean="0"/>
              <a:t>policy</a:t>
            </a:r>
            <a:r>
              <a:rPr lang="cs-CZ" dirty="0" smtClean="0"/>
              <a:t/>
            </a:r>
            <a:br>
              <a:rPr lang="cs-CZ" dirty="0" smtClean="0"/>
            </a:br>
            <a:r>
              <a:rPr lang="cs-CZ" dirty="0" smtClean="0"/>
              <a:t>- </a:t>
            </a:r>
            <a:r>
              <a:rPr lang="cs-CZ" dirty="0" err="1" smtClean="0"/>
              <a:t>conclusions</a:t>
            </a:r>
            <a:r>
              <a:rPr lang="cs-CZ" dirty="0" smtClean="0"/>
              <a:t/>
            </a:r>
            <a:br>
              <a:rPr lang="cs-CZ" dirty="0" smtClean="0"/>
            </a:br>
            <a:endParaRPr lang="cs-CZ" dirty="0"/>
          </a:p>
        </p:txBody>
      </p:sp>
      <p:pic>
        <p:nvPicPr>
          <p:cNvPr id="5" name="Content Placeholder 4" descr="X:\AGORA\Arménie\2017-18Karen\seminarIB\EU logo + text en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5782880"/>
            <a:ext cx="1623753" cy="10557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X:\AGORA\Arménie\2017-18Karen\seminarIB\logo UCA ar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9510" y="5920195"/>
            <a:ext cx="2119284" cy="9424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X:\AGORA\Arménie\2017-18Karen\seminarIB\ICHD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793" y="6092106"/>
            <a:ext cx="2861515" cy="4902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X:\AGORA\Arménie\2017-18Karen\seminarIB\logo 900x6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308" y="5888741"/>
            <a:ext cx="1728192" cy="8640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X:\AGORA\Arménie\2017-18Karen\seminarIB\CIVITAS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4299" y="5827035"/>
            <a:ext cx="1391477" cy="10356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GORA-barev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12491" y="5804742"/>
            <a:ext cx="1327533" cy="103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31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52" y="-1"/>
            <a:ext cx="11569311" cy="1852552"/>
          </a:xfrm>
        </p:spPr>
        <p:txBody>
          <a:bodyPr>
            <a:noAutofit/>
          </a:bodyPr>
          <a:lstStyle/>
          <a:p>
            <a:r>
              <a:rPr lang="en-US" dirty="0">
                <a:solidFill>
                  <a:schemeClr val="accent1">
                    <a:lumMod val="50000"/>
                  </a:schemeClr>
                </a:solidFill>
              </a:rPr>
              <a:t>Government Council for Non-governmental Non-profit Organizations (GCNNO) </a:t>
            </a:r>
            <a:r>
              <a:rPr dirty="0"/>
              <a:t/>
            </a:r>
            <a:br>
              <a:rPr dirty="0"/>
            </a:br>
            <a:endParaRPr lang="en-US" dirty="0">
              <a:solidFill>
                <a:schemeClr val="accent1">
                  <a:lumMod val="50000"/>
                </a:schemeClr>
              </a:solidFill>
            </a:endParaRPr>
          </a:p>
        </p:txBody>
      </p:sp>
      <p:sp>
        <p:nvSpPr>
          <p:cNvPr id="3" name="Content Placeholder 2"/>
          <p:cNvSpPr>
            <a:spLocks noGrp="1"/>
          </p:cNvSpPr>
          <p:nvPr>
            <p:ph sz="quarter" idx="1"/>
          </p:nvPr>
        </p:nvSpPr>
        <p:spPr>
          <a:xfrm>
            <a:off x="0" y="1600199"/>
            <a:ext cx="12640235" cy="5567083"/>
          </a:xfrm>
        </p:spPr>
        <p:txBody>
          <a:bodyPr>
            <a:noAutofit/>
          </a:bodyPr>
          <a:lstStyle/>
          <a:p>
            <a:r>
              <a:rPr lang="en-US" sz="2800" dirty="0"/>
              <a:t>Representatives of state administration and NGOs</a:t>
            </a:r>
          </a:p>
          <a:p>
            <a:r>
              <a:rPr lang="en-US" sz="2800" dirty="0"/>
              <a:t>Accumulates, discusses and submits NGO-related materials to the government</a:t>
            </a:r>
          </a:p>
          <a:p>
            <a:r>
              <a:rPr lang="en-US" sz="2800" dirty="0"/>
              <a:t>Creation of a positive environment for their existence </a:t>
            </a:r>
            <a:r>
              <a:rPr lang="en-US" sz="2800" dirty="0" smtClean="0"/>
              <a:t>and </a:t>
            </a:r>
            <a:r>
              <a:rPr lang="en-US" sz="2800" dirty="0"/>
              <a:t>work</a:t>
            </a:r>
          </a:p>
          <a:p>
            <a:r>
              <a:rPr lang="en-US" sz="2800" dirty="0"/>
              <a:t>Especially state subsidy policy</a:t>
            </a:r>
          </a:p>
          <a:p>
            <a:r>
              <a:rPr lang="en-US" sz="2800" dirty="0"/>
              <a:t>Legislative and political </a:t>
            </a:r>
            <a:r>
              <a:rPr lang="en-US" sz="2800" dirty="0" smtClean="0"/>
              <a:t>measures</a:t>
            </a:r>
            <a:r>
              <a:rPr lang="cs-CZ" sz="2800" dirty="0" smtClean="0"/>
              <a:t> </a:t>
            </a:r>
            <a:endParaRPr lang="en-US" sz="2800" dirty="0"/>
          </a:p>
          <a:p>
            <a:r>
              <a:rPr lang="en-US" sz="2800" dirty="0"/>
              <a:t>Cooperation between ministries, other </a:t>
            </a:r>
            <a:r>
              <a:rPr lang="en-US" sz="2800" dirty="0" smtClean="0"/>
              <a:t>agencies</a:t>
            </a:r>
            <a:r>
              <a:rPr lang="cs-CZ" sz="2800" dirty="0" smtClean="0"/>
              <a:t> </a:t>
            </a:r>
            <a:r>
              <a:rPr lang="en-US" sz="2800" dirty="0" smtClean="0"/>
              <a:t>and </a:t>
            </a:r>
            <a:r>
              <a:rPr lang="en-US" sz="2800" dirty="0"/>
              <a:t>local </a:t>
            </a:r>
            <a:endParaRPr lang="cs-CZ" sz="2800" dirty="0" smtClean="0"/>
          </a:p>
          <a:p>
            <a:pPr marL="0" indent="0">
              <a:buNone/>
            </a:pPr>
            <a:r>
              <a:rPr lang="cs-CZ" sz="2800" dirty="0"/>
              <a:t> </a:t>
            </a:r>
            <a:r>
              <a:rPr lang="cs-CZ" sz="2800" dirty="0" smtClean="0"/>
              <a:t>  </a:t>
            </a:r>
            <a:r>
              <a:rPr lang="en-US" sz="2800" dirty="0" smtClean="0"/>
              <a:t>self-governance </a:t>
            </a:r>
            <a:r>
              <a:rPr lang="en-US" sz="2800" dirty="0"/>
              <a:t>authorities related to NGO support</a:t>
            </a:r>
          </a:p>
          <a:p>
            <a:r>
              <a:rPr lang="en-US" sz="2800" dirty="0"/>
              <a:t>Monitors, analyzes and publishes information about NGO situation in the EU</a:t>
            </a:r>
          </a:p>
          <a:p>
            <a:r>
              <a:rPr lang="en-US" sz="2800" dirty="0"/>
              <a:t>Availability and disclosure of information related to NGOs and relevant measures</a:t>
            </a:r>
          </a:p>
        </p:txBody>
      </p:sp>
      <p:pic>
        <p:nvPicPr>
          <p:cNvPr id="2050" name="Picture 2" descr="X:\AGORA\Loga\AGORA_logo_černá.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0856" y="0"/>
            <a:ext cx="771144" cy="7985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693" y="3097025"/>
            <a:ext cx="3300883" cy="2120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002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0"/>
            <a:ext cx="11593061" cy="1219200"/>
          </a:xfrm>
        </p:spPr>
        <p:txBody>
          <a:bodyPr>
            <a:normAutofit fontScale="90000"/>
          </a:bodyPr>
          <a:lstStyle/>
          <a:p>
            <a:r>
              <a:rPr lang="en-US" dirty="0">
                <a:solidFill>
                  <a:schemeClr val="accent1">
                    <a:lumMod val="50000"/>
                  </a:schemeClr>
                </a:solidFill>
              </a:rPr>
              <a:t>Cooperation between state administration and NGOs on drafting strategic documents</a:t>
            </a:r>
          </a:p>
        </p:txBody>
      </p:sp>
      <p:sp>
        <p:nvSpPr>
          <p:cNvPr id="3" name="Content Placeholder 2"/>
          <p:cNvSpPr>
            <a:spLocks noGrp="1"/>
          </p:cNvSpPr>
          <p:nvPr>
            <p:ph sz="quarter" idx="1"/>
          </p:nvPr>
        </p:nvSpPr>
        <p:spPr>
          <a:xfrm>
            <a:off x="430306" y="1519518"/>
            <a:ext cx="11761694" cy="4576482"/>
          </a:xfrm>
        </p:spPr>
        <p:txBody>
          <a:bodyPr>
            <a:noAutofit/>
          </a:bodyPr>
          <a:lstStyle/>
          <a:p>
            <a:pPr lvl="0"/>
            <a:r>
              <a:rPr lang="en-US" sz="2800" dirty="0"/>
              <a:t>Relations depend on the degree to which each particular ministry needs NGO sector or whether it must communicate with it - significant differences</a:t>
            </a:r>
          </a:p>
          <a:p>
            <a:pPr lvl="0"/>
            <a:r>
              <a:rPr lang="en-US" sz="2800" dirty="0"/>
              <a:t>Cooperation is much better at levels lower than central state administration (e.g. at the regional level)</a:t>
            </a:r>
          </a:p>
          <a:p>
            <a:pPr lvl="0"/>
            <a:r>
              <a:rPr lang="en-US" sz="2800" dirty="0"/>
              <a:t>Factors influencing the degree of involvement: proximity of subject matter and interests to NGO priorities (expertise), the degree of openness of each particular ministry towards NGOs, NGO’s interest in getting involved</a:t>
            </a:r>
          </a:p>
          <a:p>
            <a:pPr lvl="0"/>
            <a:r>
              <a:rPr lang="en-US" sz="2800" dirty="0"/>
              <a:t>Two approaches to NGOs across ministries: broad consultations, involvement, especially within review process compared to limited openness, very selective choice of partners, involvement only as means of preventing conflict of interest at final approval of the document</a:t>
            </a:r>
          </a:p>
        </p:txBody>
      </p:sp>
      <p:pic>
        <p:nvPicPr>
          <p:cNvPr id="3074" name="Picture 2" descr="X:\AGORA\Loga\AGORA_logo_černá.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0856" y="0"/>
            <a:ext cx="771144" cy="79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75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 y="118753"/>
            <a:ext cx="10811823" cy="1100447"/>
          </a:xfrm>
        </p:spPr>
        <p:txBody>
          <a:bodyPr/>
          <a:lstStyle/>
          <a:p>
            <a:r>
              <a:rPr lang="en-US" dirty="0">
                <a:solidFill>
                  <a:schemeClr val="accent1">
                    <a:lumMod val="50000"/>
                  </a:schemeClr>
                </a:solidFill>
              </a:rPr>
              <a:t>NGO role in foreign policy</a:t>
            </a:r>
          </a:p>
        </p:txBody>
      </p:sp>
      <p:sp>
        <p:nvSpPr>
          <p:cNvPr id="3" name="Content Placeholder 2"/>
          <p:cNvSpPr>
            <a:spLocks noGrp="1"/>
          </p:cNvSpPr>
          <p:nvPr>
            <p:ph sz="quarter" idx="1"/>
          </p:nvPr>
        </p:nvSpPr>
        <p:spPr>
          <a:xfrm>
            <a:off x="677334" y="1478200"/>
            <a:ext cx="10743522" cy="5379799"/>
          </a:xfrm>
        </p:spPr>
        <p:txBody>
          <a:bodyPr>
            <a:noAutofit/>
          </a:bodyPr>
          <a:lstStyle/>
          <a:p>
            <a:r>
              <a:rPr lang="en-US" sz="2400" dirty="0"/>
              <a:t>International Development Cooperation Council - Czech Forum for Development Cooperation (FoRS) representative as an associated member </a:t>
            </a:r>
          </a:p>
          <a:p>
            <a:r>
              <a:rPr lang="en-US" sz="2400" dirty="0"/>
              <a:t>FoRS representative has only consultation role with the right to submit proposals, recommendations and opinions </a:t>
            </a:r>
          </a:p>
          <a:p>
            <a:r>
              <a:rPr lang="en-US" sz="2400" dirty="0"/>
              <a:t>Czech Development Agency is the implementing agency of Czech development cooperation, mostly donor role (often NGO projects)</a:t>
            </a:r>
          </a:p>
          <a:p>
            <a:r>
              <a:rPr lang="en-US" sz="2400" dirty="0"/>
              <a:t>Very narrow cooperation; NGOs both implement the </a:t>
            </a:r>
            <a:endParaRPr lang="cs-CZ" sz="2400" dirty="0" smtClean="0"/>
          </a:p>
          <a:p>
            <a:pPr marL="0" indent="0">
              <a:buNone/>
            </a:pPr>
            <a:r>
              <a:rPr lang="cs-CZ" sz="2400" dirty="0"/>
              <a:t> </a:t>
            </a:r>
            <a:r>
              <a:rPr lang="cs-CZ" sz="2400" dirty="0" smtClean="0"/>
              <a:t>   </a:t>
            </a:r>
            <a:r>
              <a:rPr lang="en-US" sz="2400" dirty="0" smtClean="0"/>
              <a:t>projects </a:t>
            </a:r>
            <a:r>
              <a:rPr lang="en-US" sz="2400" dirty="0"/>
              <a:t>and help CDA identify and formulate them</a:t>
            </a:r>
          </a:p>
          <a:p>
            <a:endParaRPr lang="en-US" sz="2000" dirty="0"/>
          </a:p>
        </p:txBody>
      </p:sp>
      <p:pic>
        <p:nvPicPr>
          <p:cNvPr id="4098" name="Picture 2" descr="X:\AGORA\Loga\AGORA_logo_černá.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0856" y="0"/>
            <a:ext cx="771144" cy="7985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5847" y="3610536"/>
            <a:ext cx="4329952" cy="324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998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1706" y="228600"/>
            <a:ext cx="11486358" cy="990600"/>
          </a:xfrm>
        </p:spPr>
        <p:txBody>
          <a:bodyPr/>
          <a:lstStyle/>
          <a:p>
            <a:r>
              <a:rPr lang="en-US" dirty="0">
                <a:solidFill>
                  <a:schemeClr val="accent1">
                    <a:lumMod val="50000"/>
                  </a:schemeClr>
                </a:solidFill>
              </a:rPr>
              <a:t>NGO role in foreign policy</a:t>
            </a:r>
            <a:endParaRPr lang="cs-CZ" dirty="0"/>
          </a:p>
        </p:txBody>
      </p:sp>
      <p:sp>
        <p:nvSpPr>
          <p:cNvPr id="3" name="Zástupný symbol pro obsah 2"/>
          <p:cNvSpPr>
            <a:spLocks noGrp="1"/>
          </p:cNvSpPr>
          <p:nvPr>
            <p:ph sz="quarter" idx="1"/>
          </p:nvPr>
        </p:nvSpPr>
        <p:spPr/>
        <p:txBody>
          <a:bodyPr/>
          <a:lstStyle/>
          <a:p>
            <a:r>
              <a:rPr lang="en-US" sz="3200" dirty="0"/>
              <a:t>Human Rights and Transition Policy Department of the Ministry of Foreign Affairs selects, manages and finances projects and activities aimed at promoting human rights and transformation</a:t>
            </a:r>
          </a:p>
          <a:p>
            <a:r>
              <a:rPr lang="en-US" sz="3200" dirty="0"/>
              <a:t>NGOs are generally in a reactive position in foreign policy; they do not have </a:t>
            </a:r>
            <a:r>
              <a:rPr lang="en-US" sz="3200" dirty="0" smtClean="0"/>
              <a:t>the </a:t>
            </a:r>
            <a:r>
              <a:rPr lang="en-US" sz="3200" dirty="0"/>
              <a:t>ambition and </a:t>
            </a:r>
            <a:endParaRPr lang="cs-CZ" sz="3200" dirty="0" smtClean="0"/>
          </a:p>
          <a:p>
            <a:pPr marL="0" indent="0">
              <a:buNone/>
            </a:pPr>
            <a:r>
              <a:rPr lang="cs-CZ" sz="3200" dirty="0"/>
              <a:t> </a:t>
            </a:r>
            <a:r>
              <a:rPr lang="cs-CZ" sz="3200" dirty="0" smtClean="0"/>
              <a:t>  </a:t>
            </a:r>
            <a:r>
              <a:rPr lang="en-US" sz="3200" dirty="0" smtClean="0"/>
              <a:t>the </a:t>
            </a:r>
            <a:r>
              <a:rPr lang="en-US" sz="3200" dirty="0"/>
              <a:t>desire to form it </a:t>
            </a:r>
            <a:r>
              <a:rPr lang="en-US" sz="3200" dirty="0" smtClean="0"/>
              <a:t>actively</a:t>
            </a:r>
            <a:endParaRPr lang="cs-CZ" sz="32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365" y="3711390"/>
            <a:ext cx="4935069" cy="3081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293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56" y="0"/>
            <a:ext cx="11474308" cy="1219200"/>
          </a:xfrm>
        </p:spPr>
        <p:txBody>
          <a:bodyPr/>
          <a:lstStyle/>
          <a:p>
            <a:r>
              <a:rPr lang="en-US" dirty="0">
                <a:solidFill>
                  <a:schemeClr val="accent1">
                    <a:lumMod val="50000"/>
                  </a:schemeClr>
                </a:solidFill>
              </a:rPr>
              <a:t>Conclusion</a:t>
            </a:r>
          </a:p>
        </p:txBody>
      </p:sp>
      <p:sp>
        <p:nvSpPr>
          <p:cNvPr id="3" name="Content Placeholder 2"/>
          <p:cNvSpPr>
            <a:spLocks noGrp="1"/>
          </p:cNvSpPr>
          <p:nvPr>
            <p:ph sz="quarter" idx="1"/>
          </p:nvPr>
        </p:nvSpPr>
        <p:spPr>
          <a:xfrm>
            <a:off x="641268" y="1600199"/>
            <a:ext cx="11046796" cy="4753099"/>
          </a:xfrm>
        </p:spPr>
        <p:txBody>
          <a:bodyPr/>
          <a:lstStyle/>
          <a:p>
            <a:r>
              <a:rPr lang="en-US" smtClean="0"/>
              <a:t>At government level - Government Council for Non-governmental Non-profit organizations</a:t>
            </a:r>
          </a:p>
          <a:p>
            <a:r>
              <a:rPr lang="en-US" smtClean="0"/>
              <a:t>The status of NGOs regarding state institutions and the level of cooperation differs significantly from ministry to ministry</a:t>
            </a:r>
          </a:p>
          <a:p>
            <a:r>
              <a:rPr lang="en-US" smtClean="0"/>
              <a:t>Its degree depends, first of all, on conceptual documents of individual agencies, as well as on habit </a:t>
            </a:r>
          </a:p>
          <a:p>
            <a:r>
              <a:rPr lang="en-US" smtClean="0"/>
              <a:t>Intense cooperation with the Ministry of the Environment, Ministry of the Interior, for example; however, the usual role of a ministry is that of a donor</a:t>
            </a:r>
            <a:endParaRPr lang="en-US" dirty="0"/>
          </a:p>
        </p:txBody>
      </p:sp>
      <p:pic>
        <p:nvPicPr>
          <p:cNvPr id="5122" name="Picture 2" descr="X:\AGORA\Loga\AGORA_logo_černá.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0856" y="0"/>
            <a:ext cx="771144" cy="79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586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Coalitions</a:t>
            </a:r>
            <a:r>
              <a:rPr lang="cs-CZ" dirty="0" smtClean="0"/>
              <a:t> </a:t>
            </a:r>
            <a:r>
              <a:rPr lang="cs-CZ" dirty="0" err="1" smtClean="0"/>
              <a:t>of</a:t>
            </a:r>
            <a:r>
              <a:rPr lang="cs-CZ" dirty="0" smtClean="0"/>
              <a:t> </a:t>
            </a:r>
            <a:r>
              <a:rPr lang="cs-CZ" dirty="0" err="1" smtClean="0"/>
              <a:t>NGOs</a:t>
            </a:r>
            <a:endParaRPr lang="cs-CZ" dirty="0"/>
          </a:p>
        </p:txBody>
      </p:sp>
      <p:sp>
        <p:nvSpPr>
          <p:cNvPr id="3" name="Zástupný symbol pro obsah 2"/>
          <p:cNvSpPr>
            <a:spLocks noGrp="1"/>
          </p:cNvSpPr>
          <p:nvPr>
            <p:ph sz="quarter" idx="1"/>
          </p:nvPr>
        </p:nvSpPr>
        <p:spPr/>
        <p:txBody>
          <a:bodyPr>
            <a:normAutofit fontScale="92500" lnSpcReduction="10000"/>
          </a:bodyPr>
          <a:lstStyle/>
          <a:p>
            <a:r>
              <a:rPr lang="cs-CZ" dirty="0" err="1" smtClean="0"/>
              <a:t>Influencing</a:t>
            </a:r>
            <a:r>
              <a:rPr lang="cs-CZ" dirty="0" smtClean="0"/>
              <a:t> </a:t>
            </a:r>
            <a:r>
              <a:rPr lang="cs-CZ" dirty="0" err="1" smtClean="0"/>
              <a:t>policy</a:t>
            </a:r>
            <a:r>
              <a:rPr lang="cs-CZ" dirty="0" smtClean="0"/>
              <a:t> and public </a:t>
            </a:r>
            <a:r>
              <a:rPr lang="cs-CZ" dirty="0" err="1" smtClean="0"/>
              <a:t>opinion</a:t>
            </a:r>
            <a:endParaRPr lang="cs-CZ" dirty="0" smtClean="0"/>
          </a:p>
          <a:p>
            <a:endParaRPr lang="cs-CZ" dirty="0"/>
          </a:p>
          <a:p>
            <a:r>
              <a:rPr lang="cs-CZ" dirty="0" err="1" smtClean="0"/>
              <a:t>Examples</a:t>
            </a:r>
            <a:r>
              <a:rPr lang="cs-CZ" dirty="0" smtClean="0"/>
              <a:t>:</a:t>
            </a:r>
          </a:p>
          <a:p>
            <a:r>
              <a:rPr lang="cs-CZ" dirty="0" err="1" smtClean="0"/>
              <a:t>Demas</a:t>
            </a:r>
            <a:r>
              <a:rPr lang="cs-CZ" dirty="0" smtClean="0"/>
              <a:t> – </a:t>
            </a:r>
            <a:r>
              <a:rPr lang="cs-CZ" dirty="0" err="1" smtClean="0"/>
              <a:t>forreign</a:t>
            </a:r>
            <a:r>
              <a:rPr lang="cs-CZ" dirty="0" smtClean="0"/>
              <a:t> </a:t>
            </a:r>
            <a:r>
              <a:rPr lang="cs-CZ" dirty="0" err="1" smtClean="0"/>
              <a:t>policy</a:t>
            </a:r>
            <a:endParaRPr lang="cs-CZ" dirty="0"/>
          </a:p>
          <a:p>
            <a:r>
              <a:rPr lang="cs-CZ" dirty="0" err="1" smtClean="0"/>
              <a:t>Reconstruction</a:t>
            </a:r>
            <a:r>
              <a:rPr lang="cs-CZ" dirty="0" smtClean="0"/>
              <a:t> </a:t>
            </a:r>
            <a:r>
              <a:rPr lang="cs-CZ" dirty="0" err="1" smtClean="0"/>
              <a:t>of</a:t>
            </a:r>
            <a:r>
              <a:rPr lang="cs-CZ" dirty="0" smtClean="0"/>
              <a:t> </a:t>
            </a:r>
            <a:r>
              <a:rPr lang="cs-CZ" dirty="0" err="1" smtClean="0"/>
              <a:t>the</a:t>
            </a:r>
            <a:r>
              <a:rPr lang="cs-CZ" dirty="0" smtClean="0"/>
              <a:t> </a:t>
            </a:r>
            <a:r>
              <a:rPr lang="cs-CZ" dirty="0" err="1" smtClean="0"/>
              <a:t>state</a:t>
            </a:r>
            <a:r>
              <a:rPr lang="cs-CZ" dirty="0" smtClean="0"/>
              <a:t> – </a:t>
            </a:r>
            <a:r>
              <a:rPr lang="cs-CZ" dirty="0" err="1" smtClean="0"/>
              <a:t>laws</a:t>
            </a:r>
            <a:endParaRPr lang="cs-CZ" dirty="0" smtClean="0"/>
          </a:p>
          <a:p>
            <a:r>
              <a:rPr lang="cs-CZ" dirty="0" err="1" smtClean="0"/>
              <a:t>Women</a:t>
            </a:r>
            <a:r>
              <a:rPr lang="cs-CZ" dirty="0" smtClean="0"/>
              <a:t> </a:t>
            </a:r>
            <a:r>
              <a:rPr lang="cs-CZ" dirty="0" err="1" smtClean="0"/>
              <a:t>agains</a:t>
            </a:r>
            <a:r>
              <a:rPr lang="cs-CZ" dirty="0" smtClean="0"/>
              <a:t> </a:t>
            </a:r>
            <a:r>
              <a:rPr lang="cs-CZ" dirty="0" err="1" smtClean="0"/>
              <a:t>home</a:t>
            </a:r>
            <a:r>
              <a:rPr lang="cs-CZ" dirty="0" smtClean="0"/>
              <a:t> </a:t>
            </a:r>
            <a:r>
              <a:rPr lang="cs-CZ" dirty="0" err="1" smtClean="0"/>
              <a:t>violence</a:t>
            </a:r>
            <a:r>
              <a:rPr lang="cs-CZ" dirty="0" smtClean="0"/>
              <a:t> – </a:t>
            </a:r>
            <a:r>
              <a:rPr lang="cs-CZ" dirty="0" err="1" smtClean="0"/>
              <a:t>law</a:t>
            </a:r>
            <a:endParaRPr lang="cs-CZ" dirty="0" smtClean="0"/>
          </a:p>
          <a:p>
            <a:r>
              <a:rPr lang="cs-CZ" dirty="0" err="1" smtClean="0"/>
              <a:t>Zeleny</a:t>
            </a:r>
            <a:r>
              <a:rPr lang="cs-CZ" dirty="0" smtClean="0"/>
              <a:t> kruh – </a:t>
            </a:r>
            <a:r>
              <a:rPr lang="cs-CZ" dirty="0" err="1" smtClean="0"/>
              <a:t>ecology</a:t>
            </a:r>
            <a:endParaRPr lang="cs-CZ" dirty="0" smtClean="0"/>
          </a:p>
          <a:p>
            <a:r>
              <a:rPr lang="cs-CZ" dirty="0" err="1" smtClean="0"/>
              <a:t>EDUin</a:t>
            </a:r>
            <a:r>
              <a:rPr lang="cs-CZ" dirty="0" smtClean="0"/>
              <a:t> – </a:t>
            </a:r>
            <a:r>
              <a:rPr lang="cs-CZ" dirty="0" err="1" smtClean="0"/>
              <a:t>education</a:t>
            </a:r>
            <a:endParaRPr lang="cs-CZ" dirty="0" smtClean="0"/>
          </a:p>
          <a:p>
            <a:r>
              <a:rPr lang="cs-CZ" dirty="0" err="1" smtClean="0"/>
              <a:t>Towns</a:t>
            </a:r>
            <a:r>
              <a:rPr lang="cs-CZ" dirty="0" smtClean="0"/>
              <a:t> </a:t>
            </a:r>
            <a:r>
              <a:rPr lang="cs-CZ" dirty="0" err="1" smtClean="0"/>
              <a:t>without</a:t>
            </a:r>
            <a:r>
              <a:rPr lang="cs-CZ" dirty="0" smtClean="0"/>
              <a:t> </a:t>
            </a:r>
            <a:r>
              <a:rPr lang="cs-CZ" dirty="0" err="1" smtClean="0"/>
              <a:t>cars</a:t>
            </a:r>
            <a:r>
              <a:rPr lang="cs-CZ" dirty="0" smtClean="0"/>
              <a:t>, </a:t>
            </a:r>
            <a:r>
              <a:rPr lang="cs-CZ" dirty="0" err="1" smtClean="0"/>
              <a:t>Other</a:t>
            </a:r>
            <a:r>
              <a:rPr lang="cs-CZ" dirty="0" smtClean="0"/>
              <a:t> city </a:t>
            </a:r>
            <a:r>
              <a:rPr lang="cs-CZ" dirty="0" err="1" smtClean="0"/>
              <a:t>experience</a:t>
            </a:r>
            <a:r>
              <a:rPr lang="cs-CZ" dirty="0" smtClean="0"/>
              <a:t>, CEE CN – public </a:t>
            </a:r>
            <a:r>
              <a:rPr lang="cs-CZ" smtClean="0"/>
              <a:t>space</a:t>
            </a:r>
            <a:endParaRPr lang="cs-CZ" dirty="0" smtClean="0"/>
          </a:p>
          <a:p>
            <a:endParaRPr lang="cs-CZ" dirty="0"/>
          </a:p>
        </p:txBody>
      </p:sp>
    </p:spTree>
    <p:extLst>
      <p:ext uri="{BB962C8B-B14F-4D97-AF65-F5344CB8AC3E}">
        <p14:creationId xmlns:p14="http://schemas.microsoft.com/office/powerpoint/2010/main" val="6331869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án">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Mediá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á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112</TotalTime>
  <Words>481</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Tw Cen MT</vt:lpstr>
      <vt:lpstr>Wingdings</vt:lpstr>
      <vt:lpstr>Wingdings 2</vt:lpstr>
      <vt:lpstr>Medián</vt:lpstr>
      <vt:lpstr>Cooperation between the government and NGOs</vt:lpstr>
      <vt:lpstr>Content  - about Government Council for Non-governmental Non-profit     Organizations  - cooperation with NGOS in drafting strategic   documents - role of NGO in forreign policy - conclusions </vt:lpstr>
      <vt:lpstr>Government Council for Non-governmental Non-profit Organizations (GCNNO)  </vt:lpstr>
      <vt:lpstr>Cooperation between state administration and NGOs on drafting strategic documents</vt:lpstr>
      <vt:lpstr>NGO role in foreign policy</vt:lpstr>
      <vt:lpstr>NGO role in foreign policy</vt:lpstr>
      <vt:lpstr>Conclusion</vt:lpstr>
      <vt:lpstr>Coalitions of NGOs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Rekonstrukce státu</dc:title>
  <dc:creator>Janka</dc:creator>
  <cp:lastModifiedBy>Asus</cp:lastModifiedBy>
  <cp:revision>20</cp:revision>
  <cp:lastPrinted>2017-10-02T12:57:20Z</cp:lastPrinted>
  <dcterms:created xsi:type="dcterms:W3CDTF">2017-09-10T18:27:55Z</dcterms:created>
  <dcterms:modified xsi:type="dcterms:W3CDTF">2018-11-01T08:44:40Z</dcterms:modified>
</cp:coreProperties>
</file>