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5143500" type="screen16x9"/>
  <p:notesSz cx="7559675" cy="106918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8" d="100"/>
          <a:sy n="88" d="100"/>
        </p:scale>
        <p:origin x="66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457200" y="205200"/>
            <a:ext cx="8229240" cy="3981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4" name="PlaceHolder 6"/>
          <p:cNvSpPr>
            <a:spLocks noGrp="1"/>
          </p:cNvSpPr>
          <p:nvPr>
            <p:ph type="body"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5" name="PlaceHolder 7"/>
          <p:cNvSpPr>
            <a:spLocks noGrp="1"/>
          </p:cNvSpPr>
          <p:nvPr>
            <p:ph type="body"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457200" y="205200"/>
            <a:ext cx="8229240" cy="3981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GB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title text format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GB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GB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GB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title text format</a:t>
            </a: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GB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GB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CustomShape 1"/>
          <p:cNvSpPr/>
          <p:nvPr/>
        </p:nvSpPr>
        <p:spPr>
          <a:xfrm>
            <a:off x="685800" y="915480"/>
            <a:ext cx="7769160" cy="682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 fontScale="55000" lnSpcReduction="20000"/>
          </a:bodyPr>
          <a:lstStyle/>
          <a:p>
            <a:pPr algn="ctr">
              <a:lnSpc>
                <a:spcPct val="100000"/>
              </a:lnSpc>
            </a:pPr>
            <a:r>
              <a:rPr lang="en-GB" sz="4400" b="1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Career guidance 4.0</a:t>
            </a:r>
            <a:endParaRPr lang="en-GB" sz="4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n-GB" sz="4400" b="1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1 – Link between VET and labour market </a:t>
            </a:r>
            <a:endParaRPr lang="en-GB" sz="4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7" name="CustomShape 2"/>
          <p:cNvSpPr/>
          <p:nvPr/>
        </p:nvSpPr>
        <p:spPr>
          <a:xfrm>
            <a:off x="1296000" y="1603080"/>
            <a:ext cx="6473160" cy="1204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40000" lnSpcReduction="20000"/>
          </a:bodyPr>
          <a:lstStyle/>
          <a:p>
            <a:pPr algn="ctr">
              <a:lnSpc>
                <a:spcPct val="100000"/>
              </a:lnSpc>
              <a:spcBef>
                <a:spcPts val="641"/>
              </a:spcBef>
            </a:pPr>
            <a:endParaRPr lang="en-GB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641"/>
              </a:spcBef>
            </a:pPr>
            <a:endParaRPr lang="en-GB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lang="en-GB" sz="4000" b="0" strike="noStrike" spc="-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Silvie Pýchová</a:t>
            </a:r>
            <a:endParaRPr lang="en-GB" sz="4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lang="en-GB" sz="4000" b="0" strike="noStrike" spc="-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Centrum kompetencí, z.s.</a:t>
            </a:r>
            <a:r>
              <a:t/>
            </a:r>
            <a:br/>
            <a:r>
              <a:rPr lang="en-GB" sz="4000" b="0" strike="noStrike" spc="-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Expertní komora kariérového poradenství, z.s.</a:t>
            </a:r>
            <a:endParaRPr lang="en-GB" sz="4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CustomShape 1"/>
          <p:cNvSpPr/>
          <p:nvPr/>
        </p:nvSpPr>
        <p:spPr>
          <a:xfrm>
            <a:off x="1979640" y="205920"/>
            <a:ext cx="6703920" cy="853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 fontScale="85000" lnSpcReduction="20000"/>
          </a:bodyPr>
          <a:lstStyle/>
          <a:p>
            <a:pPr>
              <a:lnSpc>
                <a:spcPct val="100000"/>
              </a:lnSpc>
            </a:pPr>
            <a:r>
              <a:rPr lang="en-GB" sz="3600" b="1" strike="noStrike" spc="-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Changes needed in VET (not yet applied in CZ)</a:t>
            </a:r>
            <a:endParaRPr lang="en-GB" sz="3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6" name="CustomShape 2"/>
          <p:cNvSpPr/>
          <p:nvPr/>
        </p:nvSpPr>
        <p:spPr>
          <a:xfrm>
            <a:off x="1979640" y="1059840"/>
            <a:ext cx="6703920" cy="3391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92500"/>
          </a:bodyPr>
          <a:lstStyle/>
          <a:p>
            <a:pPr>
              <a:lnSpc>
                <a:spcPct val="100000"/>
              </a:lnSpc>
              <a:spcBef>
                <a:spcPts val="499"/>
              </a:spcBef>
            </a:pPr>
            <a:endParaRPr lang="en-GB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39840">
              <a:lnSpc>
                <a:spcPct val="100000"/>
              </a:lnSpc>
              <a:spcBef>
                <a:spcPts val="499"/>
              </a:spcBef>
              <a:buClr>
                <a:srgbClr val="404040"/>
              </a:buClr>
              <a:buFont typeface="Arial"/>
              <a:buChar char="•"/>
            </a:pPr>
            <a:r>
              <a:rPr lang="en-GB" sz="2500" b="0" strike="noStrike" spc="-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Flexible transition between study programs</a:t>
            </a:r>
            <a:endParaRPr lang="en-GB" sz="25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39840">
              <a:lnSpc>
                <a:spcPct val="100000"/>
              </a:lnSpc>
              <a:spcBef>
                <a:spcPts val="499"/>
              </a:spcBef>
              <a:buClr>
                <a:srgbClr val="404040"/>
              </a:buClr>
              <a:buFont typeface="Arial"/>
              <a:buChar char="•"/>
            </a:pPr>
            <a:r>
              <a:rPr lang="en-GB" sz="2500" b="0" strike="noStrike" spc="-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Closer link between VET and general education</a:t>
            </a:r>
            <a:endParaRPr lang="en-GB" sz="25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39840">
              <a:lnSpc>
                <a:spcPct val="100000"/>
              </a:lnSpc>
              <a:spcBef>
                <a:spcPts val="499"/>
              </a:spcBef>
              <a:buClr>
                <a:srgbClr val="404040"/>
              </a:buClr>
              <a:buFont typeface="Arial"/>
              <a:buChar char="•"/>
            </a:pPr>
            <a:r>
              <a:rPr lang="en-GB" sz="2500" b="0" strike="noStrike" spc="-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Smaller number of VET programs (today hundreds)</a:t>
            </a:r>
            <a:endParaRPr lang="en-GB" sz="25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39840">
              <a:lnSpc>
                <a:spcPct val="100000"/>
              </a:lnSpc>
              <a:spcBef>
                <a:spcPts val="499"/>
              </a:spcBef>
              <a:buClr>
                <a:srgbClr val="404040"/>
              </a:buClr>
              <a:buFont typeface="Arial"/>
              <a:buChar char="•"/>
            </a:pPr>
            <a:r>
              <a:rPr lang="en-GB" sz="2500" b="0" strike="noStrike" spc="-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Gap year</a:t>
            </a:r>
            <a:endParaRPr lang="en-GB" sz="25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39840">
              <a:lnSpc>
                <a:spcPct val="100000"/>
              </a:lnSpc>
              <a:spcBef>
                <a:spcPts val="499"/>
              </a:spcBef>
              <a:buClr>
                <a:srgbClr val="404040"/>
              </a:buClr>
              <a:buFont typeface="Arial"/>
              <a:buChar char="•"/>
            </a:pPr>
            <a:r>
              <a:rPr lang="en-GB" sz="2500" b="0" strike="noStrike" spc="-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Portfolio-based assessment</a:t>
            </a:r>
            <a:endParaRPr lang="en-GB" sz="25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39840">
              <a:lnSpc>
                <a:spcPct val="100000"/>
              </a:lnSpc>
              <a:spcBef>
                <a:spcPts val="499"/>
              </a:spcBef>
              <a:buClr>
                <a:srgbClr val="404040"/>
              </a:buClr>
              <a:buFont typeface="Arial"/>
              <a:buChar char="•"/>
            </a:pPr>
            <a:r>
              <a:rPr lang="en-GB" sz="2500" b="0" strike="noStrike" spc="-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Reflection of work experience</a:t>
            </a:r>
            <a:endParaRPr lang="en-GB" sz="25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39840">
              <a:lnSpc>
                <a:spcPct val="100000"/>
              </a:lnSpc>
              <a:spcBef>
                <a:spcPts val="499"/>
              </a:spcBef>
              <a:buClr>
                <a:srgbClr val="404040"/>
              </a:buClr>
              <a:buFont typeface="Arial"/>
              <a:buChar char="•"/>
            </a:pPr>
            <a:r>
              <a:rPr lang="en-GB" sz="2500" b="0" strike="noStrike" spc="-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Development of ICT tools</a:t>
            </a:r>
            <a:endParaRPr lang="en-GB" sz="25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499"/>
              </a:spcBef>
            </a:pPr>
            <a:endParaRPr lang="en-GB" sz="25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499"/>
              </a:spcBef>
            </a:pPr>
            <a:endParaRPr lang="en-GB" sz="25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499"/>
              </a:spcBef>
            </a:pPr>
            <a:endParaRPr lang="en-GB" sz="25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499"/>
              </a:spcBef>
            </a:pPr>
            <a:endParaRPr lang="en-GB" sz="25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499"/>
              </a:spcBef>
            </a:pPr>
            <a:endParaRPr lang="en-GB" sz="25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r">
              <a:lnSpc>
                <a:spcPct val="100000"/>
              </a:lnSpc>
              <a:spcBef>
                <a:spcPts val="221"/>
              </a:spcBef>
            </a:pPr>
            <a:endParaRPr lang="en-GB" sz="25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CustomShape 1"/>
          <p:cNvSpPr/>
          <p:nvPr/>
        </p:nvSpPr>
        <p:spPr>
          <a:xfrm>
            <a:off x="1979640" y="1200240"/>
            <a:ext cx="6703920" cy="864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77500" lnSpcReduction="20000"/>
          </a:bodyPr>
          <a:lstStyle/>
          <a:p>
            <a:pPr algn="ctr">
              <a:lnSpc>
                <a:spcPct val="100000"/>
              </a:lnSpc>
              <a:spcBef>
                <a:spcPts val="799"/>
              </a:spcBef>
            </a:pPr>
            <a:r>
              <a:rPr lang="en-GB" sz="4000" b="1" strike="noStrike" spc="-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Thank for your attention</a:t>
            </a:r>
            <a:r>
              <a:t/>
            </a:r>
            <a:br/>
            <a:endParaRPr lang="en-GB" sz="4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8" name="CustomShape 2"/>
          <p:cNvSpPr/>
          <p:nvPr/>
        </p:nvSpPr>
        <p:spPr>
          <a:xfrm>
            <a:off x="2699640" y="1851840"/>
            <a:ext cx="5613480" cy="1382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 lang="en-GB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GB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Mgr. Silvie Pýchová        </a:t>
            </a:r>
            <a:r>
              <a:rPr lang="en-GB" sz="1800" b="0" u="sng" strike="noStrike" spc="-1">
                <a:solidFill>
                  <a:srgbClr val="F79646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silvie.pychova@gmail.com </a:t>
            </a:r>
            <a:endParaRPr lang="en-GB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GB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n-GB" sz="3100" b="1" strike="noStrike" spc="-1">
                <a:solidFill>
                  <a:srgbClr val="F79646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www.centrumkompetenci.cz</a:t>
            </a:r>
            <a:r>
              <a:rPr lang="en-GB" sz="3100" b="1" u="sng" strike="noStrike" spc="-1">
                <a:solidFill>
                  <a:srgbClr val="F79646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endParaRPr lang="en-GB" sz="3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99" name="Obrázek 4"/>
          <p:cNvPicPr/>
          <p:nvPr/>
        </p:nvPicPr>
        <p:blipFill>
          <a:blip r:embed="rId2"/>
          <a:stretch/>
        </p:blipFill>
        <p:spPr>
          <a:xfrm>
            <a:off x="7236360" y="3435840"/>
            <a:ext cx="1605960" cy="1394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CustomShape 1"/>
          <p:cNvSpPr/>
          <p:nvPr/>
        </p:nvSpPr>
        <p:spPr>
          <a:xfrm>
            <a:off x="1979640" y="205920"/>
            <a:ext cx="6703920" cy="853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>
              <a:lnSpc>
                <a:spcPct val="100000"/>
              </a:lnSpc>
            </a:pPr>
            <a:r>
              <a:rPr lang="en-GB" sz="3600" b="1" strike="noStrike" spc="-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Content</a:t>
            </a:r>
            <a:endParaRPr lang="en-GB" sz="3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9" name="CustomShape 2"/>
          <p:cNvSpPr/>
          <p:nvPr/>
        </p:nvSpPr>
        <p:spPr>
          <a:xfrm>
            <a:off x="1979640" y="1200240"/>
            <a:ext cx="6703920" cy="3391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marL="343080" indent="-339840">
              <a:lnSpc>
                <a:spcPct val="100000"/>
              </a:lnSpc>
              <a:spcBef>
                <a:spcPts val="499"/>
              </a:spcBef>
              <a:buClr>
                <a:srgbClr val="404040"/>
              </a:buClr>
              <a:buFont typeface="Arial"/>
              <a:buChar char="•"/>
            </a:pPr>
            <a:r>
              <a:rPr lang="en-GB" sz="25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Societal </a:t>
            </a:r>
            <a:r>
              <a:rPr lang="en-GB" sz="2500" b="0" strike="noStrike" spc="-1" dirty="0" err="1" smtClean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contex</a:t>
            </a:r>
            <a:r>
              <a:rPr lang="cs-CZ" sz="2500" b="0" strike="noStrike" spc="-1" dirty="0" smtClean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t</a:t>
            </a:r>
            <a:endParaRPr lang="en-GB" sz="25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39840">
              <a:lnSpc>
                <a:spcPct val="100000"/>
              </a:lnSpc>
              <a:spcBef>
                <a:spcPts val="499"/>
              </a:spcBef>
              <a:buClr>
                <a:srgbClr val="404040"/>
              </a:buClr>
              <a:buFont typeface="Arial"/>
              <a:buChar char="•"/>
            </a:pPr>
            <a:r>
              <a:rPr lang="en-GB" sz="25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New principles of career guidance</a:t>
            </a:r>
            <a:endParaRPr lang="en-GB" sz="25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39840">
              <a:lnSpc>
                <a:spcPct val="100000"/>
              </a:lnSpc>
              <a:spcBef>
                <a:spcPts val="499"/>
              </a:spcBef>
              <a:buClr>
                <a:srgbClr val="404040"/>
              </a:buClr>
              <a:buFont typeface="Arial"/>
              <a:buChar char="•"/>
            </a:pPr>
            <a:r>
              <a:rPr lang="en-GB" sz="25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Activities of career guidance</a:t>
            </a:r>
            <a:endParaRPr lang="en-GB" sz="25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39840">
              <a:lnSpc>
                <a:spcPct val="100000"/>
              </a:lnSpc>
              <a:spcBef>
                <a:spcPts val="499"/>
              </a:spcBef>
              <a:buClr>
                <a:srgbClr val="404040"/>
              </a:buClr>
              <a:buFont typeface="Arial"/>
              <a:buChar char="•"/>
            </a:pPr>
            <a:r>
              <a:rPr lang="en-GB" sz="25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Experience from CZ </a:t>
            </a:r>
            <a:endParaRPr lang="en-GB" sz="25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39840">
              <a:lnSpc>
                <a:spcPct val="100000"/>
              </a:lnSpc>
              <a:spcBef>
                <a:spcPts val="499"/>
              </a:spcBef>
              <a:buClr>
                <a:srgbClr val="404040"/>
              </a:buClr>
              <a:buFont typeface="Arial"/>
              <a:buChar char="•"/>
            </a:pPr>
            <a:r>
              <a:rPr lang="en-GB" sz="25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Changes needed in VET</a:t>
            </a:r>
            <a:endParaRPr lang="en-GB" sz="25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499"/>
              </a:spcBef>
            </a:pPr>
            <a:endParaRPr lang="en-GB" sz="25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499"/>
              </a:spcBef>
            </a:pPr>
            <a:endParaRPr lang="en-GB" sz="25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499"/>
              </a:spcBef>
            </a:pPr>
            <a:endParaRPr lang="en-GB" sz="25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r">
              <a:lnSpc>
                <a:spcPct val="100000"/>
              </a:lnSpc>
              <a:spcBef>
                <a:spcPts val="221"/>
              </a:spcBef>
            </a:pPr>
            <a:endParaRPr lang="en-GB" sz="25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CustomShape 1"/>
          <p:cNvSpPr/>
          <p:nvPr/>
        </p:nvSpPr>
        <p:spPr>
          <a:xfrm>
            <a:off x="1979640" y="205920"/>
            <a:ext cx="6703920" cy="853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>
              <a:lnSpc>
                <a:spcPct val="100000"/>
              </a:lnSpc>
            </a:pPr>
            <a:r>
              <a:rPr lang="en-GB" sz="3600" b="1" strike="noStrike" spc="-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Global topic – new challenges</a:t>
            </a:r>
            <a:endParaRPr lang="en-GB" sz="3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1" name="CustomShape 2"/>
          <p:cNvSpPr/>
          <p:nvPr/>
        </p:nvSpPr>
        <p:spPr>
          <a:xfrm>
            <a:off x="1979640" y="1200240"/>
            <a:ext cx="6703920" cy="3391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marL="343080" indent="-339840">
              <a:lnSpc>
                <a:spcPct val="100000"/>
              </a:lnSpc>
              <a:spcBef>
                <a:spcPts val="499"/>
              </a:spcBef>
              <a:buClr>
                <a:srgbClr val="404040"/>
              </a:buClr>
              <a:buFont typeface="Arial"/>
              <a:buChar char="•"/>
            </a:pPr>
            <a:r>
              <a:rPr lang="en-GB" sz="2500" b="0" strike="noStrike" spc="-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Industry 4.0, globalisation</a:t>
            </a:r>
            <a:endParaRPr lang="en-GB" sz="25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39840">
              <a:lnSpc>
                <a:spcPct val="100000"/>
              </a:lnSpc>
              <a:spcBef>
                <a:spcPts val="499"/>
              </a:spcBef>
              <a:buClr>
                <a:srgbClr val="404040"/>
              </a:buClr>
              <a:buFont typeface="Arial"/>
              <a:buChar char="•"/>
            </a:pPr>
            <a:r>
              <a:rPr lang="en-GB" sz="2500" b="0" strike="noStrike" spc="-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Situation on the labour market – 50 % of work positions disappear until 2030</a:t>
            </a:r>
            <a:endParaRPr lang="en-GB" sz="25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39840">
              <a:lnSpc>
                <a:spcPct val="100000"/>
              </a:lnSpc>
              <a:spcBef>
                <a:spcPts val="499"/>
              </a:spcBef>
              <a:buClr>
                <a:srgbClr val="404040"/>
              </a:buClr>
              <a:buFont typeface="Arial"/>
              <a:buChar char="•"/>
            </a:pPr>
            <a:r>
              <a:rPr lang="en-GB" sz="2500" b="0" strike="noStrike" spc="-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65 % work positions needed after 2030 are not known yet</a:t>
            </a:r>
            <a:endParaRPr lang="en-GB" sz="25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39840">
              <a:lnSpc>
                <a:spcPct val="100000"/>
              </a:lnSpc>
              <a:spcBef>
                <a:spcPts val="499"/>
              </a:spcBef>
              <a:buClr>
                <a:srgbClr val="404040"/>
              </a:buClr>
              <a:buFont typeface="Arial"/>
              <a:buChar char="•"/>
            </a:pPr>
            <a:r>
              <a:rPr lang="en-GB" sz="2500" b="0" strike="noStrike" spc="-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Linear lifelong career does not exist anymore</a:t>
            </a:r>
            <a:endParaRPr lang="en-GB" sz="25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39840">
              <a:lnSpc>
                <a:spcPct val="100000"/>
              </a:lnSpc>
              <a:spcBef>
                <a:spcPts val="499"/>
              </a:spcBef>
              <a:buClr>
                <a:srgbClr val="404040"/>
              </a:buClr>
              <a:buFont typeface="Arial"/>
              <a:buChar char="•"/>
            </a:pPr>
            <a:r>
              <a:rPr lang="en-GB" sz="2500" b="0" strike="noStrike" spc="-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Work life in uncertainty</a:t>
            </a:r>
            <a:endParaRPr lang="en-GB" sz="25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r">
              <a:lnSpc>
                <a:spcPct val="100000"/>
              </a:lnSpc>
              <a:spcBef>
                <a:spcPts val="221"/>
              </a:spcBef>
            </a:pPr>
            <a:r>
              <a:rPr lang="en-GB" sz="1100" b="0" strike="noStrike" spc="-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Source: World Economic Forum 2016, 2018</a:t>
            </a:r>
            <a:endParaRPr lang="en-GB" sz="1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CustomShape 1"/>
          <p:cNvSpPr/>
          <p:nvPr/>
        </p:nvSpPr>
        <p:spPr>
          <a:xfrm>
            <a:off x="1979640" y="205920"/>
            <a:ext cx="6703920" cy="853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>
              <a:lnSpc>
                <a:spcPct val="100000"/>
              </a:lnSpc>
            </a:pPr>
            <a:r>
              <a:rPr lang="en-GB" sz="3600" b="1" strike="noStrike" spc="-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New principles in career guidance</a:t>
            </a:r>
            <a:endParaRPr lang="en-GB" sz="3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3" name="CustomShape 2"/>
          <p:cNvSpPr/>
          <p:nvPr/>
        </p:nvSpPr>
        <p:spPr>
          <a:xfrm>
            <a:off x="1979640" y="1200240"/>
            <a:ext cx="6981480" cy="3600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25000" lnSpcReduction="20000"/>
          </a:bodyPr>
          <a:lstStyle/>
          <a:p>
            <a:pPr>
              <a:lnSpc>
                <a:spcPct val="120000"/>
              </a:lnSpc>
              <a:spcBef>
                <a:spcPts val="1440"/>
              </a:spcBef>
            </a:pPr>
            <a:r>
              <a:rPr lang="en-GB" sz="7200" b="0" strike="noStrike" spc="-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Career development theory (self-concept, lifespan) - </a:t>
            </a:r>
            <a:r>
              <a:rPr lang="en-GB" sz="7200" b="0" i="1" strike="noStrike" spc="-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Donald E. Super</a:t>
            </a:r>
            <a:endParaRPr lang="en-GB" sz="7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20000"/>
              </a:lnSpc>
              <a:spcBef>
                <a:spcPts val="1440"/>
              </a:spcBef>
            </a:pPr>
            <a:r>
              <a:rPr lang="en-GB" sz="7200" b="0" strike="noStrike" spc="-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Respect towards individuality of each person (pedagogical constructivism) - </a:t>
            </a:r>
            <a:r>
              <a:rPr lang="en-GB" sz="7200" b="0" i="1" strike="noStrike" spc="-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V. Peavy</a:t>
            </a:r>
            <a:endParaRPr lang="en-GB" sz="7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20000"/>
              </a:lnSpc>
              <a:spcBef>
                <a:spcPts val="1440"/>
              </a:spcBef>
            </a:pPr>
            <a:r>
              <a:rPr lang="en-GB" sz="7200" b="0" strike="noStrike" spc="-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Holistic approach (link and validation of formal, nonformal and informal learning) - </a:t>
            </a:r>
            <a:r>
              <a:rPr lang="en-GB" sz="7200" b="0" i="1" strike="noStrike" spc="-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N. Amundson</a:t>
            </a:r>
            <a:endParaRPr lang="en-GB" sz="7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20000"/>
              </a:lnSpc>
              <a:spcBef>
                <a:spcPts val="1440"/>
              </a:spcBef>
            </a:pPr>
            <a:r>
              <a:rPr lang="en-GB" sz="7200" b="0" strike="noStrike" spc="-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Support of self-management of competences as a preventive approach which help social integration and development of social integration and active citizenship – </a:t>
            </a:r>
            <a:r>
              <a:rPr lang="en-GB" sz="7200" b="0" i="1" strike="noStrike" spc="-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CH-Q (Switzerland)</a:t>
            </a:r>
            <a:endParaRPr lang="en-GB" sz="7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CustomShape 1"/>
          <p:cNvSpPr/>
          <p:nvPr/>
        </p:nvSpPr>
        <p:spPr>
          <a:xfrm>
            <a:off x="1979640" y="205920"/>
            <a:ext cx="6703920" cy="853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 fontScale="85000" lnSpcReduction="20000"/>
          </a:bodyPr>
          <a:lstStyle/>
          <a:p>
            <a:pPr>
              <a:lnSpc>
                <a:spcPct val="100000"/>
              </a:lnSpc>
            </a:pPr>
            <a:r>
              <a:rPr lang="en-GB" sz="3600" b="1" strike="noStrike" spc="-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When can career guidance help in education?</a:t>
            </a:r>
            <a:endParaRPr lang="en-GB" sz="3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5" name="CustomShape 2"/>
          <p:cNvSpPr/>
          <p:nvPr/>
        </p:nvSpPr>
        <p:spPr>
          <a:xfrm>
            <a:off x="1979640" y="1200240"/>
            <a:ext cx="6703920" cy="3391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lnSpcReduction="10000"/>
          </a:bodyPr>
          <a:lstStyle/>
          <a:p>
            <a:pPr>
              <a:lnSpc>
                <a:spcPct val="100000"/>
              </a:lnSpc>
              <a:spcBef>
                <a:spcPts val="499"/>
              </a:spcBef>
            </a:pPr>
            <a:endParaRPr lang="en-GB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39840">
              <a:lnSpc>
                <a:spcPct val="100000"/>
              </a:lnSpc>
              <a:spcBef>
                <a:spcPts val="499"/>
              </a:spcBef>
              <a:buClr>
                <a:srgbClr val="404040"/>
              </a:buClr>
              <a:buFont typeface="Arial"/>
              <a:buChar char="•"/>
            </a:pPr>
            <a:r>
              <a:rPr lang="en-GB" sz="2500" b="0" strike="noStrike" spc="-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Support individual motivation/self management</a:t>
            </a:r>
            <a:endParaRPr lang="en-GB" sz="25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499"/>
              </a:spcBef>
            </a:pPr>
            <a:endParaRPr lang="en-GB" sz="25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39840">
              <a:lnSpc>
                <a:spcPct val="100000"/>
              </a:lnSpc>
              <a:spcBef>
                <a:spcPts val="499"/>
              </a:spcBef>
              <a:buClr>
                <a:srgbClr val="404040"/>
              </a:buClr>
              <a:buFont typeface="Arial"/>
              <a:buChar char="•"/>
            </a:pPr>
            <a:r>
              <a:rPr lang="en-GB" sz="2500" b="0" strike="noStrike" spc="-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Better link/understanding of learning content</a:t>
            </a:r>
            <a:endParaRPr lang="en-GB" sz="25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499"/>
              </a:spcBef>
            </a:pPr>
            <a:endParaRPr lang="en-GB" sz="25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39840">
              <a:lnSpc>
                <a:spcPct val="100000"/>
              </a:lnSpc>
              <a:spcBef>
                <a:spcPts val="499"/>
              </a:spcBef>
              <a:buClr>
                <a:srgbClr val="404040"/>
              </a:buClr>
              <a:buFont typeface="Arial"/>
              <a:buChar char="•"/>
            </a:pPr>
            <a:r>
              <a:rPr lang="en-GB" sz="2500" b="0" strike="noStrike" spc="-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Profilation of pupils´ interests</a:t>
            </a:r>
            <a:endParaRPr lang="en-GB" sz="25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499"/>
              </a:spcBef>
            </a:pPr>
            <a:endParaRPr lang="en-GB" sz="25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39840">
              <a:lnSpc>
                <a:spcPct val="100000"/>
              </a:lnSpc>
              <a:spcBef>
                <a:spcPts val="499"/>
              </a:spcBef>
              <a:buClr>
                <a:srgbClr val="404040"/>
              </a:buClr>
              <a:buFont typeface="Arial"/>
              <a:buChar char="•"/>
            </a:pPr>
            <a:r>
              <a:rPr lang="en-GB" sz="2500" b="0" strike="noStrike" spc="-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Design of life aspirations</a:t>
            </a:r>
            <a:endParaRPr lang="en-GB" sz="25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499"/>
              </a:spcBef>
            </a:pPr>
            <a:endParaRPr lang="en-GB" sz="25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499"/>
              </a:spcBef>
            </a:pPr>
            <a:endParaRPr lang="en-GB" sz="25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499"/>
              </a:spcBef>
            </a:pPr>
            <a:endParaRPr lang="en-GB" sz="25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r">
              <a:lnSpc>
                <a:spcPct val="100000"/>
              </a:lnSpc>
              <a:spcBef>
                <a:spcPts val="221"/>
              </a:spcBef>
            </a:pPr>
            <a:endParaRPr lang="en-GB" sz="25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CustomShape 1"/>
          <p:cNvSpPr/>
          <p:nvPr/>
        </p:nvSpPr>
        <p:spPr>
          <a:xfrm>
            <a:off x="1979640" y="205920"/>
            <a:ext cx="6703920" cy="853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 fontScale="92500"/>
          </a:bodyPr>
          <a:lstStyle/>
          <a:p>
            <a:pPr>
              <a:lnSpc>
                <a:spcPct val="100000"/>
              </a:lnSpc>
            </a:pPr>
            <a:r>
              <a:rPr lang="en-GB" sz="3600" b="1" strike="noStrike" spc="-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What activities should be provided?</a:t>
            </a:r>
            <a:endParaRPr lang="en-GB" sz="3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7" name="CustomShape 2"/>
          <p:cNvSpPr/>
          <p:nvPr/>
        </p:nvSpPr>
        <p:spPr>
          <a:xfrm>
            <a:off x="1979640" y="1200240"/>
            <a:ext cx="6703920" cy="3391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92500" lnSpcReduction="20000"/>
          </a:bodyPr>
          <a:lstStyle/>
          <a:p>
            <a:pPr>
              <a:lnSpc>
                <a:spcPct val="100000"/>
              </a:lnSpc>
              <a:spcBef>
                <a:spcPts val="499"/>
              </a:spcBef>
            </a:pPr>
            <a:endParaRPr lang="en-GB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39840">
              <a:lnSpc>
                <a:spcPct val="100000"/>
              </a:lnSpc>
              <a:spcBef>
                <a:spcPts val="499"/>
              </a:spcBef>
              <a:buClr>
                <a:srgbClr val="404040"/>
              </a:buClr>
              <a:buFont typeface="Arial"/>
              <a:buChar char="•"/>
            </a:pPr>
            <a:r>
              <a:rPr lang="en-GB" sz="2500" b="0" strike="noStrike" spc="-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Career information (about work positions development, study programs, meetings with inspiring personalities from world of work, visits of working places, individual work training</a:t>
            </a:r>
            <a:endParaRPr lang="en-GB" sz="25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499"/>
              </a:spcBef>
            </a:pPr>
            <a:endParaRPr lang="en-GB" sz="25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39840">
              <a:lnSpc>
                <a:spcPct val="100000"/>
              </a:lnSpc>
              <a:spcBef>
                <a:spcPts val="499"/>
              </a:spcBef>
              <a:buClr>
                <a:srgbClr val="404040"/>
              </a:buClr>
              <a:buFont typeface="Arial"/>
              <a:buChar char="•"/>
            </a:pPr>
            <a:r>
              <a:rPr lang="en-GB" sz="2500" b="0" strike="noStrike" spc="-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Individual or group counselling</a:t>
            </a:r>
            <a:endParaRPr lang="en-GB" sz="25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499"/>
              </a:spcBef>
            </a:pPr>
            <a:endParaRPr lang="en-GB" sz="25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39840">
              <a:lnSpc>
                <a:spcPct val="100000"/>
              </a:lnSpc>
              <a:spcBef>
                <a:spcPts val="499"/>
              </a:spcBef>
              <a:buClr>
                <a:srgbClr val="404040"/>
              </a:buClr>
              <a:buFont typeface="Arial"/>
              <a:buChar char="•"/>
            </a:pPr>
            <a:r>
              <a:rPr lang="en-GB" sz="2500" b="0" strike="noStrike" spc="-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Development of career management skills (self-awareness, career goals)</a:t>
            </a:r>
            <a:endParaRPr lang="en-GB" sz="25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499"/>
              </a:spcBef>
            </a:pPr>
            <a:endParaRPr lang="en-GB" sz="25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499"/>
              </a:spcBef>
            </a:pPr>
            <a:endParaRPr lang="en-GB" sz="25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499"/>
              </a:spcBef>
            </a:pPr>
            <a:endParaRPr lang="en-GB" sz="25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499"/>
              </a:spcBef>
            </a:pPr>
            <a:endParaRPr lang="en-GB" sz="25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499"/>
              </a:spcBef>
            </a:pPr>
            <a:endParaRPr lang="en-GB" sz="25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r">
              <a:lnSpc>
                <a:spcPct val="100000"/>
              </a:lnSpc>
              <a:spcBef>
                <a:spcPts val="221"/>
              </a:spcBef>
            </a:pPr>
            <a:endParaRPr lang="en-GB" sz="25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CustomShape 1"/>
          <p:cNvSpPr/>
          <p:nvPr/>
        </p:nvSpPr>
        <p:spPr>
          <a:xfrm>
            <a:off x="1979280" y="205560"/>
            <a:ext cx="6704280" cy="854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GB" sz="3600" b="1" strike="noStrike" spc="-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Forms and criteria</a:t>
            </a:r>
            <a:endParaRPr lang="en-GB" sz="3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9" name="CustomShape 2"/>
          <p:cNvSpPr/>
          <p:nvPr/>
        </p:nvSpPr>
        <p:spPr>
          <a:xfrm>
            <a:off x="1979280" y="1199880"/>
            <a:ext cx="6909840" cy="3745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70000" lnSpcReduction="20000"/>
          </a:bodyPr>
          <a:lstStyle/>
          <a:p>
            <a:pPr marL="514440" indent="-511560">
              <a:lnSpc>
                <a:spcPct val="100000"/>
              </a:lnSpc>
              <a:spcBef>
                <a:spcPts val="641"/>
              </a:spcBef>
              <a:buClr>
                <a:srgbClr val="404040"/>
              </a:buClr>
              <a:buFont typeface="Arial"/>
              <a:buAutoNum type="arabicPeriod"/>
            </a:pPr>
            <a:r>
              <a:rPr lang="en-GB" sz="32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Forms of career guidance:</a:t>
            </a:r>
            <a:endParaRPr lang="en-GB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514440" indent="-511560">
              <a:lnSpc>
                <a:spcPct val="100000"/>
              </a:lnSpc>
              <a:spcBef>
                <a:spcPts val="641"/>
              </a:spcBef>
              <a:buClr>
                <a:srgbClr val="404040"/>
              </a:buClr>
              <a:buFont typeface="Arial"/>
              <a:buAutoNum type="arabicPeriod"/>
            </a:pPr>
            <a:r>
              <a:rPr lang="en-GB" sz="32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Career information</a:t>
            </a:r>
            <a:endParaRPr lang="en-GB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514440" indent="-511560">
              <a:lnSpc>
                <a:spcPct val="100000"/>
              </a:lnSpc>
              <a:spcBef>
                <a:spcPts val="641"/>
              </a:spcBef>
              <a:buClr>
                <a:srgbClr val="404040"/>
              </a:buClr>
              <a:buFont typeface="Arial"/>
              <a:buAutoNum type="arabicPeriod"/>
            </a:pPr>
            <a:r>
              <a:rPr lang="en-GB" sz="32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Career advice</a:t>
            </a:r>
            <a:endParaRPr lang="en-GB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514440" indent="-511560">
              <a:lnSpc>
                <a:spcPct val="100000"/>
              </a:lnSpc>
              <a:spcBef>
                <a:spcPts val="641"/>
              </a:spcBef>
              <a:buClr>
                <a:srgbClr val="404040"/>
              </a:buClr>
              <a:buFont typeface="Arial"/>
              <a:buAutoNum type="arabicPeriod"/>
            </a:pPr>
            <a:r>
              <a:rPr lang="en-GB" sz="32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Career guidance</a:t>
            </a:r>
            <a:endParaRPr lang="en-GB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lang="en-GB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514440" indent="-511560">
              <a:lnSpc>
                <a:spcPct val="100000"/>
              </a:lnSpc>
              <a:spcBef>
                <a:spcPts val="641"/>
              </a:spcBef>
              <a:buClr>
                <a:srgbClr val="404040"/>
              </a:buClr>
              <a:buFont typeface="Arial"/>
              <a:buAutoNum type="arabicPeriod"/>
            </a:pPr>
            <a:r>
              <a:rPr lang="en-GB" sz="32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Criteria:</a:t>
            </a:r>
            <a:endParaRPr lang="en-GB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514440" indent="-511560">
              <a:lnSpc>
                <a:spcPct val="100000"/>
              </a:lnSpc>
              <a:spcBef>
                <a:spcPts val="641"/>
              </a:spcBef>
              <a:buClr>
                <a:srgbClr val="404040"/>
              </a:buClr>
              <a:buFont typeface="Arial"/>
              <a:buAutoNum type="arabicPeriod"/>
            </a:pPr>
            <a:r>
              <a:rPr lang="en-GB" sz="32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Development of career management skills</a:t>
            </a:r>
            <a:endParaRPr lang="en-GB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514440" indent="-511560">
              <a:lnSpc>
                <a:spcPct val="100000"/>
              </a:lnSpc>
              <a:spcBef>
                <a:spcPts val="641"/>
              </a:spcBef>
              <a:buClr>
                <a:srgbClr val="404040"/>
              </a:buClr>
              <a:buFont typeface="Arial"/>
              <a:buAutoNum type="arabicPeriod"/>
            </a:pPr>
            <a:r>
              <a:rPr lang="en-GB" sz="32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Accessibility</a:t>
            </a:r>
            <a:endParaRPr lang="en-GB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514440" indent="-511560">
              <a:lnSpc>
                <a:spcPct val="100000"/>
              </a:lnSpc>
              <a:spcBef>
                <a:spcPts val="641"/>
              </a:spcBef>
              <a:buClr>
                <a:srgbClr val="404040"/>
              </a:buClr>
              <a:buFont typeface="Arial"/>
              <a:buAutoNum type="arabicPeriod"/>
            </a:pPr>
            <a:r>
              <a:rPr lang="en-GB" sz="32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Quality</a:t>
            </a:r>
            <a:endParaRPr lang="en-GB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514440" indent="-511560">
              <a:lnSpc>
                <a:spcPct val="100000"/>
              </a:lnSpc>
              <a:spcBef>
                <a:spcPts val="641"/>
              </a:spcBef>
              <a:buClr>
                <a:srgbClr val="404040"/>
              </a:buClr>
              <a:buFont typeface="Arial"/>
              <a:buAutoNum type="arabicPeriod"/>
            </a:pPr>
            <a:r>
              <a:rPr lang="en-GB" sz="32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Co-ordination</a:t>
            </a:r>
            <a:endParaRPr lang="en-GB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r">
              <a:lnSpc>
                <a:spcPct val="100000"/>
              </a:lnSpc>
              <a:spcBef>
                <a:spcPts val="320"/>
              </a:spcBef>
            </a:pPr>
            <a:endParaRPr lang="en-GB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0" name="CustomShape 3"/>
          <p:cNvSpPr/>
          <p:nvPr/>
        </p:nvSpPr>
        <p:spPr>
          <a:xfrm>
            <a:off x="4820040" y="4535640"/>
            <a:ext cx="3601080" cy="289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/>
          </a:bodyPr>
          <a:lstStyle/>
          <a:p>
            <a:pPr algn="r">
              <a:lnSpc>
                <a:spcPct val="100000"/>
              </a:lnSpc>
              <a:spcBef>
                <a:spcPts val="320"/>
              </a:spcBef>
            </a:pPr>
            <a:r>
              <a:rPr lang="cs-CZ" sz="1400" b="0" strike="noStrike" spc="-1" dirty="0" smtClean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Source</a:t>
            </a:r>
            <a:r>
              <a:rPr lang="en-GB" sz="1400" b="0" strike="noStrike" spc="-1" dirty="0" smtClean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: </a:t>
            </a:r>
            <a:r>
              <a:rPr lang="en-GB" sz="14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ELGPN</a:t>
            </a:r>
            <a:endParaRPr lang="en-GB" sz="1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CustomShape 1"/>
          <p:cNvSpPr/>
          <p:nvPr/>
        </p:nvSpPr>
        <p:spPr>
          <a:xfrm>
            <a:off x="1979640" y="205920"/>
            <a:ext cx="6703920" cy="853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>
              <a:lnSpc>
                <a:spcPct val="100000"/>
              </a:lnSpc>
            </a:pPr>
            <a:r>
              <a:rPr lang="en-GB" sz="3600" b="1" strike="noStrike" spc="-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Needed conditions in schools</a:t>
            </a:r>
            <a:endParaRPr lang="en-GB" sz="3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2" name="CustomShape 2"/>
          <p:cNvSpPr/>
          <p:nvPr/>
        </p:nvSpPr>
        <p:spPr>
          <a:xfrm>
            <a:off x="1979640" y="1200240"/>
            <a:ext cx="6703920" cy="3391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marL="343080" indent="-339840">
              <a:lnSpc>
                <a:spcPct val="100000"/>
              </a:lnSpc>
              <a:spcBef>
                <a:spcPts val="499"/>
              </a:spcBef>
              <a:buClr>
                <a:srgbClr val="404040"/>
              </a:buClr>
              <a:buFont typeface="Arial"/>
              <a:buChar char="•"/>
            </a:pPr>
            <a:r>
              <a:rPr lang="en-GB" sz="2500" b="0" strike="noStrike" spc="-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Contact with world of work</a:t>
            </a:r>
            <a:endParaRPr lang="en-GB" sz="25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499"/>
              </a:spcBef>
            </a:pPr>
            <a:endParaRPr lang="en-GB" sz="25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39840">
              <a:lnSpc>
                <a:spcPct val="100000"/>
              </a:lnSpc>
              <a:spcBef>
                <a:spcPts val="499"/>
              </a:spcBef>
              <a:buClr>
                <a:srgbClr val="404040"/>
              </a:buClr>
              <a:buFont typeface="Arial"/>
              <a:buChar char="•"/>
            </a:pPr>
            <a:r>
              <a:rPr lang="en-GB" sz="2500" b="0" strike="noStrike" spc="-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Career guidance co-ordination within teachers´team </a:t>
            </a:r>
            <a:endParaRPr lang="en-GB" sz="25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499"/>
              </a:spcBef>
            </a:pPr>
            <a:endParaRPr lang="en-GB" sz="25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39840">
              <a:lnSpc>
                <a:spcPct val="100000"/>
              </a:lnSpc>
              <a:spcBef>
                <a:spcPts val="499"/>
              </a:spcBef>
              <a:buClr>
                <a:srgbClr val="404040"/>
              </a:buClr>
              <a:buFont typeface="Arial"/>
              <a:buChar char="•"/>
            </a:pPr>
            <a:r>
              <a:rPr lang="en-GB" sz="2500" b="0" strike="noStrike" spc="-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Further professional development of teachers in CG</a:t>
            </a:r>
            <a:endParaRPr lang="en-GB" sz="25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499"/>
              </a:spcBef>
            </a:pPr>
            <a:endParaRPr lang="en-GB" sz="25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499"/>
              </a:spcBef>
            </a:pPr>
            <a:endParaRPr lang="en-GB" sz="25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499"/>
              </a:spcBef>
            </a:pPr>
            <a:endParaRPr lang="en-GB" sz="25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499"/>
              </a:spcBef>
            </a:pPr>
            <a:endParaRPr lang="en-GB" sz="25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499"/>
              </a:spcBef>
            </a:pPr>
            <a:endParaRPr lang="en-GB" sz="25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499"/>
              </a:spcBef>
            </a:pPr>
            <a:endParaRPr lang="en-GB" sz="25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r">
              <a:lnSpc>
                <a:spcPct val="100000"/>
              </a:lnSpc>
              <a:spcBef>
                <a:spcPts val="221"/>
              </a:spcBef>
            </a:pPr>
            <a:endParaRPr lang="en-GB" sz="25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CustomShape 1"/>
          <p:cNvSpPr/>
          <p:nvPr/>
        </p:nvSpPr>
        <p:spPr>
          <a:xfrm>
            <a:off x="1979640" y="205920"/>
            <a:ext cx="6703920" cy="853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>
              <a:lnSpc>
                <a:spcPct val="100000"/>
              </a:lnSpc>
            </a:pPr>
            <a:r>
              <a:rPr lang="en-GB" sz="3600" b="1" strike="noStrike" spc="-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Current solution in CZ</a:t>
            </a:r>
            <a:endParaRPr lang="en-GB" sz="3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4" name="CustomShape 2"/>
          <p:cNvSpPr/>
          <p:nvPr/>
        </p:nvSpPr>
        <p:spPr>
          <a:xfrm>
            <a:off x="1979640" y="1200240"/>
            <a:ext cx="6703920" cy="3391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lnSpcReduction="10000"/>
          </a:bodyPr>
          <a:lstStyle/>
          <a:p>
            <a:pPr marL="343080" indent="-339840">
              <a:lnSpc>
                <a:spcPct val="100000"/>
              </a:lnSpc>
              <a:spcBef>
                <a:spcPts val="499"/>
              </a:spcBef>
              <a:buClr>
                <a:srgbClr val="404040"/>
              </a:buClr>
              <a:buFont typeface="Arial"/>
              <a:buChar char="•"/>
            </a:pPr>
            <a:r>
              <a:rPr lang="en-GB" sz="2500" b="0" strike="noStrike" spc="-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CG is one of priorities in Strategy 2020</a:t>
            </a:r>
            <a:endParaRPr lang="en-GB" sz="25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499"/>
              </a:spcBef>
            </a:pPr>
            <a:endParaRPr lang="en-GB" sz="25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39840">
              <a:lnSpc>
                <a:spcPct val="100000"/>
              </a:lnSpc>
              <a:spcBef>
                <a:spcPts val="499"/>
              </a:spcBef>
              <a:buClr>
                <a:srgbClr val="404040"/>
              </a:buClr>
              <a:buFont typeface="Arial"/>
              <a:buChar char="•"/>
            </a:pPr>
            <a:r>
              <a:rPr lang="en-GB" sz="2500" b="0" strike="noStrike" spc="-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Compulsory topic of Regional Action Plans</a:t>
            </a:r>
            <a:endParaRPr lang="en-GB" sz="25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499"/>
              </a:spcBef>
            </a:pPr>
            <a:endParaRPr lang="en-GB" sz="25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39840">
              <a:lnSpc>
                <a:spcPct val="100000"/>
              </a:lnSpc>
              <a:spcBef>
                <a:spcPts val="499"/>
              </a:spcBef>
              <a:buClr>
                <a:srgbClr val="404040"/>
              </a:buClr>
              <a:buFont typeface="Arial"/>
              <a:buChar char="•"/>
            </a:pPr>
            <a:r>
              <a:rPr lang="en-GB" sz="2500" b="0" strike="noStrike" spc="-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Co-ordination by The National Institute for Education</a:t>
            </a:r>
            <a:endParaRPr lang="en-GB" sz="25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39840">
              <a:lnSpc>
                <a:spcPct val="100000"/>
              </a:lnSpc>
              <a:spcBef>
                <a:spcPts val="499"/>
              </a:spcBef>
              <a:buClr>
                <a:srgbClr val="404040"/>
              </a:buClr>
              <a:buFont typeface="Arial"/>
              <a:buChar char="•"/>
            </a:pPr>
            <a:endParaRPr lang="en-GB" sz="25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39840">
              <a:lnSpc>
                <a:spcPct val="100000"/>
              </a:lnSpc>
              <a:spcBef>
                <a:spcPts val="499"/>
              </a:spcBef>
              <a:buClr>
                <a:srgbClr val="404040"/>
              </a:buClr>
              <a:buFont typeface="Arial"/>
              <a:buChar char="•"/>
            </a:pPr>
            <a:r>
              <a:rPr lang="en-GB" sz="2500" b="0" strike="noStrike" spc="-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Note: Common understanding is missing</a:t>
            </a:r>
            <a:endParaRPr lang="en-GB" sz="25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499"/>
              </a:spcBef>
            </a:pPr>
            <a:endParaRPr lang="en-GB" sz="25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499"/>
              </a:spcBef>
            </a:pPr>
            <a:endParaRPr lang="en-GB" sz="25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499"/>
              </a:spcBef>
            </a:pPr>
            <a:endParaRPr lang="en-GB" sz="25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499"/>
              </a:spcBef>
            </a:pPr>
            <a:endParaRPr lang="en-GB" sz="25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499"/>
              </a:spcBef>
            </a:pPr>
            <a:endParaRPr lang="en-GB" sz="25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499"/>
              </a:spcBef>
            </a:pPr>
            <a:endParaRPr lang="en-GB" sz="25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r">
              <a:lnSpc>
                <a:spcPct val="100000"/>
              </a:lnSpc>
              <a:spcBef>
                <a:spcPts val="221"/>
              </a:spcBef>
            </a:pPr>
            <a:endParaRPr lang="en-GB" sz="25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Prezentace_KAP Vysočina</Template>
  <TotalTime>339</TotalTime>
  <Words>375</Words>
  <Application>Microsoft Office PowerPoint</Application>
  <PresentationFormat>On-screen Show (16:9)</PresentationFormat>
  <Paragraphs>102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DejaVu Sans</vt:lpstr>
      <vt:lpstr>Symbol</vt:lpstr>
      <vt:lpstr>Wingdings</vt:lpstr>
      <vt:lpstr>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Kariérové poradenství 4.0</dc:title>
  <dc:subject/>
  <dc:creator>Petr Madzia</dc:creator>
  <dc:description/>
  <cp:lastModifiedBy>Asus</cp:lastModifiedBy>
  <cp:revision>32</cp:revision>
  <dcterms:created xsi:type="dcterms:W3CDTF">2017-06-19T08:57:07Z</dcterms:created>
  <dcterms:modified xsi:type="dcterms:W3CDTF">2018-11-01T05:25:49Z</dcterms:modified>
  <dc:language>cs-CZ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Předvádění na obrazovce (16:9)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15</vt:i4>
  </property>
</Properties>
</file>