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16"/>
  </p:notesMasterIdLst>
  <p:sldIdLst>
    <p:sldId id="294" r:id="rId3"/>
    <p:sldId id="388" r:id="rId4"/>
    <p:sldId id="389" r:id="rId5"/>
    <p:sldId id="390" r:id="rId6"/>
    <p:sldId id="391" r:id="rId7"/>
    <p:sldId id="392" r:id="rId8"/>
    <p:sldId id="365" r:id="rId9"/>
    <p:sldId id="375" r:id="rId10"/>
    <p:sldId id="312" r:id="rId11"/>
    <p:sldId id="342" r:id="rId12"/>
    <p:sldId id="339" r:id="rId13"/>
    <p:sldId id="346" r:id="rId14"/>
    <p:sldId id="367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tonín Tym" initials="AT" lastIdx="18" clrIdx="0"/>
  <p:cmAuthor id="1" name="Jaroslav Klusák" initials="JK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C9CD5"/>
    <a:srgbClr val="B0F070"/>
    <a:srgbClr val="FFD85D"/>
    <a:srgbClr val="DA38AC"/>
    <a:srgbClr val="FF0000"/>
    <a:srgbClr val="840000"/>
    <a:srgbClr val="C00000"/>
    <a:srgbClr val="00CC00"/>
    <a:srgbClr val="EE0000"/>
    <a:srgbClr val="5BFFA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62" autoAdjust="0"/>
    <p:restoredTop sz="94154" autoAdjust="0"/>
  </p:normalViewPr>
  <p:slideViewPr>
    <p:cSldViewPr>
      <p:cViewPr varScale="1">
        <p:scale>
          <a:sx n="108" d="100"/>
          <a:sy n="108" d="100"/>
        </p:scale>
        <p:origin x="-1637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01F8AF-992E-4B9A-BFC1-79E8CF1D4FDD}" type="datetimeFigureOut">
              <a:rPr lang="en-US" smtClean="0"/>
              <a:pPr/>
              <a:t>9/5/2018</a:t>
            </a:fld>
            <a:endParaRPr lang="en-US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CD7C0A-9626-426F-8A6C-4475175061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55202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D7C0A-9626-426F-8A6C-447517506177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94558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D7C0A-9626-426F-8A6C-447517506177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43921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D7C0A-9626-426F-8A6C-447517506177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04139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D7C0A-9626-426F-8A6C-447517506177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4915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D7C0A-9626-426F-8A6C-447517506177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83316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CD7C0A-9626-426F-8A6C-44751750617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16464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D7C0A-9626-426F-8A6C-447517506177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34946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D7C0A-9626-426F-8A6C-447517506177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00390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D7C0A-9626-426F-8A6C-447517506177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0039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57B26-6E5E-4DCC-825F-0F5AB216B20D}" type="datetimeFigureOut">
              <a:rPr lang="cs-CZ" smtClean="0"/>
              <a:pPr/>
              <a:t>05.09.2018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603CE-3772-4C7D-A235-DAA51C8D4BF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389768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57B26-6E5E-4DCC-825F-0F5AB216B20D}" type="datetimeFigureOut">
              <a:rPr lang="cs-CZ" smtClean="0"/>
              <a:pPr/>
              <a:t>05.09.2018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603CE-3772-4C7D-A235-DAA51C8D4BF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162386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57B26-6E5E-4DCC-825F-0F5AB216B20D}" type="datetimeFigureOut">
              <a:rPr lang="cs-CZ" smtClean="0"/>
              <a:pPr/>
              <a:t>05.09.2018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603CE-3772-4C7D-A235-DAA51C8D4BF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0510518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20548" y="20547"/>
            <a:ext cx="3498527" cy="28253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3503486" y="20548"/>
            <a:ext cx="5624418" cy="28254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>
            <a:off x="20923" y="2818500"/>
            <a:ext cx="7668994" cy="22962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screen"/>
          <a:stretch>
            <a:fillRect/>
          </a:stretch>
        </p:blipFill>
        <p:spPr>
          <a:xfrm>
            <a:off x="7662119" y="2819400"/>
            <a:ext cx="1461333" cy="2293850"/>
          </a:xfrm>
          <a:prstGeom prst="rect">
            <a:avLst/>
          </a:prstGeom>
        </p:spPr>
      </p:pic>
      <p:pic>
        <p:nvPicPr>
          <p:cNvPr id="11" name="Picture 10"/>
          <p:cNvPicPr>
            <a:picLocks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-16795" y="5089818"/>
            <a:ext cx="9098280" cy="173736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8755230" y="2469776"/>
            <a:ext cx="304800" cy="152400"/>
          </a:xfrm>
          <a:prstGeom prst="rect">
            <a:avLst/>
          </a:prstGeom>
          <a:solidFill>
            <a:srgbClr val="F27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47F28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cs-CZ">
                <a:solidFill>
                  <a:schemeClr val="bg1"/>
                </a:solidFill>
              </a:defRPr>
            </a:lvl1pPr>
          </a:lstStyle>
          <a:p>
            <a:r>
              <a:rPr dirty="0">
                <a:solidFill>
                  <a:prstClr val="white"/>
                </a:solidFill>
              </a:rPr>
              <a:t>4. září 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093296"/>
            <a:ext cx="2895600" cy="628179"/>
          </a:xfrm>
        </p:spPr>
        <p:txBody>
          <a:bodyPr/>
          <a:lstStyle>
            <a:lvl1pPr eaLnBrk="1" latinLnBrk="0" hangingPunct="1">
              <a:defRPr kumimoji="0" lang="cs-CZ">
                <a:solidFill>
                  <a:schemeClr val="bg1"/>
                </a:solidFill>
              </a:defRPr>
            </a:lvl1pPr>
          </a:lstStyle>
          <a:p>
            <a:endParaRPr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cs-CZ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>
                <a:solidFill>
                  <a:prstClr val="white"/>
                </a:solidFill>
              </a:rPr>
              <a:pPr/>
              <a:t>‹#›</a:t>
            </a:fld>
            <a:endParaRPr dirty="0">
              <a:solidFill>
                <a:prstClr val="white"/>
              </a:solidFill>
            </a:endParaRPr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3581400" y="1295400"/>
            <a:ext cx="5105400" cy="1416269"/>
          </a:xfrm>
        </p:spPr>
        <p:txBody>
          <a:bodyPr anchor="b">
            <a:normAutofit/>
          </a:bodyPr>
          <a:lstStyle>
            <a:lvl1pPr algn="r" eaLnBrk="1" latinLnBrk="0" hangingPunct="1">
              <a:buNone/>
              <a:defRPr kumimoji="0" lang="cs-CZ"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kumimoji="0" lang="cs-CZ"/>
              <a:t>Po kliknutí lze upravit styl předlohy podnadpisů.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344" y="4114800"/>
            <a:ext cx="7315200" cy="914400"/>
          </a:xfrm>
        </p:spPr>
        <p:txBody>
          <a:bodyPr anchor="b" anchorCtr="0">
            <a:normAutofit/>
          </a:bodyPr>
          <a:lstStyle>
            <a:lvl1pPr marL="0" indent="0" eaLnBrk="1" latinLnBrk="0" hangingPunct="1">
              <a:defRPr kumimoji="0" lang="cs-CZ" sz="3600" b="1" kern="12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342900" lvl="0" indent="-342900" algn="l" defTabSz="914400" eaLnBrk="1" latinLnBrk="0" hangingPunct="1"/>
            <a:r>
              <a:rPr lang="cs-CZ"/>
              <a:t>Kliknutím lze upravit styl.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622399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build="p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1992354"/>
            <a:ext cx="5867400" cy="1970046"/>
          </a:xfrm>
        </p:spPr>
        <p:txBody>
          <a:bodyPr anchor="ctr">
            <a:normAutofit/>
          </a:bodyPr>
          <a:lstStyle>
            <a:lvl1pPr algn="l" eaLnBrk="1" latinLnBrk="0" hangingPunct="1">
              <a:defRPr kumimoji="0" lang="cs-CZ" sz="3000" b="1" cap="all"/>
            </a:lvl1pPr>
          </a:lstStyle>
          <a:p>
            <a:pPr eaLnBrk="1" latinLnBrk="0" hangingPunct="1"/>
            <a:r>
              <a:rPr lang="cs-CZ" dirty="0"/>
              <a:t>Kliknutím lze upravit styl.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5105400"/>
            <a:ext cx="8229601" cy="375787"/>
          </a:xfrm>
        </p:spPr>
        <p:txBody>
          <a:bodyPr anchor="b">
            <a:normAutofit/>
          </a:bodyPr>
          <a:lstStyle>
            <a:lvl1pPr marL="0" indent="0" algn="r" eaLnBrk="1" latinLnBrk="0" hangingPunct="1">
              <a:buNone/>
              <a:defRPr kumimoji="0" lang="cs-CZ"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eaLnBrk="1" latinLnBrk="0" hangingPunct="1">
              <a:buNone/>
              <a:defRPr kumimoji="0" lang="cs-CZ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eaLnBrk="1" latinLnBrk="0" hangingPunct="1">
              <a:buNone/>
              <a:defRPr kumimoji="0" lang="cs-CZ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eaLnBrk="1" latinLnBrk="0" hangingPunct="1">
              <a:buNone/>
              <a:defRPr kumimoji="0" lang="cs-CZ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eaLnBrk="1" latinLnBrk="0" hangingPunct="1">
              <a:buNone/>
              <a:defRPr kumimoji="0" lang="cs-CZ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eaLnBrk="1" latinLnBrk="0" hangingPunct="1">
              <a:buNone/>
              <a:defRPr kumimoji="0" lang="cs-CZ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eaLnBrk="1" latinLnBrk="0" hangingPunct="1">
              <a:buNone/>
              <a:defRPr kumimoji="0" lang="cs-CZ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eaLnBrk="1" latinLnBrk="0" hangingPunct="1">
              <a:buNone/>
              <a:defRPr kumimoji="0" lang="cs-CZ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eaLnBrk="1" latinLnBrk="0" hangingPunct="1">
              <a:buNone/>
              <a:defRPr kumimoji="0" lang="cs-CZ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cs-CZ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‹#›</a:t>
            </a:fld>
            <a:endParaRPr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7" name="Oval 6"/>
          <p:cNvSpPr/>
          <p:nvPr userDrawn="1"/>
        </p:nvSpPr>
        <p:spPr>
          <a:xfrm>
            <a:off x="762000" y="1946209"/>
            <a:ext cx="2057400" cy="2057400"/>
          </a:xfrm>
          <a:prstGeom prst="ellipse">
            <a:avLst/>
          </a:prstGeom>
          <a:gradFill flip="none" rotWithShape="1">
            <a:gsLst>
              <a:gs pos="0">
                <a:srgbClr val="F39C29"/>
              </a:gs>
              <a:gs pos="50000">
                <a:srgbClr val="F7931D"/>
              </a:gs>
              <a:gs pos="100000">
                <a:srgbClr val="FF6600"/>
              </a:gs>
            </a:gsLst>
            <a:path path="circle">
              <a:fillToRect l="50000" t="50000" r="50000" b="50000"/>
            </a:path>
            <a:tileRect/>
          </a:gradFill>
          <a:ln w="82550">
            <a:noFill/>
          </a:ln>
          <a:effectLst>
            <a:outerShdw blurRad="1524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>
                <a:solidFill>
                  <a:prstClr val="white"/>
                </a:solidFill>
              </a:rPr>
              <a:t>             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8686800" y="5265376"/>
            <a:ext cx="457200" cy="9667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>
                <a:solidFill>
                  <a:srgbClr val="FF6600"/>
                </a:solidFill>
              </a:rPr>
              <a:t>           </a:t>
            </a:r>
          </a:p>
        </p:txBody>
      </p:sp>
      <p:sp>
        <p:nvSpPr>
          <p:cNvPr id="9" name="Oval 8"/>
          <p:cNvSpPr/>
          <p:nvPr userDrawn="1"/>
        </p:nvSpPr>
        <p:spPr>
          <a:xfrm>
            <a:off x="1007328" y="1992354"/>
            <a:ext cx="1583472" cy="1295400"/>
          </a:xfrm>
          <a:prstGeom prst="ellipse">
            <a:avLst/>
          </a:prstGeom>
          <a:gradFill flip="none" rotWithShape="1">
            <a:gsLst>
              <a:gs pos="63000">
                <a:schemeClr val="bg1">
                  <a:alpha val="7000"/>
                </a:schemeClr>
              </a:gs>
              <a:gs pos="72000">
                <a:schemeClr val="bg1">
                  <a:alpha val="15000"/>
                </a:schemeClr>
              </a:gs>
              <a:gs pos="91000">
                <a:schemeClr val="bg1">
                  <a:alpha val="2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>
                <a:solidFill>
                  <a:prstClr val="white"/>
                </a:solidFill>
              </a:rPr>
              <a:t>       </a:t>
            </a:r>
          </a:p>
        </p:txBody>
      </p:sp>
    </p:spTree>
    <p:extLst>
      <p:ext uri="{BB962C8B-B14F-4D97-AF65-F5344CB8AC3E}">
        <p14:creationId xmlns:p14="http://schemas.microsoft.com/office/powerpoint/2010/main" xmlns="" val="12720372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180" y="76200"/>
            <a:ext cx="8403020" cy="685800"/>
          </a:xfrm>
        </p:spPr>
        <p:txBody>
          <a:bodyPr anchor="ctr" anchorCtr="0">
            <a:normAutofit/>
          </a:bodyPr>
          <a:lstStyle>
            <a:lvl1pPr algn="l" eaLnBrk="1" latinLnBrk="0" hangingPunct="1">
              <a:defRPr kumimoji="0" lang="cs-CZ" sz="3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eaLnBrk="1" latinLnBrk="0" hangingPunct="1"/>
            <a:r>
              <a:rPr lang="cs-CZ"/>
              <a:t>Kliknutím lze upravit styl.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eaLnBrk="1" latinLnBrk="0" hangingPunct="1">
              <a:defRPr kumimoji="0" lang="cs-CZ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cs-CZ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cs-CZ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cs-CZ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cs-CZ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cs-CZ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258050E-B668-4FA7-85AD-C750C80A6E9B}" type="datetimeFigureOut">
              <a:rPr lang="cs-CZ"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05.09.2018</a:t>
            </a:fld>
            <a:endParaRPr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cs-CZ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cs-CZ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‹#›</a:t>
            </a:fld>
            <a:endParaRPr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14809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999" y="1"/>
            <a:ext cx="7068015" cy="838200"/>
          </a:xfrm>
        </p:spPr>
        <p:txBody>
          <a:bodyPr anchor="b">
            <a:normAutofit/>
          </a:bodyPr>
          <a:lstStyle>
            <a:lvl1pPr algn="l" eaLnBrk="1" latinLnBrk="0" hangingPunct="1">
              <a:defRPr kumimoji="0" lang="cs-CZ" sz="2800">
                <a:solidFill>
                  <a:schemeClr val="bg1"/>
                </a:solidFill>
              </a:defRPr>
            </a:lvl1pPr>
          </a:lstStyle>
          <a:p>
            <a:pPr eaLnBrk="1" latinLnBrk="0" hangingPunct="1"/>
            <a:r>
              <a:rPr lang="cs-CZ"/>
              <a:t>Kliknutím lze upravit styl.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2"/>
            <a:ext cx="4038600" cy="3971455"/>
          </a:xfrm>
        </p:spPr>
        <p:txBody>
          <a:bodyPr/>
          <a:lstStyle>
            <a:lvl1pPr eaLnBrk="1" latinLnBrk="0" hangingPunct="1">
              <a:defRPr kumimoji="0" lang="cs-CZ"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cs-CZ"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cs-CZ"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cs-CZ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cs-CZ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 eaLnBrk="1" latinLnBrk="0" hangingPunct="1">
              <a:defRPr kumimoji="0" lang="cs-CZ" sz="1800"/>
            </a:lvl6pPr>
            <a:lvl7pPr eaLnBrk="1" latinLnBrk="0" hangingPunct="1">
              <a:defRPr kumimoji="0" lang="cs-CZ" sz="1800"/>
            </a:lvl7pPr>
            <a:lvl8pPr eaLnBrk="1" latinLnBrk="0" hangingPunct="1">
              <a:defRPr kumimoji="0" lang="cs-CZ" sz="1800"/>
            </a:lvl8pPr>
            <a:lvl9pPr eaLnBrk="1" latinLnBrk="0" hangingPunct="1">
              <a:defRPr kumimoji="0" lang="cs-CZ" sz="1800"/>
            </a:lvl9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3971454"/>
          </a:xfrm>
        </p:spPr>
        <p:txBody>
          <a:bodyPr/>
          <a:lstStyle>
            <a:lvl1pPr eaLnBrk="1" latinLnBrk="0" hangingPunct="1">
              <a:defRPr kumimoji="0" lang="cs-CZ"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cs-CZ"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cs-CZ"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cs-CZ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cs-CZ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 eaLnBrk="1" latinLnBrk="0" hangingPunct="1">
              <a:defRPr kumimoji="0" lang="cs-CZ" sz="1800"/>
            </a:lvl6pPr>
            <a:lvl7pPr eaLnBrk="1" latinLnBrk="0" hangingPunct="1">
              <a:defRPr kumimoji="0" lang="cs-CZ" sz="1800"/>
            </a:lvl7pPr>
            <a:lvl8pPr eaLnBrk="1" latinLnBrk="0" hangingPunct="1">
              <a:defRPr kumimoji="0" lang="cs-CZ" sz="1800"/>
            </a:lvl8pPr>
            <a:lvl9pPr eaLnBrk="1" latinLnBrk="0" hangingPunct="1">
              <a:defRPr kumimoji="0" lang="cs-CZ" sz="1800"/>
            </a:lvl9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rPr lang="cs-CZ">
                <a:solidFill>
                  <a:srgbClr val="262626">
                    <a:tint val="75000"/>
                  </a:srgbClr>
                </a:solidFill>
              </a:rPr>
              <a:pPr/>
              <a:t>05.09.2018</a:t>
            </a:fld>
            <a:endParaRPr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89546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cs-CZ"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cs-CZ">
                <a:solidFill>
                  <a:prstClr val="white"/>
                </a:solidFill>
              </a:rPr>
              <a:pPr/>
              <a:t>05.09.2018</a:t>
            </a:fld>
            <a:endParaRPr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cs-CZ">
                <a:solidFill>
                  <a:schemeClr val="bg1"/>
                </a:solidFill>
              </a:defRPr>
            </a:lvl1pPr>
          </a:lstStyle>
          <a:p>
            <a:endParaRPr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cs-CZ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>
                <a:solidFill>
                  <a:prstClr val="white"/>
                </a:solidFill>
              </a:rPr>
              <a:pPr/>
              <a:t>‹#›</a:t>
            </a:fld>
            <a:endParaRPr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0" y="762000"/>
            <a:ext cx="2445488" cy="228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400" y="2077200"/>
            <a:ext cx="7010400" cy="1143000"/>
          </a:xfrm>
        </p:spPr>
        <p:txBody>
          <a:bodyPr/>
          <a:lstStyle>
            <a:lvl1pPr algn="l" eaLnBrk="1" latinLnBrk="0" hangingPunct="1">
              <a:defRPr kumimoji="0" lang="cs-CZ"/>
            </a:lvl1pPr>
          </a:lstStyle>
          <a:p>
            <a:pPr eaLnBrk="1" latinLnBrk="0" hangingPunct="1"/>
            <a:r>
              <a:rPr lang="cs-CZ"/>
              <a:t>Kliknutím lze upravit styl.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992164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uze nadpis: zvýraznění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rPr lang="cs-CZ">
                <a:solidFill>
                  <a:srgbClr val="262626">
                    <a:tint val="75000"/>
                  </a:srgbClr>
                </a:solidFill>
              </a:rPr>
              <a:pPr/>
              <a:t>05.09.2018</a:t>
            </a:fld>
            <a:endParaRPr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90400" y="3081000"/>
            <a:ext cx="8686800" cy="1095600"/>
          </a:xfrm>
        </p:spPr>
        <p:txBody>
          <a:bodyPr>
            <a:normAutofit/>
          </a:bodyPr>
          <a:lstStyle>
            <a:lvl1pPr algn="ctr" eaLnBrk="1" latinLnBrk="0" hangingPunct="1">
              <a:defRPr kumimoji="0" lang="cs-CZ" sz="4600" b="1" kern="1200" spc="-150" baseline="0">
                <a:ln>
                  <a:gradFill>
                    <a:gsLst>
                      <a:gs pos="0">
                        <a:schemeClr val="bg1"/>
                      </a:gs>
                      <a:gs pos="50000">
                        <a:schemeClr val="bg1">
                          <a:lumMod val="75000"/>
                        </a:schemeClr>
                      </a:gs>
                    </a:gsLst>
                    <a:lin ang="5400000" scaled="0"/>
                  </a:gradFill>
                </a:ln>
                <a:gradFill>
                  <a:gsLst>
                    <a:gs pos="11000">
                      <a:schemeClr val="bg1">
                        <a:lumMod val="75000"/>
                      </a:schemeClr>
                    </a:gs>
                    <a:gs pos="91000">
                      <a:schemeClr val="bg1"/>
                    </a:gs>
                  </a:gsLst>
                  <a:lin ang="16200000" scaled="1"/>
                </a:gradFill>
                <a:effectLst>
                  <a:outerShdw blurRad="38100" algn="ctr" rotWithShape="0">
                    <a:prstClr val="black">
                      <a:alpha val="25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cs-CZ"/>
              <a:t>Po kliknutí lze upravit styl předlohy nadpisů.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283952" y="2424752"/>
            <a:ext cx="8694000" cy="639762"/>
          </a:xfrm>
        </p:spPr>
        <p:txBody>
          <a:bodyPr anchor="b">
            <a:normAutofit/>
          </a:bodyPr>
          <a:lstStyle>
            <a:lvl1pPr marL="0" indent="0" algn="ctr" eaLnBrk="1" latinLnBrk="0" hangingPunct="1">
              <a:buNone/>
              <a:defRPr kumimoji="0" lang="cs-CZ" sz="2800" kern="1200">
                <a:solidFill>
                  <a:srgbClr val="2E507A">
                    <a:alpha val="81000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 eaLnBrk="1" latinLnBrk="0" hangingPunct="1">
              <a:buNone/>
              <a:defRPr kumimoji="0" lang="cs-CZ" sz="2000" b="1"/>
            </a:lvl2pPr>
            <a:lvl3pPr marL="914400" indent="0" eaLnBrk="1" latinLnBrk="0" hangingPunct="1">
              <a:buNone/>
              <a:defRPr kumimoji="0" lang="cs-CZ" sz="1800" b="1"/>
            </a:lvl3pPr>
            <a:lvl4pPr marL="1371600" indent="0" eaLnBrk="1" latinLnBrk="0" hangingPunct="1">
              <a:buNone/>
              <a:defRPr kumimoji="0" lang="cs-CZ" sz="1600" b="1"/>
            </a:lvl4pPr>
            <a:lvl5pPr marL="1828800" indent="0" eaLnBrk="1" latinLnBrk="0" hangingPunct="1">
              <a:buNone/>
              <a:defRPr kumimoji="0" lang="cs-CZ" sz="1600" b="1"/>
            </a:lvl5pPr>
            <a:lvl6pPr marL="2286000" indent="0" eaLnBrk="1" latinLnBrk="0" hangingPunct="1">
              <a:buNone/>
              <a:defRPr kumimoji="0" lang="cs-CZ" sz="1600" b="1"/>
            </a:lvl6pPr>
            <a:lvl7pPr marL="2743200" indent="0" eaLnBrk="1" latinLnBrk="0" hangingPunct="1">
              <a:buNone/>
              <a:defRPr kumimoji="0" lang="cs-CZ" sz="1600" b="1"/>
            </a:lvl7pPr>
            <a:lvl8pPr marL="3200400" indent="0" eaLnBrk="1" latinLnBrk="0" hangingPunct="1">
              <a:buNone/>
              <a:defRPr kumimoji="0" lang="cs-CZ" sz="1600" b="1"/>
            </a:lvl8pPr>
            <a:lvl9pPr marL="3657600" indent="0" eaLnBrk="1" latinLnBrk="0" hangingPunct="1">
              <a:buNone/>
              <a:defRPr kumimoji="0" lang="cs-CZ" sz="1600" b="1"/>
            </a:lvl9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xmlns="" val="1030763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push dir="u"/>
      </p:transition>
    </mc:Choice>
    <mc:Fallback>
      <p:transition spd="slow">
        <p:push dir="u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dpis s textem 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cs-CZ"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cs-CZ">
                <a:solidFill>
                  <a:prstClr val="white"/>
                </a:solidFill>
              </a:rPr>
              <a:pPr/>
              <a:t>05.09.2018</a:t>
            </a:fld>
            <a:endParaRPr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cs-CZ">
                <a:solidFill>
                  <a:schemeClr val="bg1"/>
                </a:solidFill>
              </a:defRPr>
            </a:lvl1pPr>
          </a:lstStyle>
          <a:p>
            <a:endParaRPr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cs-CZ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>
                <a:solidFill>
                  <a:prstClr val="white"/>
                </a:solidFill>
              </a:rPr>
              <a:pPr/>
              <a:t>‹#›</a:t>
            </a:fld>
            <a:endParaRPr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2895600"/>
            <a:ext cx="7543800" cy="2133600"/>
          </a:xfrm>
          <a:prstGeom prst="rect">
            <a:avLst/>
          </a:prstGeom>
          <a:gradFill flip="none" rotWithShape="1">
            <a:gsLst>
              <a:gs pos="63000">
                <a:schemeClr val="tx1">
                  <a:lumMod val="85000"/>
                  <a:lumOff val="15000"/>
                  <a:alpha val="49000"/>
                </a:schemeClr>
              </a:gs>
              <a:gs pos="100000">
                <a:schemeClr val="tx1">
                  <a:lumMod val="95000"/>
                  <a:lumOff val="5000"/>
                  <a:alpha val="5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14867" y="3200400"/>
            <a:ext cx="7010400" cy="1676400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defRPr kumimoji="0" lang="cs-CZ"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eaLnBrk="1" latinLnBrk="0" hangingPunct="1"/>
            <a:r>
              <a:rPr lang="cs-CZ"/>
              <a:t>Kliknutím lze upravit styl.</a:t>
            </a:r>
            <a:endParaRPr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648200" y="664780"/>
            <a:ext cx="4191000" cy="381000"/>
          </a:xfrm>
        </p:spPr>
        <p:txBody>
          <a:bodyPr>
            <a:normAutofit/>
          </a:bodyPr>
          <a:lstStyle>
            <a:lvl1pPr algn="r" eaLnBrk="1" latinLnBrk="0" hangingPunct="1">
              <a:buNone/>
              <a:defRPr kumimoji="0" lang="cs-CZ" sz="1800" b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kumimoji="0" lang="cs-CZ" sz="1400"/>
              <a:t>Po kliknutí lze upravit styl předlohy podnadpisů.</a:t>
            </a:r>
            <a:endParaRPr kumimoji="0" lang="cs-CZ"/>
          </a:p>
        </p:txBody>
      </p:sp>
    </p:spTree>
    <p:extLst>
      <p:ext uri="{BB962C8B-B14F-4D97-AF65-F5344CB8AC3E}">
        <p14:creationId xmlns:p14="http://schemas.microsoft.com/office/powerpoint/2010/main" xmlns="" val="1115249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vortex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utoUpdateAnimBg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3008313" cy="825500"/>
          </a:xfrm>
        </p:spPr>
        <p:txBody>
          <a:bodyPr anchor="b"/>
          <a:lstStyle>
            <a:lvl1pPr algn="l" eaLnBrk="1" latinLnBrk="0" hangingPunct="1">
              <a:defRPr kumimoji="0" lang="cs-CZ" sz="2000" b="1"/>
            </a:lvl1pPr>
          </a:lstStyle>
          <a:p>
            <a:pPr eaLnBrk="1" latinLnBrk="0" hangingPunct="1"/>
            <a:r>
              <a:rPr lang="cs-CZ"/>
              <a:t>Kliknutím lze upravit styl.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609600"/>
            <a:ext cx="5111750" cy="5334000"/>
          </a:xfrm>
        </p:spPr>
        <p:txBody>
          <a:bodyPr/>
          <a:lstStyle>
            <a:lvl1pPr eaLnBrk="1" latinLnBrk="0" hangingPunct="1">
              <a:defRPr kumimoji="0" lang="cs-CZ" sz="2800">
                <a:solidFill>
                  <a:schemeClr val="bg1"/>
                </a:solidFill>
              </a:defRPr>
            </a:lvl1pPr>
            <a:lvl2pPr eaLnBrk="1" latinLnBrk="0" hangingPunct="1">
              <a:defRPr kumimoji="0" lang="cs-CZ" sz="2800">
                <a:solidFill>
                  <a:schemeClr val="bg1"/>
                </a:solidFill>
              </a:defRPr>
            </a:lvl2pPr>
            <a:lvl3pPr eaLnBrk="1" latinLnBrk="0" hangingPunct="1">
              <a:defRPr kumimoji="0" lang="cs-CZ" sz="2400">
                <a:solidFill>
                  <a:schemeClr val="bg1"/>
                </a:solidFill>
              </a:defRPr>
            </a:lvl3pPr>
            <a:lvl4pPr eaLnBrk="1" latinLnBrk="0" hangingPunct="1">
              <a:defRPr kumimoji="0" lang="cs-CZ" sz="2000">
                <a:solidFill>
                  <a:schemeClr val="bg1"/>
                </a:solidFill>
              </a:defRPr>
            </a:lvl4pPr>
            <a:lvl5pPr eaLnBrk="1" latinLnBrk="0" hangingPunct="1">
              <a:defRPr kumimoji="0" lang="cs-CZ" sz="2000">
                <a:solidFill>
                  <a:schemeClr val="bg1"/>
                </a:solidFill>
              </a:defRPr>
            </a:lvl5pPr>
            <a:lvl6pPr eaLnBrk="1" latinLnBrk="0" hangingPunct="1">
              <a:defRPr kumimoji="0" lang="cs-CZ" sz="2000"/>
            </a:lvl6pPr>
            <a:lvl7pPr eaLnBrk="1" latinLnBrk="0" hangingPunct="1">
              <a:defRPr kumimoji="0" lang="cs-CZ" sz="2000"/>
            </a:lvl7pPr>
            <a:lvl8pPr eaLnBrk="1" latinLnBrk="0" hangingPunct="1">
              <a:defRPr kumimoji="0" lang="cs-CZ" sz="2000"/>
            </a:lvl8pPr>
            <a:lvl9pPr eaLnBrk="1" latinLnBrk="0" hangingPunct="1">
              <a:defRPr kumimoji="0" lang="cs-CZ" sz="2000"/>
            </a:lvl9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435101"/>
            <a:ext cx="3008313" cy="3822699"/>
          </a:xfrm>
        </p:spPr>
        <p:txBody>
          <a:bodyPr/>
          <a:lstStyle>
            <a:lvl1pPr marL="0" indent="0" eaLnBrk="1" latinLnBrk="0" hangingPunct="1">
              <a:buNone/>
              <a:defRPr kumimoji="0" lang="cs-CZ"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eaLnBrk="1" latinLnBrk="0" hangingPunct="1">
              <a:buNone/>
              <a:defRPr kumimoji="0" lang="cs-CZ" sz="1200"/>
            </a:lvl2pPr>
            <a:lvl3pPr marL="914400" indent="0" eaLnBrk="1" latinLnBrk="0" hangingPunct="1">
              <a:buNone/>
              <a:defRPr kumimoji="0" lang="cs-CZ" sz="1000"/>
            </a:lvl3pPr>
            <a:lvl4pPr marL="1371600" indent="0" eaLnBrk="1" latinLnBrk="0" hangingPunct="1">
              <a:buNone/>
              <a:defRPr kumimoji="0" lang="cs-CZ" sz="900"/>
            </a:lvl4pPr>
            <a:lvl5pPr marL="1828800" indent="0" eaLnBrk="1" latinLnBrk="0" hangingPunct="1">
              <a:buNone/>
              <a:defRPr kumimoji="0" lang="cs-CZ" sz="900"/>
            </a:lvl5pPr>
            <a:lvl6pPr marL="2286000" indent="0" eaLnBrk="1" latinLnBrk="0" hangingPunct="1">
              <a:buNone/>
              <a:defRPr kumimoji="0" lang="cs-CZ" sz="900"/>
            </a:lvl6pPr>
            <a:lvl7pPr marL="2743200" indent="0" eaLnBrk="1" latinLnBrk="0" hangingPunct="1">
              <a:buNone/>
              <a:defRPr kumimoji="0" lang="cs-CZ" sz="900"/>
            </a:lvl7pPr>
            <a:lvl8pPr marL="3200400" indent="0" eaLnBrk="1" latinLnBrk="0" hangingPunct="1">
              <a:buNone/>
              <a:defRPr kumimoji="0" lang="cs-CZ" sz="900"/>
            </a:lvl8pPr>
            <a:lvl9pPr marL="3657600" indent="0" eaLnBrk="1" latinLnBrk="0" hangingPunct="1">
              <a:buNone/>
              <a:defRPr kumimoji="0" lang="cs-CZ" sz="900"/>
            </a:lvl9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cs-CZ"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cs-CZ">
                <a:solidFill>
                  <a:prstClr val="white"/>
                </a:solidFill>
              </a:rPr>
              <a:pPr/>
              <a:t>05.09.2018</a:t>
            </a:fld>
            <a:endParaRPr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cs-CZ">
                <a:solidFill>
                  <a:schemeClr val="bg1"/>
                </a:solidFill>
              </a:defRPr>
            </a:lvl1pPr>
          </a:lstStyle>
          <a:p>
            <a:endParaRPr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cs-CZ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>
                <a:solidFill>
                  <a:prstClr val="white"/>
                </a:solidFill>
              </a:rPr>
              <a:pPr/>
              <a:t>‹#›</a:t>
            </a:fld>
            <a:endParaRPr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4504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57B26-6E5E-4DCC-825F-0F5AB216B20D}" type="datetimeFigureOut">
              <a:rPr lang="cs-CZ" smtClean="0"/>
              <a:pPr/>
              <a:t>05.09.2018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603CE-3772-4C7D-A235-DAA51C8D4BF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3192836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ultimédia s titulkem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cs-CZ"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cs-CZ">
                <a:solidFill>
                  <a:prstClr val="white"/>
                </a:solidFill>
              </a:rPr>
              <a:pPr/>
              <a:t>05.09.2018</a:t>
            </a:fld>
            <a:endParaRPr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cs-CZ">
                <a:solidFill>
                  <a:schemeClr val="bg1"/>
                </a:solidFill>
              </a:defRPr>
            </a:lvl1pPr>
          </a:lstStyle>
          <a:p>
            <a:endParaRPr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cs-CZ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>
                <a:solidFill>
                  <a:prstClr val="white"/>
                </a:solidFill>
              </a:rPr>
              <a:pPr/>
              <a:t>‹#›</a:t>
            </a:fld>
            <a:endParaRPr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595263" y="4800600"/>
            <a:ext cx="4873752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solidFill>
                <a:prstClr val="white"/>
              </a:solidFill>
              <a:latin typeface="Georgia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6552" y="4800600"/>
            <a:ext cx="4809244" cy="566738"/>
          </a:xfrm>
        </p:spPr>
        <p:txBody>
          <a:bodyPr anchor="b">
            <a:normAutofit/>
          </a:bodyPr>
          <a:lstStyle>
            <a:lvl1pPr algn="ctr" eaLnBrk="1" latinLnBrk="0" hangingPunct="1">
              <a:defRPr kumimoji="0" lang="cs-CZ" sz="1800" b="0" i="1">
                <a:solidFill>
                  <a:schemeClr val="bg1">
                    <a:lumMod val="85000"/>
                  </a:schemeClr>
                </a:solidFill>
                <a:latin typeface="Georgia" pitchFamily="18" charset="0"/>
              </a:defRPr>
            </a:lvl1pPr>
          </a:lstStyle>
          <a:p>
            <a:pPr eaLnBrk="1" latinLnBrk="0" hangingPunct="1"/>
            <a:r>
              <a:rPr lang="cs-CZ"/>
              <a:t>Kliknutím lze upravit styl.</a:t>
            </a:r>
            <a:endParaRPr/>
          </a:p>
        </p:txBody>
      </p:sp>
      <p:sp>
        <p:nvSpPr>
          <p:cNvPr id="9" name="Media Placeholder 8"/>
          <p:cNvSpPr>
            <a:spLocks noGrp="1"/>
          </p:cNvSpPr>
          <p:nvPr>
            <p:ph type="media" sz="quarter" idx="13"/>
          </p:nvPr>
        </p:nvSpPr>
        <p:spPr>
          <a:xfrm>
            <a:off x="587022" y="838200"/>
            <a:ext cx="4873752" cy="3812822"/>
          </a:xfrm>
        </p:spPr>
        <p:txBody>
          <a:bodyPr/>
          <a:lstStyle>
            <a:lvl1pPr eaLnBrk="1" latinLnBrk="0" hangingPunct="1">
              <a:buNone/>
              <a:defRPr kumimoji="0" lang="cs-CZ"/>
            </a:lvl1pPr>
          </a:lstStyle>
          <a:p>
            <a:pPr eaLnBrk="1" latinLnBrk="0" hangingPunct="1"/>
            <a:r>
              <a:rPr lang="cs-CZ"/>
              <a:t>Kliknutím na ikonu přidáte multimédia.</a:t>
            </a:r>
            <a:endParaRPr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776863" y="838200"/>
            <a:ext cx="2819400" cy="4636911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cs-CZ" sz="2400">
                <a:solidFill>
                  <a:schemeClr val="bg1"/>
                </a:solidFill>
              </a:defRPr>
            </a:lvl1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xmlns="" val="653857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wipe/>
      </p:transition>
    </mc:Choice>
    <mc:Fallback>
      <p:transition spd="slow">
        <p:wip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792800" y="4800600"/>
            <a:ext cx="5500800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solidFill>
                <a:prstClr val="white"/>
              </a:solidFill>
              <a:latin typeface="Georgia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ctr" eaLnBrk="1" latinLnBrk="0" hangingPunct="1">
              <a:defRPr kumimoji="0" lang="cs-CZ" sz="1800" b="0" i="1">
                <a:solidFill>
                  <a:schemeClr val="bg1">
                    <a:lumMod val="85000"/>
                  </a:schemeClr>
                </a:solidFill>
                <a:latin typeface="Georgia" pitchFamily="18" charset="0"/>
              </a:defRPr>
            </a:lvl1pPr>
          </a:lstStyle>
          <a:p>
            <a:pPr eaLnBrk="1" latinLnBrk="0" hangingPunct="1"/>
            <a:r>
              <a:rPr lang="cs-CZ"/>
              <a:t>Kliknutím lze upravit styl.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eaLnBrk="1" latinLnBrk="0" hangingPunct="1">
              <a:buNone/>
              <a:defRPr kumimoji="0" lang="cs-CZ" sz="3200"/>
            </a:lvl1pPr>
            <a:lvl2pPr marL="457200" indent="0" eaLnBrk="1" latinLnBrk="0" hangingPunct="1">
              <a:buNone/>
              <a:defRPr kumimoji="0" lang="cs-CZ" sz="2800"/>
            </a:lvl2pPr>
            <a:lvl3pPr marL="914400" indent="0" eaLnBrk="1" latinLnBrk="0" hangingPunct="1">
              <a:buNone/>
              <a:defRPr kumimoji="0" lang="cs-CZ" sz="2400"/>
            </a:lvl3pPr>
            <a:lvl4pPr marL="1371600" indent="0" eaLnBrk="1" latinLnBrk="0" hangingPunct="1">
              <a:buNone/>
              <a:defRPr kumimoji="0" lang="cs-CZ" sz="2000"/>
            </a:lvl4pPr>
            <a:lvl5pPr marL="1828800" indent="0" eaLnBrk="1" latinLnBrk="0" hangingPunct="1">
              <a:buNone/>
              <a:defRPr kumimoji="0" lang="cs-CZ" sz="2000"/>
            </a:lvl5pPr>
            <a:lvl6pPr marL="2286000" indent="0" eaLnBrk="1" latinLnBrk="0" hangingPunct="1">
              <a:buNone/>
              <a:defRPr kumimoji="0" lang="cs-CZ" sz="2000"/>
            </a:lvl6pPr>
            <a:lvl7pPr marL="2743200" indent="0" eaLnBrk="1" latinLnBrk="0" hangingPunct="1">
              <a:buNone/>
              <a:defRPr kumimoji="0" lang="cs-CZ" sz="2000"/>
            </a:lvl7pPr>
            <a:lvl8pPr marL="3200400" indent="0" eaLnBrk="1" latinLnBrk="0" hangingPunct="1">
              <a:buNone/>
              <a:defRPr kumimoji="0" lang="cs-CZ" sz="2000"/>
            </a:lvl8pPr>
            <a:lvl9pPr marL="3657600" indent="0" eaLnBrk="1" latinLnBrk="0" hangingPunct="1">
              <a:buNone/>
              <a:defRPr kumimoji="0" lang="cs-CZ" sz="2000"/>
            </a:lvl9pPr>
          </a:lstStyle>
          <a:p>
            <a:pPr eaLnBrk="1" latinLnBrk="0" hangingPunct="1"/>
            <a:r>
              <a:rPr lang="cs-CZ"/>
              <a:t>Kliknutím na ikonu přidáte obrázek.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562600"/>
            <a:ext cx="5486400" cy="609600"/>
          </a:xfrm>
        </p:spPr>
        <p:txBody>
          <a:bodyPr/>
          <a:lstStyle>
            <a:lvl1pPr marL="0" indent="0" algn="ctr" eaLnBrk="1" latinLnBrk="0" hangingPunct="1">
              <a:buNone/>
              <a:defRPr kumimoji="0" lang="cs-CZ" sz="1400"/>
            </a:lvl1pPr>
            <a:lvl2pPr marL="457200" indent="0" eaLnBrk="1" latinLnBrk="0" hangingPunct="1">
              <a:buNone/>
              <a:defRPr kumimoji="0" lang="cs-CZ" sz="1200"/>
            </a:lvl2pPr>
            <a:lvl3pPr marL="914400" indent="0" eaLnBrk="1" latinLnBrk="0" hangingPunct="1">
              <a:buNone/>
              <a:defRPr kumimoji="0" lang="cs-CZ" sz="1000"/>
            </a:lvl3pPr>
            <a:lvl4pPr marL="1371600" indent="0" eaLnBrk="1" latinLnBrk="0" hangingPunct="1">
              <a:buNone/>
              <a:defRPr kumimoji="0" lang="cs-CZ" sz="900"/>
            </a:lvl4pPr>
            <a:lvl5pPr marL="1828800" indent="0" eaLnBrk="1" latinLnBrk="0" hangingPunct="1">
              <a:buNone/>
              <a:defRPr kumimoji="0" lang="cs-CZ" sz="900"/>
            </a:lvl5pPr>
            <a:lvl6pPr marL="2286000" indent="0" eaLnBrk="1" latinLnBrk="0" hangingPunct="1">
              <a:buNone/>
              <a:defRPr kumimoji="0" lang="cs-CZ" sz="900"/>
            </a:lvl6pPr>
            <a:lvl7pPr marL="2743200" indent="0" eaLnBrk="1" latinLnBrk="0" hangingPunct="1">
              <a:buNone/>
              <a:defRPr kumimoji="0" lang="cs-CZ" sz="900"/>
            </a:lvl7pPr>
            <a:lvl8pPr marL="3200400" indent="0" eaLnBrk="1" latinLnBrk="0" hangingPunct="1">
              <a:buNone/>
              <a:defRPr kumimoji="0" lang="cs-CZ" sz="900"/>
            </a:lvl8pPr>
            <a:lvl9pPr marL="3657600" indent="0" eaLnBrk="1" latinLnBrk="0" hangingPunct="1">
              <a:buNone/>
              <a:defRPr kumimoji="0" lang="cs-CZ" sz="900"/>
            </a:lvl9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cs-CZ"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cs-CZ">
                <a:solidFill>
                  <a:prstClr val="white"/>
                </a:solidFill>
              </a:rPr>
              <a:pPr/>
              <a:t>05.09.2018</a:t>
            </a:fld>
            <a:endParaRPr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cs-CZ">
                <a:solidFill>
                  <a:schemeClr val="bg1"/>
                </a:solidFill>
              </a:defRPr>
            </a:lvl1pPr>
          </a:lstStyle>
          <a:p>
            <a:endParaRPr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cs-CZ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>
                <a:solidFill>
                  <a:prstClr val="white"/>
                </a:solidFill>
              </a:rPr>
              <a:pPr/>
              <a:t>‹#›</a:t>
            </a:fld>
            <a:endParaRPr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24573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dpis a svislý text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rPr lang="cs-CZ">
                <a:solidFill>
                  <a:srgbClr val="262626">
                    <a:tint val="75000"/>
                  </a:srgbClr>
                </a:solidFill>
              </a:rPr>
              <a:pPr/>
              <a:t>05.09.2018</a:t>
            </a:fld>
            <a:endParaRPr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0" y="414867"/>
            <a:ext cx="5029200" cy="457200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>
            <a:lvl1pPr algn="l" eaLnBrk="1" latinLnBrk="0" hangingPunct="1">
              <a:defRPr kumimoji="0" lang="cs-CZ" sz="28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cs-CZ"/>
              <a:t>    </a:t>
            </a:r>
            <a:r>
              <a:rPr kumimoji="0" lang="cs-CZ" sz="1800"/>
              <a:t>Po kliknutí lze upravit styl předlohy nadpisů.</a:t>
            </a:r>
            <a:endParaRPr kumimoji="0" lang="cs-CZ"/>
          </a:p>
        </p:txBody>
      </p:sp>
    </p:spTree>
    <p:extLst>
      <p:ext uri="{BB962C8B-B14F-4D97-AF65-F5344CB8AC3E}">
        <p14:creationId xmlns:p14="http://schemas.microsoft.com/office/powerpoint/2010/main" xmlns="" val="28400454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715000" y="274638"/>
            <a:ext cx="2057400" cy="5851525"/>
          </a:xfrm>
        </p:spPr>
        <p:txBody>
          <a:bodyPr vert="eaVert"/>
          <a:lstStyle/>
          <a:p>
            <a:pPr eaLnBrk="1" latinLnBrk="0" hangingPunct="1"/>
            <a:r>
              <a:rPr lang="cs-CZ"/>
              <a:t>Kliknutím lze upravit styl.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105400" cy="5851525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cs-CZ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258050E-B668-4FA7-85AD-C750C80A6E9B}" type="datetimeFigureOut">
              <a:rPr lang="cs-CZ"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05.09.2018</a:t>
            </a:fld>
            <a:endParaRPr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cs-CZ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‹#›</a:t>
            </a:fld>
            <a:endParaRPr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66359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rázdn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34E2-BBB6-4D34-BB01-078E9AA25260}" type="datetimeFigureOut">
              <a:rPr lang="cs-CZ">
                <a:solidFill>
                  <a:srgbClr val="262626">
                    <a:tint val="75000"/>
                  </a:srgbClr>
                </a:solidFill>
              </a:rPr>
              <a:pPr/>
              <a:t>05.09.2018</a:t>
            </a:fld>
            <a:endParaRPr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20FCD-5F4C-4989-BE05-0A8208BCBC21}" type="slidenum">
              <a:rPr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53112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57B26-6E5E-4DCC-825F-0F5AB216B20D}" type="datetimeFigureOut">
              <a:rPr lang="cs-CZ" smtClean="0"/>
              <a:pPr/>
              <a:t>05.09.2018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603CE-3772-4C7D-A235-DAA51C8D4BF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122663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57B26-6E5E-4DCC-825F-0F5AB216B20D}" type="datetimeFigureOut">
              <a:rPr lang="cs-CZ" smtClean="0"/>
              <a:pPr/>
              <a:t>05.09.2018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603CE-3772-4C7D-A235-DAA51C8D4BF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458844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57B26-6E5E-4DCC-825F-0F5AB216B20D}" type="datetimeFigureOut">
              <a:rPr lang="cs-CZ" smtClean="0"/>
              <a:pPr/>
              <a:t>05.09.2018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603CE-3772-4C7D-A235-DAA51C8D4BF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5228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57B26-6E5E-4DCC-825F-0F5AB216B20D}" type="datetimeFigureOut">
              <a:rPr lang="cs-CZ" smtClean="0"/>
              <a:pPr/>
              <a:t>05.09.2018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603CE-3772-4C7D-A235-DAA51C8D4BF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818863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57B26-6E5E-4DCC-825F-0F5AB216B20D}" type="datetimeFigureOut">
              <a:rPr lang="cs-CZ" smtClean="0"/>
              <a:pPr/>
              <a:t>05.09.2018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603CE-3772-4C7D-A235-DAA51C8D4BF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083573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57B26-6E5E-4DCC-825F-0F5AB216B20D}" type="datetimeFigureOut">
              <a:rPr lang="cs-CZ" smtClean="0"/>
              <a:pPr/>
              <a:t>05.09.2018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603CE-3772-4C7D-A235-DAA51C8D4BF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75040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57B26-6E5E-4DCC-825F-0F5AB216B20D}" type="datetimeFigureOut">
              <a:rPr lang="cs-CZ" smtClean="0"/>
              <a:pPr/>
              <a:t>05.09.2018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603CE-3772-4C7D-A235-DAA51C8D4BF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056753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057B26-6E5E-4DCC-825F-0F5AB216B20D}" type="datetimeFigureOut">
              <a:rPr lang="cs-CZ" smtClean="0"/>
              <a:pPr/>
              <a:t>05.09.2018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7603CE-3772-4C7D-A235-DAA51C8D4BF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047487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eaLnBrk="1" latinLnBrk="0" hangingPunct="1"/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latinLnBrk="0" hangingPunct="1">
              <a:defRPr kumimoji="0" lang="cs-CZ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8050E-B668-4FA7-85AD-C750C80A6E9B}" type="datetimeFigureOut">
              <a:rPr lang="cs-CZ">
                <a:solidFill>
                  <a:srgbClr val="262626">
                    <a:tint val="75000"/>
                  </a:srgbClr>
                </a:solidFill>
              </a:rPr>
              <a:pPr/>
              <a:t>05.09.2018</a:t>
            </a:fld>
            <a:endParaRPr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latinLnBrk="0" hangingPunct="1">
              <a:defRPr kumimoji="0" lang="cs-CZ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latinLnBrk="0" hangingPunct="1">
              <a:defRPr kumimoji="0" lang="cs-CZ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D5ECE-8B49-45CD-BE81-EF81920D1969}" type="slidenum">
              <a:rPr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3829764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xStyles>
    <p:titleStyle>
      <a:lvl1pPr algn="ctr" defTabSz="914400" rtl="0" eaLnBrk="1" latinLnBrk="0" hangingPunct="1">
        <a:spcBef>
          <a:spcPct val="0"/>
        </a:spcBef>
        <a:buNone/>
        <a:defRPr kumimoji="0" lang="cs-CZ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cs-CZ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cs-CZ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cs-CZ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cs-CZ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0" lang="cs-CZ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cs-CZ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cs-CZ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cs-CZ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cs-CZ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cs-CZ"/>
      </a:defPPr>
      <a:lvl1pPr marL="0" algn="l" defTabSz="914400" rtl="0" eaLnBrk="1" latinLnBrk="0" hangingPunct="1">
        <a:defRPr kumimoji="0" lang="cs-CZ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cs-CZ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cs-CZ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cs-CZ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cs-CZ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cs-CZ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cs-CZ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cs-CZ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cs-CZ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0" y="-150419"/>
            <a:ext cx="9144000" cy="1923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611560" y="3140968"/>
            <a:ext cx="8424937" cy="23042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endParaRPr lang="cs-CZ" sz="33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221740" y="5159707"/>
            <a:ext cx="2319536" cy="1045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bdélník 2"/>
          <p:cNvSpPr/>
          <p:nvPr/>
        </p:nvSpPr>
        <p:spPr>
          <a:xfrm>
            <a:off x="299342" y="1637171"/>
            <a:ext cx="82809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cs-CZ" sz="4000" b="1" dirty="0">
                <a:solidFill>
                  <a:srgbClr val="0070C0"/>
                </a:solidFill>
                <a:ea typeface="Verdana" pitchFamily="34" charset="0"/>
                <a:cs typeface="Verdana" pitchFamily="34" charset="0"/>
              </a:rPr>
              <a:t>ENERGY TRAINING</a:t>
            </a:r>
          </a:p>
          <a:p>
            <a:pPr>
              <a:lnSpc>
                <a:spcPct val="150000"/>
              </a:lnSpc>
            </a:pPr>
            <a:r>
              <a:rPr lang="cs-CZ" sz="2000" b="1" dirty="0">
                <a:solidFill>
                  <a:srgbClr val="0070C0"/>
                </a:solidFill>
                <a:ea typeface="Verdana" pitchFamily="34" charset="0"/>
                <a:cs typeface="Verdana" pitchFamily="34" charset="0"/>
              </a:rPr>
              <a:t>Part 2 – </a:t>
            </a:r>
            <a:r>
              <a:rPr lang="cs-CZ" sz="2000" b="1" dirty="0" err="1">
                <a:solidFill>
                  <a:srgbClr val="0070C0"/>
                </a:solidFill>
                <a:ea typeface="Verdana" pitchFamily="34" charset="0"/>
                <a:cs typeface="Verdana" pitchFamily="34" charset="0"/>
              </a:rPr>
              <a:t>Energy</a:t>
            </a:r>
            <a:r>
              <a:rPr lang="cs-CZ" sz="2000" b="1" dirty="0">
                <a:solidFill>
                  <a:srgbClr val="0070C0"/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cs-CZ" sz="2000" b="1" dirty="0" err="1">
                <a:solidFill>
                  <a:srgbClr val="0070C0"/>
                </a:solidFill>
                <a:ea typeface="Verdana" pitchFamily="34" charset="0"/>
                <a:cs typeface="Verdana" pitchFamily="34" charset="0"/>
              </a:rPr>
              <a:t>projects</a:t>
            </a:r>
            <a:r>
              <a:rPr lang="cs-CZ" sz="2000" b="1" dirty="0">
                <a:solidFill>
                  <a:srgbClr val="0070C0"/>
                </a:solidFill>
                <a:ea typeface="Verdana" pitchFamily="34" charset="0"/>
                <a:cs typeface="Verdana" pitchFamily="34" charset="0"/>
              </a:rPr>
              <a:t> – </a:t>
            </a:r>
            <a:r>
              <a:rPr lang="cs-CZ" sz="2000" b="1" dirty="0" err="1">
                <a:solidFill>
                  <a:srgbClr val="0070C0"/>
                </a:solidFill>
                <a:ea typeface="Verdana" pitchFamily="34" charset="0"/>
                <a:cs typeface="Verdana" pitchFamily="34" charset="0"/>
              </a:rPr>
              <a:t>best</a:t>
            </a:r>
            <a:r>
              <a:rPr lang="cs-CZ" sz="2000" b="1" dirty="0">
                <a:solidFill>
                  <a:srgbClr val="0070C0"/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cs-CZ" sz="2000" b="1" dirty="0" err="1">
                <a:solidFill>
                  <a:srgbClr val="0070C0"/>
                </a:solidFill>
                <a:ea typeface="Verdana" pitchFamily="34" charset="0"/>
                <a:cs typeface="Verdana" pitchFamily="34" charset="0"/>
              </a:rPr>
              <a:t>practice</a:t>
            </a:r>
            <a:endParaRPr lang="cs-CZ" sz="2000" b="1" dirty="0">
              <a:solidFill>
                <a:srgbClr val="0070C0"/>
              </a:solidFill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" name="Obrázek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876256" y="1942841"/>
            <a:ext cx="1584174" cy="1087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55576" y="5132917"/>
            <a:ext cx="1008112" cy="1098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98038" y="3140968"/>
            <a:ext cx="4438459" cy="2864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211136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450950" y="2069288"/>
            <a:ext cx="7200800" cy="3756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cs-CZ" sz="2800" dirty="0">
              <a:solidFill>
                <a:prstClr val="black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cs-CZ" sz="2800" dirty="0">
              <a:solidFill>
                <a:prstClr val="black"/>
              </a:solidFill>
            </a:endParaRPr>
          </a:p>
        </p:txBody>
      </p:sp>
      <p:sp>
        <p:nvSpPr>
          <p:cNvPr id="16" name="Zástupný symbol pro obsah 15"/>
          <p:cNvSpPr txBox="1">
            <a:spLocks noGrp="1"/>
          </p:cNvSpPr>
          <p:nvPr>
            <p:ph idx="1"/>
          </p:nvPr>
        </p:nvSpPr>
        <p:spPr>
          <a:xfrm>
            <a:off x="624867" y="1484784"/>
            <a:ext cx="7894266" cy="4487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Financial source for pre-project analysis </a:t>
            </a:r>
          </a:p>
          <a:p>
            <a:r>
              <a:rPr lang="en-GB" sz="2800" dirty="0"/>
              <a:t>Higher value of municipal properties</a:t>
            </a:r>
          </a:p>
          <a:p>
            <a:r>
              <a:rPr lang="en-GB" sz="2800" dirty="0"/>
              <a:t>Better comfort for users </a:t>
            </a:r>
          </a:p>
          <a:p>
            <a:r>
              <a:rPr lang="en-GB" sz="2800" dirty="0"/>
              <a:t>Fulfilment of Municipal Energy Plan</a:t>
            </a:r>
          </a:p>
          <a:p>
            <a:r>
              <a:rPr lang="en-GB" sz="2800" dirty="0"/>
              <a:t>Clear system – How to divide ES </a:t>
            </a:r>
          </a:p>
          <a:p>
            <a:r>
              <a:rPr lang="en-GB" sz="2800" dirty="0"/>
              <a:t>Motivation of municipal organizations to decrease their energy consumption </a:t>
            </a:r>
          </a:p>
          <a:p>
            <a:r>
              <a:rPr lang="en-GB" sz="2800" dirty="0"/>
              <a:t>Good operation of ES measures (recuperation, regulation of heating system, etc.) </a:t>
            </a:r>
          </a:p>
        </p:txBody>
      </p:sp>
      <p:sp>
        <p:nvSpPr>
          <p:cNvPr id="5" name="Obdélník 4"/>
          <p:cNvSpPr/>
          <p:nvPr/>
        </p:nvSpPr>
        <p:spPr>
          <a:xfrm>
            <a:off x="-1" y="0"/>
            <a:ext cx="9144000" cy="103686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0">
            <a:normAutofit fontScale="92500" lnSpcReduction="20000"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cs-CZ" sz="2800" b="1" dirty="0">
              <a:solidFill>
                <a:prstClr val="black"/>
              </a:solidFill>
              <a:latin typeface="Verdana" pitchFamily="32" charset="0"/>
            </a:endParaRPr>
          </a:p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sz="3300" b="1" cap="all" dirty="0">
                <a:solidFill>
                  <a:prstClr val="black"/>
                </a:solidFill>
                <a:latin typeface="Verdana" pitchFamily="32" charset="0"/>
              </a:rPr>
              <a:t>BENEFITS OF ESF</a:t>
            </a:r>
            <a:endParaRPr lang="cs-CZ" sz="3300" b="1" dirty="0">
              <a:solidFill>
                <a:prstClr val="black"/>
              </a:solidFill>
              <a:latin typeface="Verdana" pitchFamily="32" charset="0"/>
            </a:endParaRPr>
          </a:p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cs-CZ" sz="2800" b="1" dirty="0">
              <a:solidFill>
                <a:prstClr val="black"/>
              </a:solidFill>
              <a:latin typeface="Verdana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237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defTabSz="1066800">
              <a:lnSpc>
                <a:spcPct val="90000"/>
              </a:lnSpc>
              <a:spcAft>
                <a:spcPct val="35000"/>
              </a:spcAft>
            </a:pPr>
            <a:r>
              <a:rPr lang="cs-CZ" sz="2800" b="1" dirty="0">
                <a:solidFill>
                  <a:schemeClr val="tx1"/>
                </a:solidFill>
                <a:latin typeface="Verdana" pitchFamily="32" charset="0"/>
                <a:ea typeface="+mn-ea"/>
                <a:cs typeface="+mn-cs"/>
              </a:rPr>
              <a:t>Establishment </a:t>
            </a:r>
            <a:r>
              <a:rPr lang="cs-CZ" sz="2800" b="1" dirty="0" err="1">
                <a:solidFill>
                  <a:schemeClr val="tx1"/>
                </a:solidFill>
                <a:latin typeface="Verdana" pitchFamily="32" charset="0"/>
                <a:ea typeface="+mn-ea"/>
                <a:cs typeface="+mn-cs"/>
              </a:rPr>
              <a:t>of</a:t>
            </a:r>
            <a:r>
              <a:rPr lang="cs-CZ" sz="2800" b="1" dirty="0">
                <a:solidFill>
                  <a:schemeClr val="tx1"/>
                </a:solidFill>
                <a:latin typeface="Verdana" pitchFamily="32" charset="0"/>
                <a:ea typeface="+mn-ea"/>
                <a:cs typeface="+mn-cs"/>
              </a:rPr>
              <a:t> ESF</a:t>
            </a:r>
            <a:endParaRPr lang="en-US" sz="2800" b="1" dirty="0">
              <a:solidFill>
                <a:schemeClr val="tx1"/>
              </a:solidFill>
              <a:latin typeface="Verdana" pitchFamily="32" charset="0"/>
              <a:ea typeface="+mn-ea"/>
              <a:cs typeface="+mn-cs"/>
            </a:endParaRPr>
          </a:p>
        </p:txBody>
      </p:sp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189125" y="980728"/>
            <a:ext cx="8813988" cy="5586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defTabSz="449263" rtl="0" fontAlgn="base">
              <a:lnSpc>
                <a:spcPct val="6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defTabSz="449263" rtl="0" fontAlgn="base">
              <a:lnSpc>
                <a:spcPct val="6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49263" rtl="0" fontAlgn="base">
              <a:lnSpc>
                <a:spcPct val="6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49263" rtl="0" fontAlgn="base">
              <a:lnSpc>
                <a:spcPct val="6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49263" rtl="0" fontAlgn="base">
              <a:lnSpc>
                <a:spcPct val="6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lnSpc>
                <a:spcPct val="80000"/>
              </a:lnSpc>
              <a:spcBef>
                <a:spcPts val="500"/>
              </a:spcBef>
              <a:buClr>
                <a:srgbClr val="00007D"/>
              </a:buClr>
              <a:buSzPct val="75000"/>
              <a:buFont typeface="Wingdings" pitchFamily="2" charset="2"/>
              <a:buNone/>
            </a:pPr>
            <a:r>
              <a:rPr lang="cs-CZ" sz="2000" b="1" dirty="0">
                <a:solidFill>
                  <a:srgbClr val="000000"/>
                </a:solidFill>
              </a:rPr>
              <a:t> </a:t>
            </a:r>
          </a:p>
          <a:p>
            <a:pPr marL="342900" lvl="0" indent="-342900" defTabSz="9144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</a:pPr>
            <a:r>
              <a:rPr lang="en-GB" sz="2800" dirty="0">
                <a:solidFill>
                  <a:prstClr val="black"/>
                </a:solidFill>
                <a:latin typeface="Calibri"/>
                <a:cs typeface="+mn-cs"/>
              </a:rPr>
              <a:t>September 2013 – ESF- version No.1</a:t>
            </a:r>
          </a:p>
          <a:p>
            <a:pPr marL="342900" lvl="0" indent="-342900" defTabSz="9144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</a:pPr>
            <a:r>
              <a:rPr lang="en-GB" sz="2800" dirty="0">
                <a:solidFill>
                  <a:prstClr val="black"/>
                </a:solidFill>
                <a:latin typeface="Calibri"/>
                <a:cs typeface="+mn-cs"/>
              </a:rPr>
              <a:t>Discussion with Financial Department and City Council</a:t>
            </a:r>
          </a:p>
          <a:p>
            <a:pPr marL="342900" lvl="0" indent="-342900" defTabSz="9144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</a:pPr>
            <a:r>
              <a:rPr lang="en-GB" sz="2800" dirty="0">
                <a:solidFill>
                  <a:prstClr val="black"/>
                </a:solidFill>
                <a:latin typeface="Calibri"/>
                <a:cs typeface="+mn-cs"/>
              </a:rPr>
              <a:t>October 2013 – separate account for energy </a:t>
            </a:r>
          </a:p>
          <a:p>
            <a:pPr marL="342900" lvl="0" indent="-342900" defTabSz="9144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</a:pPr>
            <a:r>
              <a:rPr lang="en-GB" sz="2800" dirty="0">
                <a:solidFill>
                  <a:prstClr val="black"/>
                </a:solidFill>
                <a:latin typeface="Calibri"/>
                <a:cs typeface="+mn-cs"/>
              </a:rPr>
              <a:t>November 2013 – </a:t>
            </a:r>
            <a:r>
              <a:rPr lang="en-GB" sz="2800" dirty="0">
                <a:solidFill>
                  <a:prstClr val="black"/>
                </a:solidFill>
                <a:latin typeface="Calibri"/>
              </a:rPr>
              <a:t>ESF- version No.2</a:t>
            </a:r>
          </a:p>
          <a:p>
            <a:pPr marL="342900" lvl="0" indent="-342900" defTabSz="9144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</a:pPr>
            <a:r>
              <a:rPr lang="en-GB" sz="2800" dirty="0">
                <a:solidFill>
                  <a:prstClr val="black"/>
                </a:solidFill>
                <a:latin typeface="Calibri"/>
                <a:cs typeface="+mn-cs"/>
              </a:rPr>
              <a:t>December 2013 – ESF methodology approved by </a:t>
            </a:r>
            <a:r>
              <a:rPr lang="cs-CZ" sz="2800" dirty="0" err="1">
                <a:solidFill>
                  <a:prstClr val="black"/>
                </a:solidFill>
                <a:latin typeface="Calibri"/>
                <a:cs typeface="+mn-cs"/>
              </a:rPr>
              <a:t>the</a:t>
            </a:r>
            <a:r>
              <a:rPr lang="cs-CZ" sz="2800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en-GB" sz="2800" dirty="0">
                <a:solidFill>
                  <a:prstClr val="black"/>
                </a:solidFill>
                <a:latin typeface="Calibri"/>
                <a:cs typeface="+mn-cs"/>
              </a:rPr>
              <a:t>City Council – declaration 687/26/2013 </a:t>
            </a:r>
          </a:p>
          <a:p>
            <a:pPr marL="342900" lvl="0" indent="-342900" defTabSz="9144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</a:pPr>
            <a:r>
              <a:rPr lang="en-GB" sz="2800" dirty="0">
                <a:solidFill>
                  <a:prstClr val="black"/>
                </a:solidFill>
                <a:latin typeface="Calibri"/>
                <a:cs typeface="+mn-cs"/>
              </a:rPr>
              <a:t>April 2014 – Financial Committee approved financial allocation of savings for the year 2014</a:t>
            </a:r>
          </a:p>
          <a:p>
            <a:pPr marL="342900" lvl="0" indent="-342900" defTabSz="9144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</a:pPr>
            <a:r>
              <a:rPr lang="en-GB" sz="2800" dirty="0">
                <a:solidFill>
                  <a:prstClr val="black"/>
                </a:solidFill>
                <a:latin typeface="Calibri"/>
              </a:rPr>
              <a:t>Yearly evaluation of energy savings – reports for Financial Committee and City Council </a:t>
            </a:r>
          </a:p>
        </p:txBody>
      </p:sp>
      <p:sp>
        <p:nvSpPr>
          <p:cNvPr id="7" name="Obdélník 6"/>
          <p:cNvSpPr/>
          <p:nvPr/>
        </p:nvSpPr>
        <p:spPr>
          <a:xfrm>
            <a:off x="-1" y="0"/>
            <a:ext cx="9144000" cy="1036869"/>
          </a:xfrm>
          <a:prstGeom prst="rect">
            <a:avLst/>
          </a:prstGeom>
          <a:solidFill>
            <a:srgbClr val="1F497D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vert="horz" lIns="91440" tIns="45720" rIns="91440" bIns="45720" rtlCol="0" anchor="ctr" anchorCtr="0">
            <a:normAutofit fontScale="92500" lnSpcReduction="20000"/>
          </a:bodyPr>
          <a:lstStyle/>
          <a:p>
            <a:pPr marL="0" marR="0" lvl="0" indent="0" algn="ctr" defTabSz="10668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cs-CZ" sz="2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itchFamily="32" charset="0"/>
              <a:ea typeface="+mn-ea"/>
              <a:cs typeface="+mn-cs"/>
            </a:endParaRPr>
          </a:p>
          <a:p>
            <a:pPr marL="0" marR="0" lvl="0" indent="0" algn="ctr" defTabSz="10668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300" b="1" i="0" u="none" strike="noStrike" kern="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2" charset="0"/>
                <a:ea typeface="+mn-ea"/>
                <a:cs typeface="+mn-cs"/>
              </a:rPr>
              <a:t>ESTABLISHMENT OF ESF</a:t>
            </a:r>
            <a:endParaRPr kumimoji="0" lang="cs-CZ" sz="33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itchFamily="32" charset="0"/>
              <a:ea typeface="+mn-ea"/>
              <a:cs typeface="+mn-cs"/>
            </a:endParaRPr>
          </a:p>
          <a:p>
            <a:pPr marL="0" marR="0" lvl="0" indent="0" algn="ctr" defTabSz="10668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cs-CZ" sz="2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itchFamily="3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0939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ál 2"/>
          <p:cNvSpPr/>
          <p:nvPr/>
        </p:nvSpPr>
        <p:spPr>
          <a:xfrm>
            <a:off x="93463" y="1040268"/>
            <a:ext cx="2664296" cy="136815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bg1"/>
                </a:solidFill>
              </a:rPr>
              <a:t>I. </a:t>
            </a:r>
            <a:r>
              <a:rPr lang="cs-CZ" b="1" dirty="0" err="1">
                <a:solidFill>
                  <a:schemeClr val="bg1"/>
                </a:solidFill>
              </a:rPr>
              <a:t>Energy</a:t>
            </a:r>
            <a:r>
              <a:rPr lang="cs-CZ" b="1" dirty="0">
                <a:solidFill>
                  <a:schemeClr val="bg1"/>
                </a:solidFill>
              </a:rPr>
              <a:t> s</a:t>
            </a:r>
            <a:r>
              <a:rPr lang="en-GB" b="1" dirty="0" err="1">
                <a:solidFill>
                  <a:schemeClr val="bg1"/>
                </a:solidFill>
              </a:rPr>
              <a:t>avings</a:t>
            </a:r>
            <a:r>
              <a:rPr lang="en-GB" b="1" dirty="0">
                <a:solidFill>
                  <a:schemeClr val="bg1"/>
                </a:solidFill>
              </a:rPr>
              <a:t> of </a:t>
            </a:r>
            <a:r>
              <a:rPr lang="cs-CZ" b="1" dirty="0" err="1">
                <a:solidFill>
                  <a:schemeClr val="bg1"/>
                </a:solidFill>
              </a:rPr>
              <a:t>all</a:t>
            </a:r>
            <a:r>
              <a:rPr lang="cs-CZ" b="1" dirty="0">
                <a:solidFill>
                  <a:schemeClr val="bg1"/>
                </a:solidFill>
              </a:rPr>
              <a:t> </a:t>
            </a:r>
            <a:r>
              <a:rPr lang="cs-CZ" b="1" dirty="0" err="1">
                <a:solidFill>
                  <a:schemeClr val="bg1"/>
                </a:solidFill>
              </a:rPr>
              <a:t>measures</a:t>
            </a:r>
            <a:endParaRPr lang="en-GB" b="1" dirty="0"/>
          </a:p>
        </p:txBody>
      </p:sp>
      <p:sp>
        <p:nvSpPr>
          <p:cNvPr id="4" name="Minus 3"/>
          <p:cNvSpPr/>
          <p:nvPr/>
        </p:nvSpPr>
        <p:spPr>
          <a:xfrm>
            <a:off x="1011756" y="2235197"/>
            <a:ext cx="705272" cy="914400"/>
          </a:xfrm>
          <a:prstGeom prst="mathMin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vál 8"/>
          <p:cNvSpPr/>
          <p:nvPr/>
        </p:nvSpPr>
        <p:spPr>
          <a:xfrm>
            <a:off x="93463" y="2920451"/>
            <a:ext cx="2664296" cy="1368152"/>
          </a:xfrm>
          <a:prstGeom prst="ellipse">
            <a:avLst/>
          </a:prstGeom>
          <a:solidFill>
            <a:schemeClr val="accent1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bg1"/>
                </a:solidFill>
              </a:rPr>
              <a:t>II. </a:t>
            </a:r>
            <a:r>
              <a:rPr lang="en-GB" b="1" dirty="0">
                <a:solidFill>
                  <a:schemeClr val="bg1"/>
                </a:solidFill>
              </a:rPr>
              <a:t>Cost for energy saving measures</a:t>
            </a:r>
          </a:p>
        </p:txBody>
      </p:sp>
      <p:sp>
        <p:nvSpPr>
          <p:cNvPr id="6" name="Je rovno 5"/>
          <p:cNvSpPr/>
          <p:nvPr/>
        </p:nvSpPr>
        <p:spPr>
          <a:xfrm>
            <a:off x="1011756" y="4285226"/>
            <a:ext cx="691231" cy="914400"/>
          </a:xfrm>
          <a:prstGeom prst="mathEqual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1" name="Ovál 10"/>
          <p:cNvSpPr/>
          <p:nvPr/>
        </p:nvSpPr>
        <p:spPr>
          <a:xfrm>
            <a:off x="93463" y="5199725"/>
            <a:ext cx="2664296" cy="136815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bg1"/>
                </a:solidFill>
              </a:rPr>
              <a:t>III. </a:t>
            </a:r>
            <a:r>
              <a:rPr lang="en-GB" b="1" dirty="0">
                <a:solidFill>
                  <a:schemeClr val="bg1"/>
                </a:solidFill>
              </a:rPr>
              <a:t>Net energy savings</a:t>
            </a:r>
          </a:p>
        </p:txBody>
      </p:sp>
      <p:cxnSp>
        <p:nvCxnSpPr>
          <p:cNvPr id="8" name="Přímá spojnice se šipkou 7"/>
          <p:cNvCxnSpPr/>
          <p:nvPr/>
        </p:nvCxnSpPr>
        <p:spPr>
          <a:xfrm flipV="1">
            <a:off x="2757759" y="3757243"/>
            <a:ext cx="812507" cy="2119024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se šipkou 17"/>
          <p:cNvCxnSpPr>
            <a:stCxn id="11" idx="6"/>
          </p:cNvCxnSpPr>
          <p:nvPr/>
        </p:nvCxnSpPr>
        <p:spPr>
          <a:xfrm>
            <a:off x="2757759" y="5883801"/>
            <a:ext cx="812507" cy="14196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se šipkou 28"/>
          <p:cNvCxnSpPr/>
          <p:nvPr/>
        </p:nvCxnSpPr>
        <p:spPr>
          <a:xfrm flipV="1">
            <a:off x="2757759" y="4285226"/>
            <a:ext cx="1526209" cy="1619594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ál 33"/>
          <p:cNvSpPr/>
          <p:nvPr/>
        </p:nvSpPr>
        <p:spPr>
          <a:xfrm>
            <a:off x="2713417" y="2235197"/>
            <a:ext cx="2833273" cy="152204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bg1"/>
                </a:solidFill>
              </a:rPr>
              <a:t>IV. 35 % </a:t>
            </a:r>
            <a:r>
              <a:rPr lang="cs-CZ" b="1" dirty="0" err="1">
                <a:solidFill>
                  <a:schemeClr val="bg1"/>
                </a:solidFill>
              </a:rPr>
              <a:t>allocation</a:t>
            </a:r>
            <a:r>
              <a:rPr lang="cs-CZ" b="1" dirty="0">
                <a:solidFill>
                  <a:schemeClr val="bg1"/>
                </a:solidFill>
              </a:rPr>
              <a:t> to </a:t>
            </a:r>
            <a:r>
              <a:rPr lang="cs-CZ" b="1" dirty="0" err="1">
                <a:solidFill>
                  <a:schemeClr val="bg1"/>
                </a:solidFill>
              </a:rPr>
              <a:t>the</a:t>
            </a:r>
            <a:r>
              <a:rPr lang="cs-CZ" b="1" dirty="0">
                <a:solidFill>
                  <a:schemeClr val="bg1"/>
                </a:solidFill>
              </a:rPr>
              <a:t> </a:t>
            </a:r>
            <a:r>
              <a:rPr lang="cs-CZ" b="1" dirty="0" err="1">
                <a:solidFill>
                  <a:schemeClr val="bg1"/>
                </a:solidFill>
              </a:rPr>
              <a:t>municipal</a:t>
            </a:r>
            <a:r>
              <a:rPr lang="cs-CZ" b="1" dirty="0">
                <a:solidFill>
                  <a:schemeClr val="bg1"/>
                </a:solidFill>
              </a:rPr>
              <a:t> budget</a:t>
            </a:r>
            <a:endParaRPr lang="cs-CZ" b="1" dirty="0"/>
          </a:p>
        </p:txBody>
      </p:sp>
      <p:sp>
        <p:nvSpPr>
          <p:cNvPr id="35" name="Ovál 34"/>
          <p:cNvSpPr/>
          <p:nvPr/>
        </p:nvSpPr>
        <p:spPr>
          <a:xfrm>
            <a:off x="4270326" y="3586471"/>
            <a:ext cx="2778189" cy="139751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bg1"/>
                </a:solidFill>
              </a:rPr>
              <a:t>V. 30% </a:t>
            </a:r>
            <a:r>
              <a:rPr lang="cs-CZ" b="1" dirty="0" err="1">
                <a:solidFill>
                  <a:schemeClr val="bg1"/>
                </a:solidFill>
              </a:rPr>
              <a:t>allocation</a:t>
            </a:r>
            <a:r>
              <a:rPr lang="cs-CZ" b="1" dirty="0">
                <a:solidFill>
                  <a:schemeClr val="bg1"/>
                </a:solidFill>
              </a:rPr>
              <a:t> to </a:t>
            </a:r>
            <a:r>
              <a:rPr lang="cs-CZ" b="1" dirty="0" err="1">
                <a:solidFill>
                  <a:schemeClr val="bg1"/>
                </a:solidFill>
              </a:rPr>
              <a:t>the</a:t>
            </a:r>
            <a:r>
              <a:rPr lang="cs-CZ" b="1" dirty="0">
                <a:solidFill>
                  <a:schemeClr val="bg1"/>
                </a:solidFill>
              </a:rPr>
              <a:t> </a:t>
            </a:r>
            <a:r>
              <a:rPr lang="cs-CZ" b="1" dirty="0" err="1">
                <a:solidFill>
                  <a:schemeClr val="bg1"/>
                </a:solidFill>
              </a:rPr>
              <a:t>Energy</a:t>
            </a:r>
            <a:r>
              <a:rPr lang="cs-CZ" b="1" dirty="0">
                <a:solidFill>
                  <a:schemeClr val="bg1"/>
                </a:solidFill>
              </a:rPr>
              <a:t> </a:t>
            </a:r>
            <a:r>
              <a:rPr lang="cs-CZ" b="1" dirty="0" err="1">
                <a:solidFill>
                  <a:schemeClr val="bg1"/>
                </a:solidFill>
              </a:rPr>
              <a:t>Saving</a:t>
            </a:r>
            <a:r>
              <a:rPr lang="cs-CZ" b="1" dirty="0">
                <a:solidFill>
                  <a:schemeClr val="bg1"/>
                </a:solidFill>
              </a:rPr>
              <a:t> </a:t>
            </a:r>
            <a:r>
              <a:rPr lang="cs-CZ" b="1" dirty="0" err="1">
                <a:solidFill>
                  <a:schemeClr val="bg1"/>
                </a:solidFill>
              </a:rPr>
              <a:t>Fund</a:t>
            </a:r>
            <a:endParaRPr lang="cs-CZ" b="1" dirty="0"/>
          </a:p>
        </p:txBody>
      </p:sp>
      <p:sp>
        <p:nvSpPr>
          <p:cNvPr id="37" name="Ovál 36"/>
          <p:cNvSpPr/>
          <p:nvPr/>
        </p:nvSpPr>
        <p:spPr>
          <a:xfrm>
            <a:off x="3540657" y="5541763"/>
            <a:ext cx="2978754" cy="1366609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bg1"/>
                </a:solidFill>
              </a:rPr>
              <a:t>VII. 5% </a:t>
            </a:r>
            <a:r>
              <a:rPr lang="cs-CZ" b="1" dirty="0" err="1">
                <a:solidFill>
                  <a:schemeClr val="bg1"/>
                </a:solidFill>
              </a:rPr>
              <a:t>Commission</a:t>
            </a:r>
            <a:r>
              <a:rPr lang="cs-CZ" b="1" dirty="0">
                <a:solidFill>
                  <a:schemeClr val="bg1"/>
                </a:solidFill>
              </a:rPr>
              <a:t> </a:t>
            </a:r>
            <a:r>
              <a:rPr lang="cs-CZ" b="1" dirty="0" err="1">
                <a:solidFill>
                  <a:schemeClr val="bg1"/>
                </a:solidFill>
              </a:rPr>
              <a:t>Fund</a:t>
            </a:r>
            <a:r>
              <a:rPr lang="cs-CZ" b="1" dirty="0">
                <a:solidFill>
                  <a:schemeClr val="bg1"/>
                </a:solidFill>
              </a:rPr>
              <a:t> – </a:t>
            </a:r>
            <a:r>
              <a:rPr lang="cs-CZ" b="1" dirty="0" err="1">
                <a:solidFill>
                  <a:schemeClr val="bg1"/>
                </a:solidFill>
              </a:rPr>
              <a:t>allocation</a:t>
            </a:r>
            <a:r>
              <a:rPr lang="cs-CZ" b="1" dirty="0">
                <a:solidFill>
                  <a:schemeClr val="bg1"/>
                </a:solidFill>
              </a:rPr>
              <a:t> </a:t>
            </a:r>
            <a:r>
              <a:rPr lang="cs-CZ" b="1" dirty="0" err="1">
                <a:solidFill>
                  <a:schemeClr val="bg1"/>
                </a:solidFill>
              </a:rPr>
              <a:t>approved</a:t>
            </a:r>
            <a:r>
              <a:rPr lang="cs-CZ" b="1" dirty="0">
                <a:solidFill>
                  <a:schemeClr val="bg1"/>
                </a:solidFill>
              </a:rPr>
              <a:t> by </a:t>
            </a:r>
            <a:r>
              <a:rPr lang="cs-CZ" b="1" dirty="0" err="1">
                <a:solidFill>
                  <a:schemeClr val="bg1"/>
                </a:solidFill>
              </a:rPr>
              <a:t>mayor</a:t>
            </a:r>
            <a:r>
              <a:rPr lang="cs-CZ" b="1" dirty="0">
                <a:solidFill>
                  <a:schemeClr val="bg1"/>
                </a:solidFill>
              </a:rPr>
              <a:t> </a:t>
            </a:r>
            <a:endParaRPr lang="cs-CZ" b="1" dirty="0"/>
          </a:p>
        </p:txBody>
      </p:sp>
      <p:sp>
        <p:nvSpPr>
          <p:cNvPr id="4102" name="Obdélník 4101"/>
          <p:cNvSpPr/>
          <p:nvPr/>
        </p:nvSpPr>
        <p:spPr>
          <a:xfrm>
            <a:off x="4991495" y="919606"/>
            <a:ext cx="4275931" cy="14396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/>
              <a:t>Year 201</a:t>
            </a:r>
            <a:r>
              <a:rPr lang="cs-CZ" b="1" dirty="0"/>
              <a:t>6</a:t>
            </a:r>
            <a:endParaRPr lang="en-GB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1</a:t>
            </a:r>
            <a:r>
              <a:rPr lang="en-GB" b="1" dirty="0"/>
              <a:t>6 </a:t>
            </a:r>
            <a:r>
              <a:rPr lang="en-GB" b="1" dirty="0" err="1"/>
              <a:t>thous</a:t>
            </a:r>
            <a:r>
              <a:rPr lang="en-GB" b="1" dirty="0"/>
              <a:t>. EUR ESF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14</a:t>
            </a:r>
            <a:r>
              <a:rPr lang="en-GB" b="1" dirty="0"/>
              <a:t> </a:t>
            </a:r>
            <a:r>
              <a:rPr lang="en-GB" b="1" dirty="0" err="1"/>
              <a:t>thous</a:t>
            </a:r>
            <a:r>
              <a:rPr lang="en-GB" b="1" dirty="0"/>
              <a:t>. EUR municipal organization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2.5</a:t>
            </a:r>
            <a:r>
              <a:rPr lang="en-GB" b="1" dirty="0"/>
              <a:t> </a:t>
            </a:r>
            <a:r>
              <a:rPr lang="en-GB" b="1" dirty="0" err="1"/>
              <a:t>thous</a:t>
            </a:r>
            <a:r>
              <a:rPr lang="en-GB" b="1" dirty="0"/>
              <a:t>. EUR Commission Fund</a:t>
            </a:r>
          </a:p>
        </p:txBody>
      </p:sp>
      <p:sp>
        <p:nvSpPr>
          <p:cNvPr id="25" name="Ovál 24"/>
          <p:cNvSpPr/>
          <p:nvPr/>
        </p:nvSpPr>
        <p:spPr>
          <a:xfrm>
            <a:off x="6248680" y="4742426"/>
            <a:ext cx="2778189" cy="139751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bg1"/>
                </a:solidFill>
              </a:rPr>
              <a:t>VI. 30% </a:t>
            </a:r>
            <a:r>
              <a:rPr lang="cs-CZ" b="1" dirty="0" err="1">
                <a:solidFill>
                  <a:schemeClr val="bg1"/>
                </a:solidFill>
              </a:rPr>
              <a:t>allocation</a:t>
            </a:r>
            <a:r>
              <a:rPr lang="cs-CZ" b="1" dirty="0">
                <a:solidFill>
                  <a:schemeClr val="bg1"/>
                </a:solidFill>
              </a:rPr>
              <a:t> to </a:t>
            </a:r>
            <a:r>
              <a:rPr lang="cs-CZ" b="1" dirty="0" err="1">
                <a:solidFill>
                  <a:schemeClr val="bg1"/>
                </a:solidFill>
              </a:rPr>
              <a:t>the</a:t>
            </a:r>
            <a:r>
              <a:rPr lang="cs-CZ" b="1" dirty="0">
                <a:solidFill>
                  <a:schemeClr val="bg1"/>
                </a:solidFill>
              </a:rPr>
              <a:t> </a:t>
            </a:r>
            <a:r>
              <a:rPr lang="cs-CZ" b="1" dirty="0" err="1">
                <a:solidFill>
                  <a:schemeClr val="bg1"/>
                </a:solidFill>
              </a:rPr>
              <a:t>municipal</a:t>
            </a:r>
            <a:r>
              <a:rPr lang="cs-CZ" b="1" dirty="0">
                <a:solidFill>
                  <a:schemeClr val="bg1"/>
                </a:solidFill>
              </a:rPr>
              <a:t> </a:t>
            </a:r>
            <a:r>
              <a:rPr lang="cs-CZ" b="1" dirty="0" err="1">
                <a:solidFill>
                  <a:schemeClr val="bg1"/>
                </a:solidFill>
              </a:rPr>
              <a:t>organizations</a:t>
            </a:r>
            <a:endParaRPr lang="cs-CZ" b="1" dirty="0"/>
          </a:p>
        </p:txBody>
      </p:sp>
      <p:cxnSp>
        <p:nvCxnSpPr>
          <p:cNvPr id="26" name="Přímá spojnice se šipkou 25"/>
          <p:cNvCxnSpPr>
            <a:stCxn id="11" idx="6"/>
          </p:cNvCxnSpPr>
          <p:nvPr/>
        </p:nvCxnSpPr>
        <p:spPr>
          <a:xfrm flipV="1">
            <a:off x="2757759" y="5199726"/>
            <a:ext cx="3532612" cy="684075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bdélník 16"/>
          <p:cNvSpPr/>
          <p:nvPr/>
        </p:nvSpPr>
        <p:spPr>
          <a:xfrm>
            <a:off x="0" y="23567"/>
            <a:ext cx="9144000" cy="1036869"/>
          </a:xfrm>
          <a:prstGeom prst="rect">
            <a:avLst/>
          </a:prstGeom>
          <a:solidFill>
            <a:srgbClr val="1F497D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vert="horz" lIns="91440" tIns="45720" rIns="91440" bIns="45720" rtlCol="0" anchor="ctr" anchorCtr="0">
            <a:normAutofit fontScale="92500" lnSpcReduction="20000"/>
          </a:bodyPr>
          <a:lstStyle/>
          <a:p>
            <a:pPr marL="0" marR="0" lvl="0" indent="0" algn="ctr" defTabSz="10668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cs-CZ" sz="2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itchFamily="32" charset="0"/>
              <a:ea typeface="+mn-ea"/>
              <a:cs typeface="+mn-cs"/>
            </a:endParaRPr>
          </a:p>
          <a:p>
            <a:pPr marL="0" marR="0" lvl="0" indent="0" algn="ctr" defTabSz="10668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300" b="1" i="0" u="none" strike="noStrike" kern="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2" charset="0"/>
                <a:ea typeface="+mn-ea"/>
                <a:cs typeface="+mn-cs"/>
              </a:rPr>
              <a:t>ESF </a:t>
            </a:r>
            <a:r>
              <a:rPr kumimoji="0" lang="cs-CZ" sz="3300" b="1" i="0" u="none" strike="noStrike" kern="0" cap="all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2" charset="0"/>
                <a:ea typeface="+mn-ea"/>
                <a:cs typeface="+mn-cs"/>
              </a:rPr>
              <a:t>Allocation</a:t>
            </a:r>
            <a:r>
              <a:rPr kumimoji="0" lang="cs-CZ" sz="3300" b="1" i="0" u="none" strike="noStrike" kern="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2" charset="0"/>
                <a:ea typeface="+mn-ea"/>
                <a:cs typeface="+mn-cs"/>
              </a:rPr>
              <a:t> </a:t>
            </a:r>
            <a:endParaRPr kumimoji="0" lang="cs-CZ" sz="33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itchFamily="32" charset="0"/>
              <a:ea typeface="+mn-ea"/>
              <a:cs typeface="+mn-cs"/>
            </a:endParaRPr>
          </a:p>
          <a:p>
            <a:pPr marL="0" marR="0" lvl="0" indent="0" algn="ctr" defTabSz="10668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cs-CZ" sz="2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itchFamily="3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6693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9" grpId="0" animBg="1"/>
      <p:bldP spid="6" grpId="0" animBg="1"/>
      <p:bldP spid="11" grpId="0" animBg="1"/>
      <p:bldP spid="34" grpId="0" animBg="1"/>
      <p:bldP spid="35" grpId="0" animBg="1"/>
      <p:bldP spid="37" grpId="0" animBg="1"/>
      <p:bldP spid="4102" grpId="0" animBg="1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0" y="-1467544"/>
            <a:ext cx="9144000" cy="3356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611560" y="3140968"/>
            <a:ext cx="8424937" cy="23042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3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83865" y="5547828"/>
            <a:ext cx="2724406" cy="122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bdélník 2"/>
          <p:cNvSpPr/>
          <p:nvPr/>
        </p:nvSpPr>
        <p:spPr>
          <a:xfrm>
            <a:off x="539552" y="1772816"/>
            <a:ext cx="777686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Verdana" pitchFamily="34" charset="0"/>
                <a:cs typeface="Verdana" pitchFamily="34" charset="0"/>
              </a:rPr>
              <a:t>THANK YOU FOR</a:t>
            </a:r>
            <a:r>
              <a:rPr kumimoji="0" lang="cs-CZ" sz="3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Verdana" pitchFamily="34" charset="0"/>
                <a:cs typeface="Verdana" pitchFamily="34" charset="0"/>
              </a:rPr>
              <a:t> YOUR COOPERATION</a:t>
            </a:r>
            <a:endParaRPr kumimoji="0" lang="cs-CZ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Verdana" pitchFamily="34" charset="0"/>
              <a:cs typeface="Verdana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Verdana" pitchFamily="34" charset="0"/>
                <a:cs typeface="Verdana" pitchFamily="34" charset="0"/>
              </a:rPr>
              <a:t>Jaroslav Klusák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Verdana" pitchFamily="34" charset="0"/>
                <a:cs typeface="Verdana" pitchFamily="34" charset="0"/>
              </a:rPr>
              <a:t>City of Litoměřice</a:t>
            </a:r>
            <a:r>
              <a:rPr kumimoji="0" lang="cs-CZ" sz="3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Verdana" pitchFamily="34" charset="0"/>
                <a:cs typeface="Verdana" pitchFamily="34" charset="0"/>
              </a:rPr>
              <a:t> </a:t>
            </a:r>
            <a:endParaRPr kumimoji="0" lang="cs-CZ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cs-CZ" sz="3200" b="1" noProof="0" dirty="0" err="1">
                <a:solidFill>
                  <a:srgbClr val="0070C0"/>
                </a:solidFill>
                <a:latin typeface="Calibri"/>
                <a:ea typeface="Verdana" pitchFamily="34" charset="0"/>
                <a:cs typeface="Verdana" pitchFamily="34" charset="0"/>
              </a:rPr>
              <a:t>Energy</a:t>
            </a:r>
            <a:r>
              <a:rPr lang="cs-CZ" sz="3200" b="1" noProof="0" dirty="0">
                <a:solidFill>
                  <a:srgbClr val="0070C0"/>
                </a:solidFill>
                <a:latin typeface="Calibri"/>
                <a:ea typeface="Verdana" pitchFamily="34" charset="0"/>
                <a:cs typeface="Verdana" pitchFamily="34" charset="0"/>
              </a:rPr>
              <a:t> manager 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Verdana" pitchFamily="34" charset="0"/>
                <a:cs typeface="Verdana" pitchFamily="34" charset="0"/>
              </a:rPr>
              <a:t/>
            </a:r>
            <a:b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Verdana" pitchFamily="34" charset="0"/>
                <a:cs typeface="Verdana" pitchFamily="34" charset="0"/>
              </a:rPr>
            </a:b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Verdana" pitchFamily="34" charset="0"/>
                <a:cs typeface="Verdana" pitchFamily="34" charset="0"/>
              </a:rPr>
              <a:t>jaroslav.klusak@litomerice.</a:t>
            </a:r>
            <a:r>
              <a:rPr lang="cs-CZ" sz="2400" b="1" dirty="0" err="1">
                <a:solidFill>
                  <a:srgbClr val="0070C0"/>
                </a:solidFill>
                <a:ea typeface="Verdana" pitchFamily="34" charset="0"/>
                <a:cs typeface="Verdana" pitchFamily="34" charset="0"/>
              </a:rPr>
              <a:t>cz</a:t>
            </a:r>
            <a:r>
              <a:rPr lang="cs-CZ" sz="2400" b="1" dirty="0">
                <a:solidFill>
                  <a:srgbClr val="0070C0"/>
                </a:solidFill>
                <a:ea typeface="Verdana" pitchFamily="34" charset="0"/>
                <a:cs typeface="Verdana" pitchFamily="34" charset="0"/>
              </a:rPr>
              <a:t>; mob. +420 773 165 574</a:t>
            </a:r>
            <a:endParaRPr lang="cs-CZ" sz="2800" b="1" dirty="0">
              <a:solidFill>
                <a:srgbClr val="0070C0"/>
              </a:solidFill>
              <a:ea typeface="Verdana" pitchFamily="34" charset="0"/>
              <a:cs typeface="Verdana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Verdana" pitchFamily="34" charset="0"/>
              <a:cs typeface="Verdana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236296" y="5641157"/>
            <a:ext cx="1008112" cy="1098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64126" y="5697081"/>
            <a:ext cx="1199146" cy="987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11880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450950" y="2069288"/>
            <a:ext cx="7200800" cy="3756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cs-CZ" sz="2800" dirty="0">
              <a:solidFill>
                <a:prstClr val="black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cs-CZ" sz="2800" dirty="0">
              <a:solidFill>
                <a:prstClr val="black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0" y="-23777"/>
            <a:ext cx="9144000" cy="121197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66800">
              <a:lnSpc>
                <a:spcPct val="90000"/>
              </a:lnSpc>
              <a:spcAft>
                <a:spcPct val="35000"/>
              </a:spcAft>
            </a:pPr>
            <a:endParaRPr lang="cs-CZ" sz="2800" b="1" dirty="0">
              <a:solidFill>
                <a:schemeClr val="tx1"/>
              </a:solidFill>
              <a:latin typeface="Verdana" pitchFamily="32" charset="0"/>
            </a:endParaRPr>
          </a:p>
          <a:p>
            <a:pPr algn="ctr" defTabSz="1066800">
              <a:lnSpc>
                <a:spcPct val="90000"/>
              </a:lnSpc>
              <a:spcAft>
                <a:spcPct val="35000"/>
              </a:spcAft>
            </a:pPr>
            <a:endParaRPr lang="cs-CZ" sz="2800" b="1" dirty="0">
              <a:solidFill>
                <a:schemeClr val="tx1"/>
              </a:solidFill>
              <a:latin typeface="Verdana" pitchFamily="32" charset="0"/>
            </a:endParaRPr>
          </a:p>
          <a:p>
            <a:pPr algn="ctr" defTabSz="1066800">
              <a:lnSpc>
                <a:spcPct val="90000"/>
              </a:lnSpc>
              <a:spcAft>
                <a:spcPct val="35000"/>
              </a:spcAft>
            </a:pPr>
            <a:endParaRPr lang="cs-CZ" sz="2800" b="1" dirty="0">
              <a:solidFill>
                <a:schemeClr val="tx1"/>
              </a:solidFill>
              <a:latin typeface="Verdana" pitchFamily="32" charset="0"/>
            </a:endParaRPr>
          </a:p>
          <a:p>
            <a:pPr algn="ctr" defTabSz="1066800">
              <a:lnSpc>
                <a:spcPct val="90000"/>
              </a:lnSpc>
              <a:spcAft>
                <a:spcPct val="35000"/>
              </a:spcAft>
            </a:pPr>
            <a:r>
              <a:rPr lang="cs-CZ" sz="2800" b="1" dirty="0" err="1">
                <a:solidFill>
                  <a:schemeClr val="tx1"/>
                </a:solidFill>
                <a:latin typeface="Verdana" pitchFamily="32" charset="0"/>
              </a:rPr>
              <a:t>Municipal</a:t>
            </a:r>
            <a:r>
              <a:rPr lang="cs-CZ" sz="2800" b="1" dirty="0">
                <a:solidFill>
                  <a:schemeClr val="tx1"/>
                </a:solidFill>
                <a:latin typeface="Verdana" pitchFamily="32" charset="0"/>
              </a:rPr>
              <a:t> </a:t>
            </a:r>
            <a:r>
              <a:rPr lang="cs-CZ" sz="2800" b="1" dirty="0" err="1">
                <a:solidFill>
                  <a:schemeClr val="tx1"/>
                </a:solidFill>
                <a:latin typeface="Verdana" pitchFamily="32" charset="0"/>
              </a:rPr>
              <a:t>Energy</a:t>
            </a:r>
            <a:r>
              <a:rPr lang="cs-CZ" sz="2800" b="1" dirty="0">
                <a:solidFill>
                  <a:schemeClr val="tx1"/>
                </a:solidFill>
                <a:latin typeface="Verdana" pitchFamily="32" charset="0"/>
              </a:rPr>
              <a:t> </a:t>
            </a:r>
            <a:r>
              <a:rPr lang="cs-CZ" sz="2800" b="1" dirty="0" err="1">
                <a:solidFill>
                  <a:schemeClr val="tx1"/>
                </a:solidFill>
                <a:latin typeface="Verdana" pitchFamily="32" charset="0"/>
              </a:rPr>
              <a:t>Plan</a:t>
            </a:r>
            <a:r>
              <a:rPr lang="cs-CZ" sz="2800" b="1" dirty="0">
                <a:solidFill>
                  <a:schemeClr val="tx1"/>
                </a:solidFill>
                <a:latin typeface="Verdana" pitchFamily="32" charset="0"/>
              </a:rPr>
              <a:t> (MEP)</a:t>
            </a:r>
          </a:p>
          <a:p>
            <a:pPr algn="ctr" defTabSz="1066800">
              <a:lnSpc>
                <a:spcPct val="90000"/>
              </a:lnSpc>
              <a:spcAft>
                <a:spcPct val="35000"/>
              </a:spcAft>
            </a:pPr>
            <a:endParaRPr lang="cs-CZ" sz="2800" b="1" dirty="0">
              <a:solidFill>
                <a:schemeClr val="tx1"/>
              </a:solidFill>
              <a:latin typeface="Verdana" pitchFamily="32" charset="0"/>
            </a:endParaRPr>
          </a:p>
          <a:p>
            <a:pPr algn="ctr" defTabSz="1066800">
              <a:lnSpc>
                <a:spcPct val="90000"/>
              </a:lnSpc>
              <a:spcAft>
                <a:spcPct val="35000"/>
              </a:spcAft>
            </a:pPr>
            <a:endParaRPr lang="cs-CZ" sz="2800" b="1" dirty="0">
              <a:solidFill>
                <a:schemeClr val="tx1"/>
              </a:solidFill>
              <a:latin typeface="Verdana" pitchFamily="32" charset="0"/>
            </a:endParaRPr>
          </a:p>
        </p:txBody>
      </p:sp>
      <p:sp>
        <p:nvSpPr>
          <p:cNvPr id="7" name="Ovál 6"/>
          <p:cNvSpPr/>
          <p:nvPr/>
        </p:nvSpPr>
        <p:spPr>
          <a:xfrm>
            <a:off x="2739832" y="1402238"/>
            <a:ext cx="1728192" cy="98640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err="1">
                <a:solidFill>
                  <a:schemeClr val="tx1"/>
                </a:solidFill>
              </a:rPr>
              <a:t>Aims</a:t>
            </a:r>
            <a:endParaRPr lang="cs-CZ" sz="2400" b="1" dirty="0">
              <a:solidFill>
                <a:schemeClr val="tx1"/>
              </a:solidFill>
            </a:endParaRPr>
          </a:p>
        </p:txBody>
      </p:sp>
      <p:sp>
        <p:nvSpPr>
          <p:cNvPr id="9" name="Ovál 8"/>
          <p:cNvSpPr/>
          <p:nvPr/>
        </p:nvSpPr>
        <p:spPr>
          <a:xfrm>
            <a:off x="1547664" y="2876781"/>
            <a:ext cx="1944216" cy="98640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err="1">
                <a:solidFill>
                  <a:schemeClr val="tx1"/>
                </a:solidFill>
              </a:rPr>
              <a:t>Projects</a:t>
            </a:r>
            <a:r>
              <a:rPr lang="cs-CZ" sz="24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1" name="Ovál 10"/>
          <p:cNvSpPr/>
          <p:nvPr/>
        </p:nvSpPr>
        <p:spPr>
          <a:xfrm>
            <a:off x="3070501" y="4106958"/>
            <a:ext cx="2114195" cy="98640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err="1">
                <a:solidFill>
                  <a:schemeClr val="tx1"/>
                </a:solidFill>
              </a:rPr>
              <a:t>Indicators</a:t>
            </a:r>
            <a:endParaRPr lang="cs-CZ" sz="2400" b="1" dirty="0">
              <a:solidFill>
                <a:schemeClr val="tx1"/>
              </a:solidFill>
            </a:endParaRPr>
          </a:p>
        </p:txBody>
      </p:sp>
      <p:sp>
        <p:nvSpPr>
          <p:cNvPr id="12" name="Ovál 11"/>
          <p:cNvSpPr/>
          <p:nvPr/>
        </p:nvSpPr>
        <p:spPr>
          <a:xfrm>
            <a:off x="4127599" y="2876781"/>
            <a:ext cx="2015674" cy="986408"/>
          </a:xfrm>
          <a:prstGeom prst="ellipse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err="1">
                <a:solidFill>
                  <a:schemeClr val="tx1"/>
                </a:solidFill>
              </a:rPr>
              <a:t>Process</a:t>
            </a:r>
            <a:endParaRPr lang="cs-CZ" sz="2400" b="1" dirty="0">
              <a:solidFill>
                <a:schemeClr val="tx1"/>
              </a:solidFill>
            </a:endParaRPr>
          </a:p>
        </p:txBody>
      </p:sp>
      <p:sp>
        <p:nvSpPr>
          <p:cNvPr id="13" name="Ovál 12"/>
          <p:cNvSpPr/>
          <p:nvPr/>
        </p:nvSpPr>
        <p:spPr>
          <a:xfrm>
            <a:off x="5877774" y="5390461"/>
            <a:ext cx="3027228" cy="131620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err="1">
                <a:solidFill>
                  <a:schemeClr val="tx1"/>
                </a:solidFill>
              </a:rPr>
              <a:t>Evaluation</a:t>
            </a:r>
            <a:r>
              <a:rPr lang="cs-CZ" sz="24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5" name="Ovál 14"/>
          <p:cNvSpPr/>
          <p:nvPr/>
        </p:nvSpPr>
        <p:spPr>
          <a:xfrm>
            <a:off x="179512" y="1445182"/>
            <a:ext cx="1728192" cy="98640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err="1">
                <a:solidFill>
                  <a:schemeClr val="tx1"/>
                </a:solidFill>
              </a:rPr>
              <a:t>Analysis</a:t>
            </a:r>
            <a:endParaRPr lang="cs-CZ" sz="2400" b="1" dirty="0">
              <a:solidFill>
                <a:schemeClr val="tx1"/>
              </a:solidFill>
            </a:endParaRPr>
          </a:p>
        </p:txBody>
      </p:sp>
      <p:sp>
        <p:nvSpPr>
          <p:cNvPr id="18" name="Ovál 17"/>
          <p:cNvSpPr/>
          <p:nvPr/>
        </p:nvSpPr>
        <p:spPr>
          <a:xfrm>
            <a:off x="463614" y="3994091"/>
            <a:ext cx="1728192" cy="98640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solidFill>
                  <a:schemeClr val="tx1"/>
                </a:solidFill>
              </a:rPr>
              <a:t>EPC</a:t>
            </a:r>
          </a:p>
        </p:txBody>
      </p:sp>
      <p:sp>
        <p:nvSpPr>
          <p:cNvPr id="19" name="Ovál 18"/>
          <p:cNvSpPr/>
          <p:nvPr/>
        </p:nvSpPr>
        <p:spPr>
          <a:xfrm>
            <a:off x="1327710" y="5111401"/>
            <a:ext cx="1728192" cy="98640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solidFill>
                  <a:schemeClr val="tx1"/>
                </a:solidFill>
              </a:rPr>
              <a:t>PV</a:t>
            </a:r>
          </a:p>
        </p:txBody>
      </p:sp>
      <p:sp>
        <p:nvSpPr>
          <p:cNvPr id="20" name="Ovál 19"/>
          <p:cNvSpPr/>
          <p:nvPr/>
        </p:nvSpPr>
        <p:spPr>
          <a:xfrm>
            <a:off x="2862979" y="5337135"/>
            <a:ext cx="2989688" cy="98640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err="1">
                <a:solidFill>
                  <a:schemeClr val="tx1"/>
                </a:solidFill>
              </a:rPr>
              <a:t>Refurbishment</a:t>
            </a:r>
            <a:endParaRPr lang="cs-CZ" sz="2400" b="1" dirty="0">
              <a:solidFill>
                <a:schemeClr val="tx1"/>
              </a:solidFill>
            </a:endParaRPr>
          </a:p>
        </p:txBody>
      </p:sp>
      <p:sp>
        <p:nvSpPr>
          <p:cNvPr id="21" name="Ovál 20"/>
          <p:cNvSpPr/>
          <p:nvPr/>
        </p:nvSpPr>
        <p:spPr>
          <a:xfrm>
            <a:off x="5796136" y="1256441"/>
            <a:ext cx="1728192" cy="98640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solidFill>
                  <a:schemeClr val="tx1"/>
                </a:solidFill>
              </a:rPr>
              <a:t>EM</a:t>
            </a:r>
          </a:p>
        </p:txBody>
      </p:sp>
      <p:sp>
        <p:nvSpPr>
          <p:cNvPr id="22" name="Ovál 21"/>
          <p:cNvSpPr/>
          <p:nvPr/>
        </p:nvSpPr>
        <p:spPr>
          <a:xfrm>
            <a:off x="6497686" y="2381341"/>
            <a:ext cx="1728192" cy="98640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solidFill>
                  <a:schemeClr val="tx1"/>
                </a:solidFill>
              </a:rPr>
              <a:t>ESF</a:t>
            </a:r>
          </a:p>
        </p:txBody>
      </p:sp>
      <p:sp>
        <p:nvSpPr>
          <p:cNvPr id="23" name="Ovál 22"/>
          <p:cNvSpPr/>
          <p:nvPr/>
        </p:nvSpPr>
        <p:spPr>
          <a:xfrm>
            <a:off x="6377322" y="3684952"/>
            <a:ext cx="2397668" cy="913493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solidFill>
                  <a:schemeClr val="tx1"/>
                </a:solidFill>
              </a:rPr>
              <a:t>Project </a:t>
            </a:r>
            <a:r>
              <a:rPr lang="cs-CZ" sz="2400" b="1" dirty="0" err="1">
                <a:solidFill>
                  <a:schemeClr val="tx1"/>
                </a:solidFill>
              </a:rPr>
              <a:t>preparation</a:t>
            </a:r>
            <a:endParaRPr lang="cs-CZ" sz="2400" b="1" dirty="0">
              <a:solidFill>
                <a:schemeClr val="tx1"/>
              </a:solidFill>
            </a:endParaRPr>
          </a:p>
        </p:txBody>
      </p:sp>
      <p:cxnSp>
        <p:nvCxnSpPr>
          <p:cNvPr id="3" name="Přímá spojnice se šipkou 2"/>
          <p:cNvCxnSpPr/>
          <p:nvPr/>
        </p:nvCxnSpPr>
        <p:spPr>
          <a:xfrm>
            <a:off x="1998589" y="1916832"/>
            <a:ext cx="648072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se šipkou 23"/>
          <p:cNvCxnSpPr/>
          <p:nvPr/>
        </p:nvCxnSpPr>
        <p:spPr>
          <a:xfrm flipH="1">
            <a:off x="3070501" y="2492896"/>
            <a:ext cx="421379" cy="38388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se šipkou 24"/>
          <p:cNvCxnSpPr/>
          <p:nvPr/>
        </p:nvCxnSpPr>
        <p:spPr>
          <a:xfrm>
            <a:off x="4119035" y="2456885"/>
            <a:ext cx="596981" cy="38202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se šipkou 25"/>
          <p:cNvCxnSpPr/>
          <p:nvPr/>
        </p:nvCxnSpPr>
        <p:spPr>
          <a:xfrm flipH="1">
            <a:off x="5079370" y="3901064"/>
            <a:ext cx="421379" cy="38388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se šipkou 26"/>
          <p:cNvCxnSpPr/>
          <p:nvPr/>
        </p:nvCxnSpPr>
        <p:spPr>
          <a:xfrm>
            <a:off x="2667199" y="3901064"/>
            <a:ext cx="596981" cy="38202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se šipkou 27"/>
          <p:cNvCxnSpPr/>
          <p:nvPr/>
        </p:nvCxnSpPr>
        <p:spPr>
          <a:xfrm>
            <a:off x="5139396" y="5029609"/>
            <a:ext cx="814101" cy="53930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se šipkou 28"/>
          <p:cNvCxnSpPr/>
          <p:nvPr/>
        </p:nvCxnSpPr>
        <p:spPr>
          <a:xfrm flipV="1">
            <a:off x="5759187" y="2321820"/>
            <a:ext cx="328388" cy="583284"/>
          </a:xfrm>
          <a:prstGeom prst="straightConnector1">
            <a:avLst/>
          </a:prstGeom>
          <a:ln w="19050">
            <a:solidFill>
              <a:schemeClr val="accent1">
                <a:shade val="95000"/>
                <a:satMod val="10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se šipkou 29"/>
          <p:cNvCxnSpPr/>
          <p:nvPr/>
        </p:nvCxnSpPr>
        <p:spPr>
          <a:xfrm flipV="1">
            <a:off x="6143273" y="3259311"/>
            <a:ext cx="572657" cy="130054"/>
          </a:xfrm>
          <a:prstGeom prst="straightConnector1">
            <a:avLst/>
          </a:prstGeom>
          <a:ln w="19050">
            <a:solidFill>
              <a:schemeClr val="accent1">
                <a:shade val="95000"/>
                <a:satMod val="10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nice se šipkou 31"/>
          <p:cNvCxnSpPr/>
          <p:nvPr/>
        </p:nvCxnSpPr>
        <p:spPr>
          <a:xfrm>
            <a:off x="5926196" y="3777221"/>
            <a:ext cx="389506" cy="314897"/>
          </a:xfrm>
          <a:prstGeom prst="straightConnector1">
            <a:avLst/>
          </a:prstGeom>
          <a:ln w="19050">
            <a:solidFill>
              <a:schemeClr val="accent1">
                <a:shade val="95000"/>
                <a:satMod val="10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nice se šipkou 34"/>
          <p:cNvCxnSpPr/>
          <p:nvPr/>
        </p:nvCxnSpPr>
        <p:spPr>
          <a:xfrm flipH="1">
            <a:off x="1176253" y="3580934"/>
            <a:ext cx="340601" cy="328048"/>
          </a:xfrm>
          <a:prstGeom prst="straightConnector1">
            <a:avLst/>
          </a:prstGeom>
          <a:ln w="19050">
            <a:solidFill>
              <a:schemeClr val="accent1">
                <a:shade val="95000"/>
                <a:satMod val="10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nice se šipkou 37"/>
          <p:cNvCxnSpPr/>
          <p:nvPr/>
        </p:nvCxnSpPr>
        <p:spPr>
          <a:xfrm>
            <a:off x="2195159" y="3901064"/>
            <a:ext cx="259468" cy="1164544"/>
          </a:xfrm>
          <a:prstGeom prst="straightConnector1">
            <a:avLst/>
          </a:prstGeom>
          <a:ln w="19050">
            <a:solidFill>
              <a:schemeClr val="accent1">
                <a:shade val="95000"/>
                <a:satMod val="10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Přímá spojnice se šipkou 41"/>
          <p:cNvCxnSpPr/>
          <p:nvPr/>
        </p:nvCxnSpPr>
        <p:spPr>
          <a:xfrm>
            <a:off x="2516247" y="3955651"/>
            <a:ext cx="925716" cy="1417565"/>
          </a:xfrm>
          <a:prstGeom prst="straightConnector1">
            <a:avLst/>
          </a:prstGeom>
          <a:ln w="19050">
            <a:solidFill>
              <a:schemeClr val="accent1">
                <a:shade val="95000"/>
                <a:satMod val="10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Přímá spojnice se šipkou 46"/>
          <p:cNvCxnSpPr/>
          <p:nvPr/>
        </p:nvCxnSpPr>
        <p:spPr>
          <a:xfrm flipH="1">
            <a:off x="179512" y="6449688"/>
            <a:ext cx="5366934" cy="3648"/>
          </a:xfrm>
          <a:prstGeom prst="straightConnector1">
            <a:avLst/>
          </a:prstGeom>
          <a:ln w="19050">
            <a:solidFill>
              <a:schemeClr val="accent1">
                <a:shade val="95000"/>
                <a:satMod val="10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Přímá spojnice se šipkou 52"/>
          <p:cNvCxnSpPr/>
          <p:nvPr/>
        </p:nvCxnSpPr>
        <p:spPr>
          <a:xfrm flipV="1">
            <a:off x="253597" y="2242849"/>
            <a:ext cx="63700" cy="4240122"/>
          </a:xfrm>
          <a:prstGeom prst="straightConnector1">
            <a:avLst/>
          </a:prstGeom>
          <a:ln w="19050">
            <a:solidFill>
              <a:schemeClr val="accent1">
                <a:shade val="95000"/>
                <a:satMod val="10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14409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  <p:bldP spid="12" grpId="0" animBg="1"/>
      <p:bldP spid="13" grpId="0" animBg="1"/>
      <p:bldP spid="15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>
          <a:xfrm>
            <a:off x="-1" y="-459054"/>
            <a:ext cx="9144000" cy="151179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0">
            <a:normAutofit fontScale="70000" lnSpcReduction="20000"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cs-CZ" sz="2800" b="1" dirty="0">
              <a:solidFill>
                <a:schemeClr val="tx1"/>
              </a:solidFill>
              <a:latin typeface="Verdana" pitchFamily="32" charset="0"/>
            </a:endParaRPr>
          </a:p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cs-CZ" sz="2800" b="1" dirty="0">
              <a:solidFill>
                <a:schemeClr val="tx1"/>
              </a:solidFill>
              <a:latin typeface="Verdana" pitchFamily="32" charset="0"/>
            </a:endParaRPr>
          </a:p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cs-CZ" sz="2800" b="1" dirty="0">
              <a:solidFill>
                <a:schemeClr val="tx1"/>
              </a:solidFill>
              <a:latin typeface="Verdana" pitchFamily="32" charset="0"/>
            </a:endParaRPr>
          </a:p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sz="4000" b="1" dirty="0" err="1">
                <a:solidFill>
                  <a:schemeClr val="tx1"/>
                </a:solidFill>
                <a:latin typeface="Verdana" pitchFamily="32" charset="0"/>
              </a:rPr>
              <a:t>Projects</a:t>
            </a:r>
            <a:r>
              <a:rPr lang="cs-CZ" sz="4000" b="1" dirty="0">
                <a:solidFill>
                  <a:schemeClr val="tx1"/>
                </a:solidFill>
                <a:latin typeface="Verdana" pitchFamily="32" charset="0"/>
              </a:rPr>
              <a:t>        </a:t>
            </a:r>
          </a:p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cs-CZ" sz="2800" b="1" dirty="0">
              <a:solidFill>
                <a:schemeClr val="tx1"/>
              </a:solidFill>
              <a:latin typeface="Verdana" pitchFamily="32" charset="0"/>
            </a:endParaRPr>
          </a:p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cs-CZ" sz="2800" b="1" dirty="0">
              <a:solidFill>
                <a:schemeClr val="tx1"/>
              </a:solidFill>
              <a:latin typeface="Verdana" pitchFamily="32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688" y="1052736"/>
            <a:ext cx="9167823" cy="6401361"/>
          </a:xfrm>
          <a:prstGeom prst="rect">
            <a:avLst/>
          </a:prstGeom>
        </p:spPr>
      </p:pic>
      <p:sp>
        <p:nvSpPr>
          <p:cNvPr id="5" name="Vývojový diagram: paměť se sekvenčním přístupem 4"/>
          <p:cNvSpPr/>
          <p:nvPr/>
        </p:nvSpPr>
        <p:spPr>
          <a:xfrm>
            <a:off x="1367643" y="1210604"/>
            <a:ext cx="2232248" cy="1080120"/>
          </a:xfrm>
          <a:prstGeom prst="flowChartMagnetic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enough</a:t>
            </a:r>
            <a:r>
              <a:rPr lang="cs-CZ" dirty="0"/>
              <a:t>? </a:t>
            </a:r>
          </a:p>
        </p:txBody>
      </p:sp>
      <p:sp>
        <p:nvSpPr>
          <p:cNvPr id="12" name="Vývojový diagram: paměť se sekvenčním přístupem 11"/>
          <p:cNvSpPr/>
          <p:nvPr/>
        </p:nvSpPr>
        <p:spPr>
          <a:xfrm flipH="1">
            <a:off x="3923928" y="1484784"/>
            <a:ext cx="1944216" cy="961868"/>
          </a:xfrm>
          <a:prstGeom prst="flowChartMagnetic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Will</a:t>
            </a:r>
            <a:r>
              <a:rPr lang="cs-CZ" dirty="0"/>
              <a:t> </a:t>
            </a:r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work</a:t>
            </a:r>
            <a:r>
              <a:rPr lang="cs-CZ" dirty="0"/>
              <a:t>?</a:t>
            </a:r>
          </a:p>
        </p:txBody>
      </p:sp>
      <p:sp>
        <p:nvSpPr>
          <p:cNvPr id="13" name="Vývojový diagram: paměť se sekvenčním přístupem 12"/>
          <p:cNvSpPr/>
          <p:nvPr/>
        </p:nvSpPr>
        <p:spPr>
          <a:xfrm>
            <a:off x="1043608" y="2465868"/>
            <a:ext cx="2232248" cy="1080120"/>
          </a:xfrm>
          <a:prstGeom prst="flowChartMagnetic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err="1"/>
              <a:t>If</a:t>
            </a:r>
            <a:r>
              <a:rPr lang="cs-CZ" b="1" dirty="0"/>
              <a:t> not, I </a:t>
            </a:r>
            <a:r>
              <a:rPr lang="cs-CZ" b="1" dirty="0" err="1"/>
              <a:t>will</a:t>
            </a:r>
            <a:r>
              <a:rPr lang="cs-CZ" b="1" dirty="0"/>
              <a:t> </a:t>
            </a:r>
            <a:r>
              <a:rPr lang="cs-CZ" b="1" dirty="0" err="1"/>
              <a:t>kick</a:t>
            </a:r>
            <a:r>
              <a:rPr lang="cs-CZ" b="1" dirty="0"/>
              <a:t> </a:t>
            </a:r>
            <a:r>
              <a:rPr lang="cs-CZ" b="1" dirty="0" err="1"/>
              <a:t>him</a:t>
            </a:r>
            <a:r>
              <a:rPr lang="cs-CZ" b="1" dirty="0"/>
              <a:t> </a:t>
            </a:r>
            <a:r>
              <a:rPr lang="cs-CZ" b="1" dirty="0" err="1"/>
              <a:t>out</a:t>
            </a:r>
            <a:r>
              <a:rPr lang="cs-CZ" b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3960031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>
          <a:xfrm>
            <a:off x="-1" y="-459054"/>
            <a:ext cx="9144000" cy="151179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0">
            <a:normAutofit fontScale="70000" lnSpcReduction="20000"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cs-CZ" sz="2800" b="1" dirty="0">
              <a:solidFill>
                <a:schemeClr val="tx1"/>
              </a:solidFill>
              <a:latin typeface="Verdana" pitchFamily="32" charset="0"/>
            </a:endParaRPr>
          </a:p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cs-CZ" sz="2800" b="1" dirty="0">
              <a:solidFill>
                <a:schemeClr val="tx1"/>
              </a:solidFill>
              <a:latin typeface="Verdana" pitchFamily="32" charset="0"/>
            </a:endParaRPr>
          </a:p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cs-CZ" sz="2800" b="1" dirty="0">
              <a:solidFill>
                <a:schemeClr val="tx1"/>
              </a:solidFill>
              <a:latin typeface="Verdana" pitchFamily="32" charset="0"/>
            </a:endParaRPr>
          </a:p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sz="4000" b="1" dirty="0" err="1">
                <a:solidFill>
                  <a:schemeClr val="tx1"/>
                </a:solidFill>
                <a:latin typeface="Verdana" pitchFamily="32" charset="0"/>
              </a:rPr>
              <a:t>Projects</a:t>
            </a:r>
            <a:r>
              <a:rPr lang="cs-CZ" sz="4000" b="1" dirty="0">
                <a:solidFill>
                  <a:schemeClr val="tx1"/>
                </a:solidFill>
                <a:latin typeface="Verdana" pitchFamily="32" charset="0"/>
              </a:rPr>
              <a:t> – </a:t>
            </a:r>
            <a:r>
              <a:rPr lang="cs-CZ" sz="4000" b="1" dirty="0" err="1">
                <a:solidFill>
                  <a:schemeClr val="tx1"/>
                </a:solidFill>
                <a:latin typeface="Verdana" pitchFamily="32" charset="0"/>
              </a:rPr>
              <a:t>how</a:t>
            </a:r>
            <a:r>
              <a:rPr lang="cs-CZ" sz="4000" b="1" dirty="0">
                <a:solidFill>
                  <a:schemeClr val="tx1"/>
                </a:solidFill>
                <a:latin typeface="Verdana" pitchFamily="32" charset="0"/>
              </a:rPr>
              <a:t> to </a:t>
            </a:r>
            <a:r>
              <a:rPr lang="cs-CZ" sz="4000" b="1" dirty="0" err="1">
                <a:solidFill>
                  <a:schemeClr val="tx1"/>
                </a:solidFill>
                <a:latin typeface="Verdana" pitchFamily="32" charset="0"/>
              </a:rPr>
              <a:t>prepare</a:t>
            </a:r>
            <a:r>
              <a:rPr lang="cs-CZ" sz="4000" b="1" dirty="0">
                <a:solidFill>
                  <a:schemeClr val="tx1"/>
                </a:solidFill>
                <a:latin typeface="Verdana" pitchFamily="32" charset="0"/>
              </a:rPr>
              <a:t>?         </a:t>
            </a:r>
          </a:p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cs-CZ" sz="2800" b="1" dirty="0">
              <a:solidFill>
                <a:schemeClr val="tx1"/>
              </a:solidFill>
              <a:latin typeface="Verdana" pitchFamily="32" charset="0"/>
            </a:endParaRPr>
          </a:p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cs-CZ" sz="2800" b="1" dirty="0">
              <a:solidFill>
                <a:schemeClr val="tx1"/>
              </a:solidFill>
              <a:latin typeface="Verdana" pitchFamily="32" charset="0"/>
            </a:endParaRPr>
          </a:p>
        </p:txBody>
      </p:sp>
      <p:sp>
        <p:nvSpPr>
          <p:cNvPr id="16" name="Zástupný symbol pro obsah 15"/>
          <p:cNvSpPr txBox="1">
            <a:spLocks noGrp="1"/>
          </p:cNvSpPr>
          <p:nvPr>
            <p:ph sz="half" idx="1"/>
          </p:nvPr>
        </p:nvSpPr>
        <p:spPr>
          <a:xfrm>
            <a:off x="611560" y="1268760"/>
            <a:ext cx="7992888" cy="52506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Long term data – energy and technical state </a:t>
            </a:r>
          </a:p>
          <a:p>
            <a:pPr marL="914400" lvl="1" indent="-514350">
              <a:buFont typeface="Wingdings" panose="05000000000000000000" pitchFamily="2" charset="2"/>
              <a:buChar char="§"/>
            </a:pPr>
            <a:r>
              <a:rPr lang="en-GB" dirty="0"/>
              <a:t>EM; technical data – pas</a:t>
            </a:r>
            <a:r>
              <a:rPr lang="cs-CZ" dirty="0"/>
              <a:t>s</a:t>
            </a:r>
            <a:r>
              <a:rPr lang="en-GB" dirty="0"/>
              <a:t>port, public lighting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Expert reports </a:t>
            </a:r>
          </a:p>
          <a:p>
            <a:pPr marL="914400" lvl="1" indent="-514350">
              <a:buFont typeface="Wingdings" panose="05000000000000000000" pitchFamily="2" charset="2"/>
              <a:buChar char="§"/>
            </a:pPr>
            <a:r>
              <a:rPr lang="en-GB" dirty="0"/>
              <a:t>Energy reports; EPC - analysis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Project „basket“ and their evaluation </a:t>
            </a:r>
          </a:p>
          <a:p>
            <a:pPr marL="914400" lvl="1" indent="-514350">
              <a:buFont typeface="Wingdings" panose="05000000000000000000" pitchFamily="2" charset="2"/>
              <a:buChar char="§"/>
            </a:pPr>
            <a:r>
              <a:rPr lang="en-GB" dirty="0"/>
              <a:t>Sustainability impact 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Action plan </a:t>
            </a:r>
          </a:p>
          <a:p>
            <a:pPr marL="914400" lvl="1" indent="-514350">
              <a:buFont typeface="Wingdings" panose="05000000000000000000" pitchFamily="2" charset="2"/>
              <a:buChar char="§"/>
            </a:pPr>
            <a:r>
              <a:rPr lang="en-GB" dirty="0"/>
              <a:t>Prioritization of projects</a:t>
            </a:r>
          </a:p>
          <a:p>
            <a:pPr marL="914400" lvl="1" indent="-514350"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accent2"/>
                </a:solidFill>
              </a:rPr>
              <a:t>Project documentation and project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Real project operation </a:t>
            </a:r>
          </a:p>
          <a:p>
            <a:pPr marL="914400" lvl="1" indent="-514350">
              <a:buFont typeface="Wingdings" panose="05000000000000000000" pitchFamily="2" charset="2"/>
              <a:buChar char="§"/>
            </a:pPr>
            <a:r>
              <a:rPr lang="en-GB" dirty="0"/>
              <a:t>Real impacts after investment – EM </a:t>
            </a:r>
          </a:p>
        </p:txBody>
      </p:sp>
      <p:sp>
        <p:nvSpPr>
          <p:cNvPr id="7" name="Ovál 6"/>
          <p:cNvSpPr/>
          <p:nvPr/>
        </p:nvSpPr>
        <p:spPr>
          <a:xfrm>
            <a:off x="1403648" y="1751378"/>
            <a:ext cx="780790" cy="439044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Ovál 1"/>
          <p:cNvSpPr/>
          <p:nvPr/>
        </p:nvSpPr>
        <p:spPr>
          <a:xfrm>
            <a:off x="5289689" y="5986937"/>
            <a:ext cx="888802" cy="532491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2" name="Spojnice: pravoúhlá 11"/>
          <p:cNvCxnSpPr/>
          <p:nvPr/>
        </p:nvCxnSpPr>
        <p:spPr>
          <a:xfrm rot="16200000" flipV="1">
            <a:off x="1779263" y="2318863"/>
            <a:ext cx="3839283" cy="3582400"/>
          </a:xfrm>
          <a:prstGeom prst="bentConnector3">
            <a:avLst/>
          </a:prstGeom>
          <a:ln w="254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07684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  <p:bldP spid="7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>
          <a:xfrm>
            <a:off x="-1" y="-459054"/>
            <a:ext cx="9144000" cy="151179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0">
            <a:normAutofit fontScale="70000" lnSpcReduction="20000"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cs-CZ" sz="2800" b="1" dirty="0">
              <a:solidFill>
                <a:schemeClr val="tx1"/>
              </a:solidFill>
              <a:latin typeface="Verdana" pitchFamily="32" charset="0"/>
            </a:endParaRPr>
          </a:p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cs-CZ" sz="2800" b="1" dirty="0">
              <a:solidFill>
                <a:schemeClr val="tx1"/>
              </a:solidFill>
              <a:latin typeface="Verdana" pitchFamily="32" charset="0"/>
            </a:endParaRPr>
          </a:p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cs-CZ" sz="2800" b="1" dirty="0">
              <a:solidFill>
                <a:schemeClr val="tx1"/>
              </a:solidFill>
              <a:latin typeface="Verdana" pitchFamily="32" charset="0"/>
            </a:endParaRPr>
          </a:p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sz="4000" b="1" dirty="0" err="1">
                <a:solidFill>
                  <a:schemeClr val="tx1"/>
                </a:solidFill>
                <a:latin typeface="Verdana" pitchFamily="32" charset="0"/>
              </a:rPr>
              <a:t>Energy</a:t>
            </a:r>
            <a:r>
              <a:rPr lang="cs-CZ" sz="4000" b="1" dirty="0">
                <a:solidFill>
                  <a:schemeClr val="tx1"/>
                </a:solidFill>
                <a:latin typeface="Verdana" pitchFamily="32" charset="0"/>
              </a:rPr>
              <a:t> Performance </a:t>
            </a:r>
            <a:r>
              <a:rPr lang="cs-CZ" sz="4000" b="1" dirty="0" err="1">
                <a:solidFill>
                  <a:schemeClr val="tx1"/>
                </a:solidFill>
                <a:latin typeface="Verdana" pitchFamily="32" charset="0"/>
              </a:rPr>
              <a:t>Contracting</a:t>
            </a:r>
            <a:r>
              <a:rPr lang="cs-CZ" sz="4000" b="1" dirty="0">
                <a:solidFill>
                  <a:schemeClr val="tx1"/>
                </a:solidFill>
                <a:latin typeface="Verdana" pitchFamily="32" charset="0"/>
              </a:rPr>
              <a:t> (EPC) </a:t>
            </a:r>
          </a:p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cs-CZ" sz="2800" b="1" dirty="0">
              <a:solidFill>
                <a:schemeClr val="tx1"/>
              </a:solidFill>
              <a:latin typeface="Verdana" pitchFamily="32" charset="0"/>
            </a:endParaRPr>
          </a:p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cs-CZ" sz="2800" b="1" dirty="0">
              <a:solidFill>
                <a:schemeClr val="tx1"/>
              </a:solidFill>
              <a:latin typeface="Verdana" pitchFamily="32" charset="0"/>
            </a:endParaRPr>
          </a:p>
        </p:txBody>
      </p:sp>
      <p:sp>
        <p:nvSpPr>
          <p:cNvPr id="16" name="Zástupný symbol pro obsah 15"/>
          <p:cNvSpPr txBox="1">
            <a:spLocks noGrp="1"/>
          </p:cNvSpPr>
          <p:nvPr>
            <p:ph sz="half" idx="1"/>
          </p:nvPr>
        </p:nvSpPr>
        <p:spPr>
          <a:xfrm>
            <a:off x="323527" y="1196752"/>
            <a:ext cx="8496944" cy="60755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400" dirty="0"/>
              <a:t>Correlation with strategy – Energy plan, Plan of renovation 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/>
              <a:t>Prepared EPC analysis – </a:t>
            </a:r>
            <a:r>
              <a:rPr lang="en-GB" sz="2400" dirty="0">
                <a:solidFill>
                  <a:schemeClr val="accent2"/>
                </a:solidFill>
              </a:rPr>
              <a:t>subsidy MIT</a:t>
            </a:r>
          </a:p>
          <a:p>
            <a:pPr marL="914400" lvl="1" indent="-514350">
              <a:buFont typeface="Wingdings" panose="05000000000000000000" pitchFamily="2" charset="2"/>
              <a:buChar char="§"/>
            </a:pPr>
            <a:r>
              <a:rPr lang="en-GB" dirty="0"/>
              <a:t>Suitable buildings and preliminary measures </a:t>
            </a:r>
          </a:p>
          <a:p>
            <a:pPr marL="914400" lvl="1" indent="-514350">
              <a:buFont typeface="Wingdings" panose="05000000000000000000" pitchFamily="2" charset="2"/>
              <a:buChar char="§"/>
            </a:pPr>
            <a:r>
              <a:rPr lang="en-GB" dirty="0"/>
              <a:t>Information for negotiation with City Council  </a:t>
            </a:r>
          </a:p>
          <a:p>
            <a:pPr marL="914400" lvl="1" indent="-514350">
              <a:buFont typeface="Wingdings" panose="05000000000000000000" pitchFamily="2" charset="2"/>
              <a:buChar char="§"/>
            </a:pPr>
            <a:r>
              <a:rPr lang="en-GB" dirty="0"/>
              <a:t>After negotiation – study for contract for consultant tender (Tender no 1)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/>
              <a:t>Negotiation with applicants – (Tender no 2)</a:t>
            </a:r>
          </a:p>
          <a:p>
            <a:pPr marL="914400" lvl="1" indent="-514350">
              <a:buFont typeface="Wingdings" panose="05000000000000000000" pitchFamily="2" charset="2"/>
              <a:buChar char="§"/>
            </a:pPr>
            <a:r>
              <a:rPr lang="en-GB" dirty="0"/>
              <a:t>External consultants </a:t>
            </a:r>
          </a:p>
          <a:p>
            <a:pPr marL="914400" lvl="1" indent="-514350">
              <a:buFont typeface="Wingdings" panose="05000000000000000000" pitchFamily="2" charset="2"/>
              <a:buChar char="§"/>
            </a:pPr>
            <a:r>
              <a:rPr lang="en-GB" dirty="0"/>
              <a:t>Precise information about technical state – definition of obligatory measures</a:t>
            </a:r>
          </a:p>
          <a:p>
            <a:pPr marL="914400" lvl="1" indent="-514350">
              <a:buFont typeface="Wingdings" panose="05000000000000000000" pitchFamily="2" charset="2"/>
              <a:buChar char="§"/>
            </a:pPr>
            <a:r>
              <a:rPr lang="en-GB" dirty="0"/>
              <a:t>Tender of service (savings and guarantee)</a:t>
            </a:r>
            <a:endParaRPr lang="en-GB" sz="2400" dirty="0"/>
          </a:p>
          <a:p>
            <a:pPr marL="514350" indent="-514350">
              <a:buFont typeface="+mj-lt"/>
              <a:buAutoNum type="arabicPeriod"/>
            </a:pPr>
            <a:r>
              <a:rPr lang="en-GB" sz="2400" dirty="0"/>
              <a:t>Contract signing, verification, realization 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/>
              <a:t>Evaluation – EM </a:t>
            </a:r>
            <a:endParaRPr lang="en-GB" dirty="0"/>
          </a:p>
          <a:p>
            <a:pPr marL="914400" lvl="1" indent="-514350">
              <a:buFont typeface="+mj-lt"/>
              <a:buAutoNum type="arabicPeriod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420623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>
          <a:xfrm>
            <a:off x="-1" y="-459054"/>
            <a:ext cx="9144000" cy="151179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0">
            <a:normAutofit fontScale="70000" lnSpcReduction="20000"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cs-CZ" sz="2800" b="1" dirty="0">
              <a:solidFill>
                <a:schemeClr val="tx1"/>
              </a:solidFill>
              <a:latin typeface="Verdana" pitchFamily="32" charset="0"/>
            </a:endParaRPr>
          </a:p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cs-CZ" sz="2800" b="1" dirty="0">
              <a:solidFill>
                <a:schemeClr val="tx1"/>
              </a:solidFill>
              <a:latin typeface="Verdana" pitchFamily="32" charset="0"/>
            </a:endParaRPr>
          </a:p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cs-CZ" sz="2800" b="1" dirty="0">
              <a:solidFill>
                <a:schemeClr val="tx1"/>
              </a:solidFill>
              <a:latin typeface="Verdana" pitchFamily="32" charset="0"/>
            </a:endParaRPr>
          </a:p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sz="4000" b="1" dirty="0" err="1">
                <a:solidFill>
                  <a:schemeClr val="tx1"/>
                </a:solidFill>
                <a:latin typeface="Verdana" pitchFamily="32" charset="0"/>
              </a:rPr>
              <a:t>Projects</a:t>
            </a:r>
            <a:r>
              <a:rPr lang="cs-CZ" sz="4000" b="1" dirty="0">
                <a:solidFill>
                  <a:schemeClr val="tx1"/>
                </a:solidFill>
                <a:latin typeface="Verdana" pitchFamily="32" charset="0"/>
              </a:rPr>
              <a:t>        </a:t>
            </a:r>
          </a:p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cs-CZ" sz="2800" b="1" dirty="0">
              <a:solidFill>
                <a:schemeClr val="tx1"/>
              </a:solidFill>
              <a:latin typeface="Verdana" pitchFamily="32" charset="0"/>
            </a:endParaRPr>
          </a:p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cs-CZ" sz="2800" b="1" dirty="0">
              <a:solidFill>
                <a:schemeClr val="tx1"/>
              </a:solidFill>
              <a:latin typeface="Verdana" pitchFamily="32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688" y="1052736"/>
            <a:ext cx="9167823" cy="6401361"/>
          </a:xfrm>
          <a:prstGeom prst="rect">
            <a:avLst/>
          </a:prstGeom>
        </p:spPr>
      </p:pic>
      <p:sp>
        <p:nvSpPr>
          <p:cNvPr id="5" name="Vývojový diagram: paměť se sekvenčním přístupem 4"/>
          <p:cNvSpPr/>
          <p:nvPr/>
        </p:nvSpPr>
        <p:spPr>
          <a:xfrm>
            <a:off x="1259632" y="1368310"/>
            <a:ext cx="2232248" cy="1080120"/>
          </a:xfrm>
          <a:prstGeom prst="flowChartMagnetic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Maximal</a:t>
            </a:r>
            <a:r>
              <a:rPr lang="cs-CZ" dirty="0"/>
              <a:t> </a:t>
            </a:r>
            <a:r>
              <a:rPr lang="cs-CZ" dirty="0" err="1"/>
              <a:t>usage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building</a:t>
            </a:r>
            <a:r>
              <a:rPr lang="cs-CZ" dirty="0"/>
              <a:t>. </a:t>
            </a:r>
          </a:p>
        </p:txBody>
      </p:sp>
      <p:sp>
        <p:nvSpPr>
          <p:cNvPr id="12" name="Vývojový diagram: paměť se sekvenčním přístupem 11"/>
          <p:cNvSpPr/>
          <p:nvPr/>
        </p:nvSpPr>
        <p:spPr>
          <a:xfrm flipH="1">
            <a:off x="3851920" y="1427436"/>
            <a:ext cx="1944216" cy="961868"/>
          </a:xfrm>
          <a:prstGeom prst="flowChartMagnetic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Works as </a:t>
            </a:r>
            <a:r>
              <a:rPr lang="cs-CZ" dirty="0" err="1"/>
              <a:t>proposed</a:t>
            </a:r>
            <a:r>
              <a:rPr lang="cs-CZ" dirty="0"/>
              <a:t>. </a:t>
            </a:r>
          </a:p>
        </p:txBody>
      </p:sp>
      <p:sp>
        <p:nvSpPr>
          <p:cNvPr id="7" name="Vývojový diagram: paměť se sekvenčním přístupem 6"/>
          <p:cNvSpPr/>
          <p:nvPr/>
        </p:nvSpPr>
        <p:spPr>
          <a:xfrm flipH="1">
            <a:off x="3857850" y="3464073"/>
            <a:ext cx="1944216" cy="961868"/>
          </a:xfrm>
          <a:prstGeom prst="flowChartMagneticTap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need</a:t>
            </a:r>
            <a:r>
              <a:rPr lang="cs-CZ" dirty="0"/>
              <a:t> </a:t>
            </a:r>
            <a:r>
              <a:rPr lang="cs-CZ" dirty="0" err="1"/>
              <a:t>another</a:t>
            </a:r>
            <a:r>
              <a:rPr lang="cs-CZ" dirty="0"/>
              <a:t> </a:t>
            </a:r>
            <a:r>
              <a:rPr lang="cs-CZ" dirty="0" err="1"/>
              <a:t>one</a:t>
            </a:r>
            <a:r>
              <a:rPr lang="cs-CZ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2834323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450950" y="2069288"/>
            <a:ext cx="7200800" cy="3756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kumimoji="0" lang="cs-CZ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91150"/>
            <a:ext cx="3761528" cy="5112569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Ovál 7"/>
          <p:cNvSpPr/>
          <p:nvPr/>
        </p:nvSpPr>
        <p:spPr>
          <a:xfrm>
            <a:off x="51226" y="2016716"/>
            <a:ext cx="4176463" cy="216024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Real </a:t>
            </a:r>
            <a:r>
              <a:rPr lang="cs-CZ" sz="2400" b="1" dirty="0" err="1">
                <a:solidFill>
                  <a:prstClr val="black"/>
                </a:solidFill>
              </a:rPr>
              <a:t>heat</a:t>
            </a:r>
            <a:r>
              <a:rPr lang="cs-CZ" sz="2400" b="1" dirty="0">
                <a:solidFill>
                  <a:prstClr val="black"/>
                </a:solidFill>
              </a:rPr>
              <a:t> </a:t>
            </a:r>
            <a:r>
              <a:rPr lang="cs-CZ" sz="2400" b="1" dirty="0" err="1">
                <a:solidFill>
                  <a:prstClr val="black"/>
                </a:solidFill>
              </a:rPr>
              <a:t>consumption</a:t>
            </a:r>
            <a:r>
              <a:rPr lang="cs-CZ" sz="2400" b="1" dirty="0">
                <a:solidFill>
                  <a:prstClr val="black"/>
                </a:solidFill>
              </a:rPr>
              <a:t>             </a:t>
            </a:r>
            <a:r>
              <a:rPr lang="cs-CZ" sz="2400" b="1" dirty="0">
                <a:solidFill>
                  <a:schemeClr val="accent2"/>
                </a:solidFill>
              </a:rPr>
              <a:t>25 kWh</a:t>
            </a:r>
            <a:r>
              <a:rPr lang="cs-CZ" sz="2400" b="1" dirty="0">
                <a:solidFill>
                  <a:prstClr val="black"/>
                </a:solidFill>
              </a:rPr>
              <a:t>/(m</a:t>
            </a:r>
            <a:r>
              <a:rPr lang="cs-CZ" sz="2400" b="1" baseline="30000" dirty="0">
                <a:solidFill>
                  <a:prstClr val="black"/>
                </a:solidFill>
              </a:rPr>
              <a:t>2</a:t>
            </a:r>
            <a:r>
              <a:rPr lang="cs-CZ" sz="2400" b="1" dirty="0">
                <a:solidFill>
                  <a:prstClr val="black"/>
                </a:solidFill>
              </a:rPr>
              <a:t>.a) </a:t>
            </a:r>
            <a:r>
              <a:rPr lang="cs-CZ" sz="2400" b="1" dirty="0" err="1">
                <a:solidFill>
                  <a:schemeClr val="accent2"/>
                </a:solidFill>
              </a:rPr>
              <a:t>savings</a:t>
            </a:r>
            <a:r>
              <a:rPr lang="cs-CZ" sz="2400" b="1" dirty="0">
                <a:solidFill>
                  <a:schemeClr val="accent2"/>
                </a:solidFill>
              </a:rPr>
              <a:t> 85%</a:t>
            </a:r>
            <a:endParaRPr kumimoji="0" lang="cs-CZ" sz="24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9" name="Ovál 8"/>
          <p:cNvSpPr/>
          <p:nvPr/>
        </p:nvSpPr>
        <p:spPr>
          <a:xfrm>
            <a:off x="4689472" y="2016716"/>
            <a:ext cx="4176463" cy="216024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Proposed</a:t>
            </a:r>
            <a:r>
              <a:rPr kumimoji="0" lang="cs-CZ" sz="2400" b="1" i="0" u="none" strike="noStrike" kern="1200" cap="none" spc="0" normalizeH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cs-CZ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heat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cs-CZ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consumption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31 kWh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/(m</a:t>
            </a:r>
            <a:r>
              <a:rPr kumimoji="0" lang="cs-CZ" sz="24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.a) </a:t>
            </a:r>
            <a:r>
              <a:rPr kumimoji="0" lang="cs-CZ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savings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81%</a:t>
            </a:r>
          </a:p>
        </p:txBody>
      </p:sp>
      <p:sp>
        <p:nvSpPr>
          <p:cNvPr id="10" name="Obdélník 9"/>
          <p:cNvSpPr/>
          <p:nvPr/>
        </p:nvSpPr>
        <p:spPr>
          <a:xfrm>
            <a:off x="-1" y="0"/>
            <a:ext cx="9144000" cy="103686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0">
            <a:normAutofit fontScale="55000" lnSpcReduction="20000"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cs-CZ" sz="2800" b="1" dirty="0">
              <a:solidFill>
                <a:prstClr val="black"/>
              </a:solidFill>
              <a:latin typeface="Verdana" pitchFamily="32" charset="0"/>
            </a:endParaRPr>
          </a:p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cs-CZ" sz="2800" b="1" dirty="0">
              <a:solidFill>
                <a:prstClr val="black"/>
              </a:solidFill>
              <a:latin typeface="Verdana" pitchFamily="32" charset="0"/>
            </a:endParaRPr>
          </a:p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sz="5100" b="1" cap="all" dirty="0" err="1">
                <a:solidFill>
                  <a:prstClr val="black"/>
                </a:solidFill>
                <a:latin typeface="Verdana" pitchFamily="32" charset="0"/>
              </a:rPr>
              <a:t>CoMPLEX</a:t>
            </a:r>
            <a:r>
              <a:rPr lang="cs-CZ" sz="5100" b="1" cap="all" dirty="0">
                <a:solidFill>
                  <a:prstClr val="black"/>
                </a:solidFill>
                <a:latin typeface="Verdana" pitchFamily="32" charset="0"/>
              </a:rPr>
              <a:t> REFURBISHMENT </a:t>
            </a:r>
          </a:p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cs-CZ" sz="2800" b="1" dirty="0">
              <a:solidFill>
                <a:prstClr val="black"/>
              </a:solidFill>
              <a:latin typeface="Verdana" pitchFamily="32" charset="0"/>
            </a:endParaRPr>
          </a:p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cs-CZ" sz="2800" b="1" dirty="0">
              <a:solidFill>
                <a:prstClr val="black"/>
              </a:solidFill>
              <a:latin typeface="Verdana" pitchFamily="32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298315" y="1018742"/>
            <a:ext cx="4848750" cy="582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08080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450950" y="2069288"/>
            <a:ext cx="7200800" cy="3756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cs-CZ" sz="2800" dirty="0">
              <a:solidFill>
                <a:prstClr val="black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cs-CZ" sz="2800" dirty="0">
              <a:solidFill>
                <a:prstClr val="black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108013" y="980728"/>
            <a:ext cx="9360024" cy="638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Zaoblený obdélník 10"/>
          <p:cNvSpPr/>
          <p:nvPr/>
        </p:nvSpPr>
        <p:spPr>
          <a:xfrm>
            <a:off x="755576" y="5050633"/>
            <a:ext cx="8103276" cy="1890391"/>
          </a:xfrm>
          <a:prstGeom prst="roundRect">
            <a:avLst/>
          </a:prstGeom>
          <a:solidFill>
            <a:srgbClr val="FFD85D">
              <a:alpha val="8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3 buildings (school, kindergarten) </a:t>
            </a:r>
            <a:endParaRPr lang="cs-CZ" sz="2400" b="1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80 </a:t>
            </a:r>
            <a:r>
              <a:rPr lang="en-US" sz="2400" b="1" dirty="0" err="1">
                <a:solidFill>
                  <a:schemeClr val="tx1"/>
                </a:solidFill>
              </a:rPr>
              <a:t>kWp</a:t>
            </a:r>
            <a:endParaRPr lang="en-US" sz="2400" b="1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Payback time 8-10 years, net benefits 150.000 EUR </a:t>
            </a:r>
          </a:p>
        </p:txBody>
      </p:sp>
      <p:sp>
        <p:nvSpPr>
          <p:cNvPr id="7" name="Obdélník 6"/>
          <p:cNvSpPr/>
          <p:nvPr/>
        </p:nvSpPr>
        <p:spPr>
          <a:xfrm>
            <a:off x="-1" y="0"/>
            <a:ext cx="9144000" cy="103686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0">
            <a:normAutofit fontScale="55000" lnSpcReduction="20000"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cs-CZ" sz="2800" b="1" dirty="0">
              <a:solidFill>
                <a:prstClr val="black"/>
              </a:solidFill>
              <a:latin typeface="Verdana" pitchFamily="32" charset="0"/>
            </a:endParaRPr>
          </a:p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cs-CZ" sz="2800" b="1" dirty="0">
              <a:solidFill>
                <a:prstClr val="black"/>
              </a:solidFill>
              <a:latin typeface="Verdana" pitchFamily="32" charset="0"/>
            </a:endParaRPr>
          </a:p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sz="5100" b="1" cap="all" dirty="0">
                <a:solidFill>
                  <a:prstClr val="black"/>
                </a:solidFill>
                <a:latin typeface="Verdana" pitchFamily="32" charset="0"/>
              </a:rPr>
              <a:t>PHOTOVOLTAICS</a:t>
            </a:r>
          </a:p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cs-CZ" sz="2800" b="1" dirty="0">
              <a:solidFill>
                <a:prstClr val="black"/>
              </a:solidFill>
              <a:latin typeface="Verdana" pitchFamily="32" charset="0"/>
            </a:endParaRPr>
          </a:p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cs-CZ" sz="2800" b="1" dirty="0">
              <a:solidFill>
                <a:prstClr val="black"/>
              </a:solidFill>
              <a:latin typeface="Verdana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3399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27549" y="953033"/>
            <a:ext cx="4263942" cy="5988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450950" y="2069288"/>
            <a:ext cx="7200800" cy="3756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cs-CZ" sz="2800" dirty="0">
              <a:solidFill>
                <a:prstClr val="black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cs-CZ" sz="2800" dirty="0">
              <a:solidFill>
                <a:prstClr val="black"/>
              </a:solidFill>
            </a:endParaRPr>
          </a:p>
        </p:txBody>
      </p:sp>
      <p:sp>
        <p:nvSpPr>
          <p:cNvPr id="16" name="Zástupný symbol pro obsah 15"/>
          <p:cNvSpPr txBox="1">
            <a:spLocks noGrp="1"/>
          </p:cNvSpPr>
          <p:nvPr>
            <p:ph sz="half" idx="1"/>
          </p:nvPr>
        </p:nvSpPr>
        <p:spPr>
          <a:xfrm>
            <a:off x="34280" y="1340768"/>
            <a:ext cx="5334746" cy="4745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Different effort (motivation) of municipal organizations on ES</a:t>
            </a:r>
          </a:p>
          <a:p>
            <a:r>
              <a:rPr lang="en-GB" dirty="0"/>
              <a:t>Realization of measures with no long-term evaluation of benefits</a:t>
            </a:r>
          </a:p>
          <a:p>
            <a:r>
              <a:rPr lang="en-GB" dirty="0"/>
              <a:t>Preference of low cost investments </a:t>
            </a:r>
          </a:p>
          <a:p>
            <a:r>
              <a:rPr lang="en-GB" dirty="0"/>
              <a:t>Lack of finances for pre-project analysis, energy audits, etc. </a:t>
            </a:r>
          </a:p>
          <a:p>
            <a:r>
              <a:rPr lang="en-GB" dirty="0"/>
              <a:t>Money for </a:t>
            </a:r>
            <a:r>
              <a:rPr lang="en-GB" dirty="0" err="1"/>
              <a:t>ener</a:t>
            </a:r>
            <a:r>
              <a:rPr lang="cs-CZ" dirty="0"/>
              <a:t>g</a:t>
            </a:r>
            <a:r>
              <a:rPr lang="en-GB" dirty="0"/>
              <a:t>y bills going out of the region</a:t>
            </a:r>
          </a:p>
        </p:txBody>
      </p:sp>
      <p:sp>
        <p:nvSpPr>
          <p:cNvPr id="7" name="Obdélník 6"/>
          <p:cNvSpPr/>
          <p:nvPr/>
        </p:nvSpPr>
        <p:spPr>
          <a:xfrm>
            <a:off x="-1" y="0"/>
            <a:ext cx="9144000" cy="103686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0">
            <a:normAutofit fontScale="85000" lnSpcReduction="20000"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cs-CZ" sz="2800" b="1" dirty="0">
              <a:solidFill>
                <a:prstClr val="black"/>
              </a:solidFill>
              <a:latin typeface="Verdana" pitchFamily="32" charset="0"/>
            </a:endParaRPr>
          </a:p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sz="3300" b="1" cap="all" dirty="0">
                <a:solidFill>
                  <a:prstClr val="black"/>
                </a:solidFill>
                <a:latin typeface="Verdana" pitchFamily="32" charset="0"/>
              </a:rPr>
              <a:t>ENERGY SAVING FUND (ESF) – WHY?</a:t>
            </a:r>
            <a:r>
              <a:rPr lang="cs-CZ" sz="4000" b="1" cap="all" dirty="0">
                <a:solidFill>
                  <a:prstClr val="black"/>
                </a:solidFill>
                <a:latin typeface="Verdana" pitchFamily="32" charset="0"/>
              </a:rPr>
              <a:t> </a:t>
            </a:r>
            <a:endParaRPr lang="cs-CZ" sz="2800" b="1" dirty="0">
              <a:solidFill>
                <a:prstClr val="black"/>
              </a:solidFill>
              <a:latin typeface="Verdana" pitchFamily="32" charset="0"/>
            </a:endParaRPr>
          </a:p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cs-CZ" sz="2800" b="1" dirty="0">
              <a:solidFill>
                <a:prstClr val="black"/>
              </a:solidFill>
              <a:latin typeface="Verdana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50519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Úvodní informace o aplikaci PowerPoint 2010">
  <a:themeElements>
    <a:clrScheme name="Fresh">
      <a:dk1>
        <a:srgbClr val="262626"/>
      </a:dk1>
      <a:lt1>
        <a:sysClr val="window" lastClr="FFFFFF"/>
      </a:lt1>
      <a:dk2>
        <a:srgbClr val="595959"/>
      </a:dk2>
      <a:lt2>
        <a:srgbClr val="EEECE1"/>
      </a:lt2>
      <a:accent1>
        <a:srgbClr val="F4891E"/>
      </a:accent1>
      <a:accent2>
        <a:srgbClr val="7BCF27"/>
      </a:accent2>
      <a:accent3>
        <a:srgbClr val="9BBB59"/>
      </a:accent3>
      <a:accent4>
        <a:srgbClr val="00B0F0"/>
      </a:accent4>
      <a:accent5>
        <a:srgbClr val="4BACC6"/>
      </a:accent5>
      <a:accent6>
        <a:srgbClr val="F79646"/>
      </a:accent6>
      <a:hlink>
        <a:srgbClr val="00B0F0"/>
      </a:hlink>
      <a:folHlink>
        <a:srgbClr val="F4891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7976</TotalTime>
  <Words>536</Words>
  <Application>Microsoft Office PowerPoint</Application>
  <PresentationFormat>Předvádění na obrazovce (4:3)</PresentationFormat>
  <Paragraphs>126</Paragraphs>
  <Slides>13</Slides>
  <Notes>9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13</vt:i4>
      </vt:variant>
    </vt:vector>
  </HeadingPairs>
  <TitlesOfParts>
    <vt:vector size="15" baseType="lpstr">
      <vt:lpstr>Motiv systému Office</vt:lpstr>
      <vt:lpstr>Úvodní informace o aplikaci PowerPoint 2010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Establishment of ESF</vt:lpstr>
      <vt:lpstr>Snímek 12</vt:lpstr>
      <vt:lpstr>Snímek 13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monika.capkova</dc:creator>
  <cp:lastModifiedBy>Vojtech Zelenka</cp:lastModifiedBy>
  <cp:revision>369</cp:revision>
  <dcterms:created xsi:type="dcterms:W3CDTF">2012-09-11T18:07:15Z</dcterms:created>
  <dcterms:modified xsi:type="dcterms:W3CDTF">2018-09-05T08:56:17Z</dcterms:modified>
</cp:coreProperties>
</file>