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341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6281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5149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1741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293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7177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8573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596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6185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2801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0681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1863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5386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Constitution</a:t>
            </a:r>
            <a:r>
              <a:rPr lang="cs-CZ" dirty="0" smtClean="0"/>
              <a:t> and 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: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Courts</a:t>
            </a:r>
            <a:r>
              <a:rPr lang="cs-CZ" dirty="0"/>
              <a:t>, </a:t>
            </a:r>
            <a:r>
              <a:rPr lang="cs-CZ" dirty="0" err="1"/>
              <a:t>Enforcement</a:t>
            </a:r>
            <a:r>
              <a:rPr lang="cs-CZ" dirty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Judgments</a:t>
            </a:r>
            <a:r>
              <a:rPr lang="cs-CZ" dirty="0" smtClean="0"/>
              <a:t> and </a:t>
            </a:r>
            <a:r>
              <a:rPr lang="cs-CZ" dirty="0"/>
              <a:t>Public </a:t>
            </a:r>
            <a:r>
              <a:rPr lang="cs-CZ" dirty="0" err="1"/>
              <a:t>Defender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Maxim </a:t>
            </a:r>
            <a:r>
              <a:rPr lang="cs-CZ" dirty="0" err="1" smtClean="0"/>
              <a:t>Tomoszek</a:t>
            </a:r>
            <a:endParaRPr lang="cs-CZ" dirty="0" smtClean="0"/>
          </a:p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Faculty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Palacký University in Olomouc</a:t>
            </a:r>
          </a:p>
          <a:p>
            <a:r>
              <a:rPr lang="cs-CZ" dirty="0" smtClean="0"/>
              <a:t>Czech Republic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9492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Concepts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Constitutional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obligations</a:t>
            </a:r>
            <a:endParaRPr lang="cs-CZ" dirty="0"/>
          </a:p>
          <a:p>
            <a:pPr lvl="0"/>
            <a:r>
              <a:rPr lang="cs-CZ" dirty="0"/>
              <a:t>Positive </a:t>
            </a:r>
            <a:r>
              <a:rPr lang="cs-CZ" dirty="0" err="1"/>
              <a:t>obligations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state</a:t>
            </a:r>
            <a:endParaRPr lang="cs-CZ" dirty="0"/>
          </a:p>
          <a:p>
            <a:pPr lvl="0"/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regulation</a:t>
            </a:r>
            <a:r>
              <a:rPr lang="cs-CZ" dirty="0"/>
              <a:t> – </a:t>
            </a:r>
            <a:r>
              <a:rPr lang="cs-CZ" dirty="0" err="1"/>
              <a:t>organisation</a:t>
            </a:r>
            <a:r>
              <a:rPr lang="cs-CZ" dirty="0"/>
              <a:t> and </a:t>
            </a:r>
            <a:r>
              <a:rPr lang="cs-CZ" dirty="0" err="1"/>
              <a:t>procedure</a:t>
            </a:r>
            <a:endParaRPr lang="cs-CZ" dirty="0"/>
          </a:p>
          <a:p>
            <a:pPr lvl="0"/>
            <a:r>
              <a:rPr lang="cs-CZ" dirty="0" err="1"/>
              <a:t>Administration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Justice</a:t>
            </a:r>
          </a:p>
        </p:txBody>
      </p:sp>
    </p:spTree>
    <p:extLst>
      <p:ext uri="{BB962C8B-B14F-4D97-AF65-F5344CB8AC3E}">
        <p14:creationId xmlns:p14="http://schemas.microsoft.com/office/powerpoint/2010/main" xmlns="" val="275937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Importance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/>
              <a:t>A</a:t>
            </a:r>
            <a:r>
              <a:rPr lang="cs-CZ" dirty="0" smtClean="0"/>
              <a:t>ccess to Justice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Formalized</a:t>
            </a:r>
            <a:r>
              <a:rPr lang="cs-CZ" dirty="0" smtClean="0"/>
              <a:t> </a:t>
            </a:r>
            <a:r>
              <a:rPr lang="cs-CZ" dirty="0"/>
              <a:t>and fair </a:t>
            </a:r>
            <a:r>
              <a:rPr lang="cs-CZ" dirty="0" err="1"/>
              <a:t>proceeding</a:t>
            </a:r>
            <a:r>
              <a:rPr lang="cs-CZ" dirty="0"/>
              <a:t> to </a:t>
            </a:r>
            <a:r>
              <a:rPr lang="cs-CZ" dirty="0" err="1"/>
              <a:t>resolve</a:t>
            </a:r>
            <a:r>
              <a:rPr lang="cs-CZ" dirty="0"/>
              <a:t> </a:t>
            </a:r>
            <a:r>
              <a:rPr lang="cs-CZ" dirty="0" err="1"/>
              <a:t>horizontal</a:t>
            </a:r>
            <a:r>
              <a:rPr lang="cs-CZ" dirty="0"/>
              <a:t> </a:t>
            </a:r>
            <a:r>
              <a:rPr lang="cs-CZ" dirty="0" err="1"/>
              <a:t>disputes</a:t>
            </a:r>
            <a:r>
              <a:rPr lang="cs-CZ" dirty="0"/>
              <a:t> and </a:t>
            </a:r>
            <a:r>
              <a:rPr lang="cs-CZ" dirty="0" err="1"/>
              <a:t>protect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rights</a:t>
            </a:r>
            <a:endParaRPr lang="cs-CZ" dirty="0"/>
          </a:p>
          <a:p>
            <a:pPr lvl="0"/>
            <a:r>
              <a:rPr lang="cs-CZ" dirty="0" err="1"/>
              <a:t>Guarantee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rights</a:t>
            </a:r>
            <a:endParaRPr lang="cs-CZ" dirty="0"/>
          </a:p>
          <a:p>
            <a:pPr lvl="0"/>
            <a:r>
              <a:rPr lang="cs-CZ" dirty="0" err="1"/>
              <a:t>Guarantee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freedom</a:t>
            </a:r>
            <a:r>
              <a:rPr lang="cs-CZ" dirty="0"/>
              <a:t> and </a:t>
            </a:r>
            <a:r>
              <a:rPr lang="cs-CZ" dirty="0" err="1"/>
              <a:t>democracy</a:t>
            </a:r>
            <a:endParaRPr lang="cs-CZ" dirty="0"/>
          </a:p>
          <a:p>
            <a:pPr lvl="0"/>
            <a:r>
              <a:rPr lang="cs-CZ" dirty="0" err="1"/>
              <a:t>Guarantee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  <a:p>
            <a:pPr lvl="0"/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courts</a:t>
            </a:r>
            <a:r>
              <a:rPr lang="cs-CZ" dirty="0"/>
              <a:t> – civil, </a:t>
            </a:r>
            <a:r>
              <a:rPr lang="cs-CZ" dirty="0" err="1"/>
              <a:t>criminal</a:t>
            </a:r>
            <a:r>
              <a:rPr lang="cs-CZ" dirty="0"/>
              <a:t>, </a:t>
            </a:r>
            <a:r>
              <a:rPr lang="cs-CZ" dirty="0" err="1"/>
              <a:t>administrative</a:t>
            </a:r>
            <a:r>
              <a:rPr lang="cs-CZ" dirty="0"/>
              <a:t>, </a:t>
            </a:r>
            <a:r>
              <a:rPr lang="cs-CZ" dirty="0" err="1"/>
              <a:t>constitutional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8614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 smtClean="0"/>
              <a:t>Relevant</a:t>
            </a:r>
            <a:r>
              <a:rPr lang="cs-CZ" dirty="0" smtClean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 smtClean="0"/>
              <a:t>Accessible</a:t>
            </a:r>
            <a:r>
              <a:rPr lang="cs-CZ" dirty="0" smtClean="0"/>
              <a:t> Justice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Equality</a:t>
            </a:r>
            <a:endParaRPr lang="cs-CZ" dirty="0"/>
          </a:p>
          <a:p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Representation</a:t>
            </a:r>
            <a:endParaRPr lang="cs-CZ" dirty="0" smtClean="0"/>
          </a:p>
          <a:p>
            <a:r>
              <a:rPr lang="cs-CZ" dirty="0" smtClean="0"/>
              <a:t>Fair Trial</a:t>
            </a:r>
          </a:p>
          <a:p>
            <a:r>
              <a:rPr lang="cs-CZ" dirty="0" err="1" smtClean="0"/>
              <a:t>Impartial</a:t>
            </a:r>
            <a:r>
              <a:rPr lang="cs-CZ" dirty="0" smtClean="0"/>
              <a:t> and Independent </a:t>
            </a:r>
            <a:r>
              <a:rPr lang="cs-CZ" dirty="0" err="1" smtClean="0"/>
              <a:t>Courts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9871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Equality</a:t>
            </a:r>
            <a:r>
              <a:rPr lang="cs-CZ" dirty="0" smtClean="0"/>
              <a:t> </a:t>
            </a:r>
            <a:r>
              <a:rPr lang="cs-CZ" dirty="0" err="1"/>
              <a:t>B</a:t>
            </a:r>
            <a:r>
              <a:rPr lang="cs-CZ" dirty="0" err="1" smtClean="0"/>
              <a:t>efore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Same </a:t>
            </a:r>
            <a:r>
              <a:rPr lang="cs-CZ" dirty="0" err="1"/>
              <a:t>access</a:t>
            </a:r>
            <a:r>
              <a:rPr lang="cs-CZ" dirty="0"/>
              <a:t>,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rules</a:t>
            </a:r>
            <a:r>
              <a:rPr lang="cs-CZ" dirty="0"/>
              <a:t>,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punishments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pPr lvl="0"/>
            <a:r>
              <a:rPr lang="cs-CZ" dirty="0" err="1"/>
              <a:t>Equality</a:t>
            </a:r>
            <a:r>
              <a:rPr lang="cs-CZ" dirty="0"/>
              <a:t> </a:t>
            </a:r>
            <a:r>
              <a:rPr lang="cs-CZ" dirty="0" smtClean="0"/>
              <a:t>X </a:t>
            </a:r>
            <a:r>
              <a:rPr lang="cs-CZ" dirty="0" err="1"/>
              <a:t>requirement</a:t>
            </a:r>
            <a:r>
              <a:rPr lang="cs-CZ" dirty="0"/>
              <a:t> to </a:t>
            </a:r>
            <a:r>
              <a:rPr lang="cs-CZ" dirty="0" err="1"/>
              <a:t>individualized</a:t>
            </a:r>
            <a:r>
              <a:rPr lang="cs-CZ" dirty="0"/>
              <a:t> </a:t>
            </a:r>
            <a:r>
              <a:rPr lang="cs-CZ" dirty="0" err="1"/>
              <a:t>decisions</a:t>
            </a:r>
            <a:r>
              <a:rPr lang="cs-CZ" dirty="0"/>
              <a:t> (</a:t>
            </a:r>
            <a:r>
              <a:rPr lang="cs-CZ" dirty="0" err="1"/>
              <a:t>treating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 in </a:t>
            </a:r>
            <a:r>
              <a:rPr lang="cs-CZ" dirty="0" err="1"/>
              <a:t>similar</a:t>
            </a:r>
            <a:r>
              <a:rPr lang="cs-CZ" dirty="0"/>
              <a:t> </a:t>
            </a:r>
            <a:r>
              <a:rPr lang="cs-CZ" dirty="0" err="1"/>
              <a:t>way</a:t>
            </a:r>
            <a:r>
              <a:rPr lang="cs-CZ" dirty="0"/>
              <a:t>, </a:t>
            </a:r>
            <a:r>
              <a:rPr lang="cs-CZ" dirty="0" err="1"/>
              <a:t>treating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in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way</a:t>
            </a:r>
            <a:r>
              <a:rPr lang="cs-CZ" dirty="0"/>
              <a:t> </a:t>
            </a:r>
            <a:r>
              <a:rPr lang="cs-CZ" dirty="0" smtClean="0"/>
              <a:t>X </a:t>
            </a:r>
            <a:r>
              <a:rPr lang="cs-CZ" dirty="0" err="1"/>
              <a:t>everybody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treated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)</a:t>
            </a:r>
          </a:p>
          <a:p>
            <a:pPr lvl="0"/>
            <a:r>
              <a:rPr lang="cs-CZ" dirty="0" err="1"/>
              <a:t>Equality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procedural</a:t>
            </a:r>
            <a:r>
              <a:rPr lang="cs-CZ" dirty="0"/>
              <a:t> </a:t>
            </a:r>
            <a:r>
              <a:rPr lang="cs-CZ" dirty="0" err="1"/>
              <a:t>instruments</a:t>
            </a:r>
            <a:endParaRPr lang="cs-CZ" dirty="0"/>
          </a:p>
          <a:p>
            <a:pPr lvl="0"/>
            <a:r>
              <a:rPr lang="cs-CZ" dirty="0"/>
              <a:t>Access to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representation</a:t>
            </a:r>
            <a:r>
              <a:rPr lang="cs-CZ" dirty="0"/>
              <a:t>,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aid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3039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 smtClean="0"/>
              <a:t>Limiting</a:t>
            </a:r>
            <a:r>
              <a:rPr lang="cs-CZ" dirty="0" smtClean="0"/>
              <a:t> Access </a:t>
            </a:r>
            <a:r>
              <a:rPr lang="cs-CZ" dirty="0"/>
              <a:t>to </a:t>
            </a:r>
            <a:r>
              <a:rPr lang="cs-CZ" dirty="0" smtClean="0"/>
              <a:t>Justice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Vulnerable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43954"/>
            <a:ext cx="10515600" cy="4392706"/>
          </a:xfrm>
        </p:spPr>
        <p:txBody>
          <a:bodyPr/>
          <a:lstStyle/>
          <a:p>
            <a:pPr lvl="0"/>
            <a:r>
              <a:rPr lang="cs-CZ" dirty="0" err="1"/>
              <a:t>Lack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awareness</a:t>
            </a:r>
            <a:r>
              <a:rPr lang="cs-CZ" dirty="0"/>
              <a:t>, </a:t>
            </a:r>
            <a:r>
              <a:rPr lang="cs-CZ" dirty="0" err="1"/>
              <a:t>education</a:t>
            </a:r>
            <a:r>
              <a:rPr lang="cs-CZ" dirty="0"/>
              <a:t> - </a:t>
            </a:r>
            <a:r>
              <a:rPr lang="cs-CZ" dirty="0" smtClean="0"/>
              <a:t>not </a:t>
            </a:r>
            <a:r>
              <a:rPr lang="cs-CZ" dirty="0" err="1"/>
              <a:t>knowing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means</a:t>
            </a:r>
            <a:endParaRPr lang="cs-CZ" dirty="0"/>
          </a:p>
          <a:p>
            <a:pPr lvl="0"/>
            <a:r>
              <a:rPr lang="cs-CZ" dirty="0" err="1"/>
              <a:t>Accessibility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courts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individuals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disabilities</a:t>
            </a:r>
            <a:endParaRPr lang="cs-CZ" dirty="0"/>
          </a:p>
          <a:p>
            <a:pPr lvl="0"/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discrimination</a:t>
            </a:r>
            <a:r>
              <a:rPr lang="cs-CZ" dirty="0"/>
              <a:t> (gender, </a:t>
            </a:r>
            <a:r>
              <a:rPr lang="cs-CZ" dirty="0" err="1"/>
              <a:t>ethnic</a:t>
            </a:r>
            <a:r>
              <a:rPr lang="cs-CZ" dirty="0"/>
              <a:t> </a:t>
            </a:r>
            <a:r>
              <a:rPr lang="cs-CZ" dirty="0" err="1"/>
              <a:t>origin</a:t>
            </a:r>
            <a:r>
              <a:rPr lang="cs-CZ" dirty="0"/>
              <a:t>, </a:t>
            </a:r>
            <a:r>
              <a:rPr lang="cs-CZ" dirty="0" err="1"/>
              <a:t>language</a:t>
            </a:r>
            <a:r>
              <a:rPr lang="cs-CZ" dirty="0"/>
              <a:t>)</a:t>
            </a:r>
          </a:p>
          <a:p>
            <a:pPr lvl="0"/>
            <a:r>
              <a:rPr lang="cs-CZ" dirty="0" err="1"/>
              <a:t>Children</a:t>
            </a:r>
            <a:r>
              <a:rPr lang="cs-CZ" dirty="0"/>
              <a:t>, </a:t>
            </a:r>
            <a:r>
              <a:rPr lang="cs-CZ" dirty="0" err="1"/>
              <a:t>individuals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limited </a:t>
            </a:r>
            <a:r>
              <a:rPr lang="cs-CZ" dirty="0" err="1"/>
              <a:t>capacity</a:t>
            </a:r>
            <a:r>
              <a:rPr lang="cs-CZ" dirty="0"/>
              <a:t> – </a:t>
            </a:r>
            <a:r>
              <a:rPr lang="cs-CZ" dirty="0" err="1"/>
              <a:t>guardians</a:t>
            </a:r>
            <a:endParaRPr lang="cs-CZ" dirty="0"/>
          </a:p>
          <a:p>
            <a:pPr lvl="0"/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barriers</a:t>
            </a:r>
            <a:r>
              <a:rPr lang="cs-CZ" dirty="0"/>
              <a:t> to </a:t>
            </a:r>
            <a:r>
              <a:rPr lang="cs-CZ" dirty="0" err="1"/>
              <a:t>acquiring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help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representation</a:t>
            </a:r>
            <a:endParaRPr lang="cs-CZ" dirty="0"/>
          </a:p>
          <a:p>
            <a:pPr lvl="0"/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barriers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proceedings</a:t>
            </a:r>
            <a:endParaRPr lang="cs-CZ" dirty="0"/>
          </a:p>
          <a:p>
            <a:r>
              <a:rPr lang="cs-CZ" dirty="0" err="1"/>
              <a:t>Corruption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16184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Access to </a:t>
            </a:r>
            <a:r>
              <a:rPr lang="cs-CZ" dirty="0" err="1"/>
              <a:t>L</a:t>
            </a:r>
            <a:r>
              <a:rPr lang="cs-CZ" dirty="0" err="1" smtClean="0"/>
              <a:t>egal</a:t>
            </a:r>
            <a:r>
              <a:rPr lang="cs-CZ" dirty="0" smtClean="0"/>
              <a:t> </a:t>
            </a:r>
            <a:r>
              <a:rPr lang="cs-CZ" dirty="0" err="1" smtClean="0"/>
              <a:t>Assistance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/>
              <a:t>assistance</a:t>
            </a:r>
            <a:r>
              <a:rPr lang="cs-CZ" dirty="0"/>
              <a:t> and </a:t>
            </a:r>
            <a:r>
              <a:rPr lang="cs-CZ" dirty="0" err="1"/>
              <a:t>representation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condition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access</a:t>
            </a:r>
            <a:r>
              <a:rPr lang="cs-CZ" dirty="0"/>
              <a:t> to justice</a:t>
            </a:r>
          </a:p>
          <a:p>
            <a:pPr lvl="0"/>
            <a:r>
              <a:rPr lang="cs-CZ" dirty="0"/>
              <a:t>Ex offo </a:t>
            </a:r>
            <a:r>
              <a:rPr lang="cs-CZ" dirty="0" err="1"/>
              <a:t>representation</a:t>
            </a:r>
            <a:r>
              <a:rPr lang="cs-CZ" dirty="0"/>
              <a:t> – </a:t>
            </a:r>
            <a:r>
              <a:rPr lang="cs-CZ" dirty="0" err="1"/>
              <a:t>serious</a:t>
            </a:r>
            <a:r>
              <a:rPr lang="cs-CZ" dirty="0"/>
              <a:t> </a:t>
            </a:r>
            <a:r>
              <a:rPr lang="cs-CZ" dirty="0" err="1"/>
              <a:t>criminal</a:t>
            </a:r>
            <a:r>
              <a:rPr lang="cs-CZ" dirty="0"/>
              <a:t> </a:t>
            </a:r>
            <a:r>
              <a:rPr lang="cs-CZ" dirty="0" err="1"/>
              <a:t>cases</a:t>
            </a:r>
            <a:endParaRPr lang="cs-CZ" dirty="0"/>
          </a:p>
          <a:p>
            <a:pPr lvl="0"/>
            <a:r>
              <a:rPr lang="cs-CZ" dirty="0" err="1"/>
              <a:t>Obligatory</a:t>
            </a:r>
            <a:r>
              <a:rPr lang="cs-CZ" dirty="0"/>
              <a:t> </a:t>
            </a:r>
            <a:r>
              <a:rPr lang="cs-CZ" dirty="0" err="1"/>
              <a:t>representation</a:t>
            </a:r>
            <a:r>
              <a:rPr lang="cs-CZ" dirty="0"/>
              <a:t> – </a:t>
            </a:r>
            <a:r>
              <a:rPr lang="cs-CZ" dirty="0" err="1"/>
              <a:t>supreme</a:t>
            </a:r>
            <a:r>
              <a:rPr lang="cs-CZ" dirty="0"/>
              <a:t> </a:t>
            </a:r>
            <a:r>
              <a:rPr lang="cs-CZ" dirty="0" err="1"/>
              <a:t>courts</a:t>
            </a:r>
            <a:r>
              <a:rPr lang="cs-CZ" dirty="0"/>
              <a:t>, </a:t>
            </a:r>
            <a:r>
              <a:rPr lang="cs-CZ" dirty="0" err="1"/>
              <a:t>constitutional</a:t>
            </a:r>
            <a:r>
              <a:rPr lang="cs-CZ" dirty="0"/>
              <a:t> </a:t>
            </a:r>
            <a:r>
              <a:rPr lang="cs-CZ" dirty="0" err="1"/>
              <a:t>court</a:t>
            </a:r>
            <a:endParaRPr lang="cs-CZ" dirty="0"/>
          </a:p>
          <a:p>
            <a:pPr lvl="0"/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choose</a:t>
            </a:r>
            <a:r>
              <a:rPr lang="cs-CZ" dirty="0"/>
              <a:t> </a:t>
            </a:r>
            <a:r>
              <a:rPr lang="cs-CZ" dirty="0" err="1"/>
              <a:t>lawyer</a:t>
            </a:r>
            <a:endParaRPr lang="cs-CZ" dirty="0"/>
          </a:p>
          <a:p>
            <a:pPr lvl="0"/>
            <a:r>
              <a:rPr lang="cs-CZ" dirty="0" err="1"/>
              <a:t>Right</a:t>
            </a:r>
            <a:r>
              <a:rPr lang="cs-CZ" dirty="0"/>
              <a:t> to free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aid</a:t>
            </a:r>
            <a:r>
              <a:rPr lang="cs-CZ" dirty="0"/>
              <a:t> – </a:t>
            </a:r>
            <a:r>
              <a:rPr lang="cs-CZ" dirty="0" err="1"/>
              <a:t>pre-judicial</a:t>
            </a:r>
            <a:r>
              <a:rPr lang="cs-CZ" dirty="0"/>
              <a:t> x </a:t>
            </a:r>
            <a:r>
              <a:rPr lang="cs-CZ" dirty="0" err="1"/>
              <a:t>judicial</a:t>
            </a:r>
            <a:r>
              <a:rPr lang="cs-CZ" dirty="0"/>
              <a:t> </a:t>
            </a:r>
            <a:r>
              <a:rPr lang="cs-CZ" dirty="0" err="1"/>
              <a:t>phase</a:t>
            </a:r>
            <a:r>
              <a:rPr lang="cs-CZ" dirty="0"/>
              <a:t>, pro bono</a:t>
            </a:r>
          </a:p>
        </p:txBody>
      </p:sp>
    </p:spTree>
    <p:extLst>
      <p:ext uri="{BB962C8B-B14F-4D97-AF65-F5344CB8AC3E}">
        <p14:creationId xmlns:p14="http://schemas.microsoft.com/office/powerpoint/2010/main" xmlns="" val="1578485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Models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Free </a:t>
            </a:r>
            <a:r>
              <a:rPr lang="cs-CZ" dirty="0" err="1" smtClean="0"/>
              <a:t>Legal</a:t>
            </a:r>
            <a:r>
              <a:rPr lang="cs-CZ" dirty="0" smtClean="0"/>
              <a:t> Aid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Bar-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/>
              <a:t>system</a:t>
            </a:r>
            <a:endParaRPr lang="cs-CZ" dirty="0"/>
          </a:p>
          <a:p>
            <a:pPr lvl="0"/>
            <a:r>
              <a:rPr lang="cs-CZ" dirty="0"/>
              <a:t>Pro bono </a:t>
            </a:r>
            <a:r>
              <a:rPr lang="cs-CZ" dirty="0" err="1"/>
              <a:t>culture</a:t>
            </a:r>
            <a:endParaRPr lang="cs-CZ" dirty="0"/>
          </a:p>
          <a:p>
            <a:pPr lvl="0"/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agencies</a:t>
            </a:r>
            <a:endParaRPr lang="cs-CZ" dirty="0"/>
          </a:p>
          <a:p>
            <a:pPr lvl="0"/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clinics</a:t>
            </a:r>
            <a:endParaRPr lang="cs-CZ" dirty="0"/>
          </a:p>
          <a:p>
            <a:pPr lvl="0"/>
            <a:r>
              <a:rPr lang="cs-CZ" dirty="0" err="1"/>
              <a:t>NGOs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26490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Fair Trial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Basic </a:t>
            </a:r>
            <a:r>
              <a:rPr lang="cs-CZ" dirty="0" err="1"/>
              <a:t>conditions</a:t>
            </a:r>
            <a:r>
              <a:rPr lang="cs-CZ" dirty="0"/>
              <a:t> to </a:t>
            </a:r>
            <a:r>
              <a:rPr lang="cs-CZ" dirty="0" err="1"/>
              <a:t>ensure</a:t>
            </a:r>
            <a:r>
              <a:rPr lang="cs-CZ" dirty="0"/>
              <a:t> fair </a:t>
            </a:r>
            <a:r>
              <a:rPr lang="cs-CZ" dirty="0" err="1"/>
              <a:t>proceeding</a:t>
            </a:r>
            <a:r>
              <a:rPr lang="cs-CZ" dirty="0"/>
              <a:t> and fair </a:t>
            </a:r>
            <a:r>
              <a:rPr lang="cs-CZ" dirty="0" err="1"/>
              <a:t>outcome</a:t>
            </a:r>
            <a:endParaRPr lang="cs-CZ" dirty="0"/>
          </a:p>
          <a:p>
            <a:r>
              <a:rPr lang="cs-CZ" dirty="0" smtClean="0"/>
              <a:t>Access –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limited by </a:t>
            </a:r>
            <a:r>
              <a:rPr lang="cs-CZ" dirty="0" err="1" smtClean="0"/>
              <a:t>law</a:t>
            </a:r>
            <a:r>
              <a:rPr lang="cs-CZ" dirty="0" smtClean="0"/>
              <a:t>, but not in </a:t>
            </a:r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matters</a:t>
            </a:r>
            <a:r>
              <a:rPr lang="cs-CZ" dirty="0" smtClean="0"/>
              <a:t> and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</a:t>
            </a:r>
            <a:r>
              <a:rPr lang="cs-CZ" dirty="0" err="1" smtClean="0"/>
              <a:t>violations</a:t>
            </a:r>
            <a:endParaRPr lang="cs-CZ" dirty="0" smtClean="0"/>
          </a:p>
          <a:p>
            <a:pPr lvl="0"/>
            <a:r>
              <a:rPr lang="cs-CZ" dirty="0" err="1" smtClean="0"/>
              <a:t>Organisational</a:t>
            </a:r>
            <a:r>
              <a:rPr lang="cs-CZ" dirty="0" smtClean="0"/>
              <a:t> </a:t>
            </a:r>
            <a:r>
              <a:rPr lang="cs-CZ" dirty="0" err="1"/>
              <a:t>aspects</a:t>
            </a:r>
            <a:r>
              <a:rPr lang="cs-CZ" dirty="0"/>
              <a:t> – independent and </a:t>
            </a:r>
            <a:r>
              <a:rPr lang="cs-CZ" dirty="0" err="1"/>
              <a:t>impartial</a:t>
            </a:r>
            <a:r>
              <a:rPr lang="cs-CZ" dirty="0"/>
              <a:t> </a:t>
            </a:r>
            <a:r>
              <a:rPr lang="cs-CZ" dirty="0" err="1"/>
              <a:t>courts</a:t>
            </a:r>
            <a:r>
              <a:rPr lang="cs-CZ" dirty="0"/>
              <a:t>, </a:t>
            </a:r>
            <a:r>
              <a:rPr lang="cs-CZ" dirty="0" err="1"/>
              <a:t>lawful</a:t>
            </a:r>
            <a:r>
              <a:rPr lang="cs-CZ" dirty="0"/>
              <a:t> </a:t>
            </a:r>
            <a:r>
              <a:rPr lang="cs-CZ" dirty="0" err="1"/>
              <a:t>judge</a:t>
            </a:r>
            <a:r>
              <a:rPr lang="cs-CZ" dirty="0"/>
              <a:t>, public </a:t>
            </a:r>
            <a:r>
              <a:rPr lang="cs-CZ" dirty="0" err="1"/>
              <a:t>hearing</a:t>
            </a:r>
            <a:r>
              <a:rPr lang="cs-CZ" dirty="0"/>
              <a:t>, </a:t>
            </a:r>
            <a:r>
              <a:rPr lang="cs-CZ" dirty="0" err="1"/>
              <a:t>transparency</a:t>
            </a:r>
            <a:r>
              <a:rPr lang="cs-CZ" dirty="0"/>
              <a:t> – </a:t>
            </a:r>
            <a:r>
              <a:rPr lang="cs-CZ" dirty="0" err="1"/>
              <a:t>publication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decisions</a:t>
            </a:r>
            <a:r>
              <a:rPr lang="cs-CZ" dirty="0"/>
              <a:t>, </a:t>
            </a:r>
            <a:r>
              <a:rPr lang="cs-CZ" dirty="0" err="1"/>
              <a:t>access</a:t>
            </a:r>
            <a:r>
              <a:rPr lang="cs-CZ" dirty="0"/>
              <a:t>, </a:t>
            </a:r>
            <a:r>
              <a:rPr lang="cs-CZ" dirty="0" err="1"/>
              <a:t>timely</a:t>
            </a:r>
            <a:r>
              <a:rPr lang="cs-CZ" dirty="0"/>
              <a:t> </a:t>
            </a:r>
            <a:r>
              <a:rPr lang="cs-CZ" dirty="0" err="1"/>
              <a:t>decision</a:t>
            </a:r>
            <a:r>
              <a:rPr lang="cs-CZ" dirty="0"/>
              <a:t> – </a:t>
            </a:r>
            <a:r>
              <a:rPr lang="cs-CZ" dirty="0" err="1"/>
              <a:t>judicial</a:t>
            </a:r>
            <a:r>
              <a:rPr lang="cs-CZ" dirty="0"/>
              <a:t> </a:t>
            </a:r>
            <a:r>
              <a:rPr lang="cs-CZ" dirty="0" err="1"/>
              <a:t>ethics</a:t>
            </a:r>
            <a:endParaRPr lang="cs-CZ" dirty="0"/>
          </a:p>
          <a:p>
            <a:r>
              <a:rPr lang="cs-CZ" dirty="0" err="1" smtClean="0"/>
              <a:t>Procedural</a:t>
            </a:r>
            <a:r>
              <a:rPr lang="cs-CZ" dirty="0" smtClean="0"/>
              <a:t> </a:t>
            </a:r>
            <a:r>
              <a:rPr lang="cs-CZ" dirty="0" err="1"/>
              <a:t>aspects</a:t>
            </a:r>
            <a:r>
              <a:rPr lang="cs-CZ" dirty="0"/>
              <a:t> – </a:t>
            </a:r>
            <a:r>
              <a:rPr lang="cs-CZ" dirty="0" err="1"/>
              <a:t>right</a:t>
            </a:r>
            <a:r>
              <a:rPr lang="cs-CZ" dirty="0"/>
              <a:t> not to </a:t>
            </a:r>
            <a:r>
              <a:rPr lang="cs-CZ" dirty="0" err="1"/>
              <a:t>incriminate</a:t>
            </a:r>
            <a:r>
              <a:rPr lang="cs-CZ" dirty="0"/>
              <a:t> </a:t>
            </a:r>
            <a:r>
              <a:rPr lang="cs-CZ" dirty="0" err="1"/>
              <a:t>oneself</a:t>
            </a:r>
            <a:r>
              <a:rPr lang="cs-CZ" dirty="0"/>
              <a:t>,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heard</a:t>
            </a:r>
            <a:r>
              <a:rPr lang="cs-CZ" dirty="0"/>
              <a:t>, to </a:t>
            </a:r>
            <a:r>
              <a:rPr lang="cs-CZ" dirty="0" err="1"/>
              <a:t>cross-examine</a:t>
            </a:r>
            <a:r>
              <a:rPr lang="cs-CZ" dirty="0"/>
              <a:t> </a:t>
            </a:r>
            <a:r>
              <a:rPr lang="cs-CZ" dirty="0" err="1"/>
              <a:t>witness</a:t>
            </a:r>
            <a:r>
              <a:rPr lang="cs-CZ" dirty="0"/>
              <a:t> and </a:t>
            </a:r>
            <a:r>
              <a:rPr lang="cs-CZ" dirty="0" err="1"/>
              <a:t>other</a:t>
            </a:r>
            <a:r>
              <a:rPr lang="cs-CZ" dirty="0"/>
              <a:t> evidence, to </a:t>
            </a:r>
            <a:r>
              <a:rPr lang="cs-CZ" dirty="0" err="1"/>
              <a:t>propose</a:t>
            </a:r>
            <a:r>
              <a:rPr lang="cs-CZ" dirty="0"/>
              <a:t> evidence, appeal,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lawyer</a:t>
            </a:r>
            <a:r>
              <a:rPr lang="cs-CZ" dirty="0"/>
              <a:t> and </a:t>
            </a:r>
            <a:r>
              <a:rPr lang="cs-CZ" dirty="0" err="1"/>
              <a:t>interpreter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606195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361</Words>
  <Application>Microsoft Office PowerPoint</Application>
  <PresentationFormat>Vlastní</PresentationFormat>
  <Paragraphs>50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Constitution and Rule of Law: Role of Courts, Enforcement of Judgments and Public Defender</vt:lpstr>
      <vt:lpstr>Basic Concepts</vt:lpstr>
      <vt:lpstr>Importance of Access to Justice</vt:lpstr>
      <vt:lpstr>Factors Relevant for Accessible Justice</vt:lpstr>
      <vt:lpstr>Equality Before the Court</vt:lpstr>
      <vt:lpstr>Factors Limiting Access to Justice of Vulnerable Groups </vt:lpstr>
      <vt:lpstr>Access to Legal Assistance</vt:lpstr>
      <vt:lpstr>Models of Free Legal Aid</vt:lpstr>
      <vt:lpstr>Fair Trial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 and Rule of Law: Role of Courts, Enforcement of Judgments and Public Defender</dc:title>
  <dc:creator>Uživatel systému Windows</dc:creator>
  <cp:lastModifiedBy>Vojtech Zelenka</cp:lastModifiedBy>
  <cp:revision>4</cp:revision>
  <dcterms:created xsi:type="dcterms:W3CDTF">2018-08-29T10:36:58Z</dcterms:created>
  <dcterms:modified xsi:type="dcterms:W3CDTF">2018-09-05T08:54:14Z</dcterms:modified>
</cp:coreProperties>
</file>