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41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281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149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741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293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17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857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59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185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801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681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1863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999C-B9B5-4695-9FDB-197DC04BE827}" type="datetimeFigureOut">
              <a:rPr lang="cs-CZ" smtClean="0"/>
              <a:pPr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386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Constitution</a:t>
            </a:r>
            <a:r>
              <a:rPr lang="cs-CZ" dirty="0" smtClean="0"/>
              <a:t> and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: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, </a:t>
            </a:r>
            <a:r>
              <a:rPr lang="cs-CZ" dirty="0" err="1"/>
              <a:t>Enforcement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Judgments</a:t>
            </a:r>
            <a:r>
              <a:rPr lang="cs-CZ" dirty="0" smtClean="0"/>
              <a:t> and </a:t>
            </a:r>
            <a:r>
              <a:rPr lang="cs-CZ" dirty="0"/>
              <a:t>Public </a:t>
            </a:r>
            <a:r>
              <a:rPr lang="cs-CZ" dirty="0" err="1"/>
              <a:t>Defender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Maxim </a:t>
            </a:r>
            <a:r>
              <a:rPr lang="cs-CZ" dirty="0" err="1" smtClean="0"/>
              <a:t>Tomoszek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Palacký University in Olomouc</a:t>
            </a:r>
          </a:p>
          <a:p>
            <a:r>
              <a:rPr lang="cs-CZ" dirty="0" smtClean="0"/>
              <a:t>Czech Republic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9492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/>
              <a:t>G</a:t>
            </a:r>
            <a:r>
              <a:rPr lang="cs-CZ" dirty="0" err="1" smtClean="0"/>
              <a:t>uarantees</a:t>
            </a:r>
            <a:r>
              <a:rPr lang="cs-CZ" dirty="0" smtClean="0"/>
              <a:t> in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Matters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Only</a:t>
            </a:r>
            <a:r>
              <a:rPr lang="cs-CZ" dirty="0"/>
              <a:t> statute </a:t>
            </a:r>
            <a:r>
              <a:rPr lang="cs-CZ" dirty="0" err="1"/>
              <a:t>defines</a:t>
            </a:r>
            <a:r>
              <a:rPr lang="cs-CZ" dirty="0"/>
              <a:t> </a:t>
            </a:r>
            <a:r>
              <a:rPr lang="cs-CZ" dirty="0" err="1"/>
              <a:t>crimes</a:t>
            </a:r>
            <a:r>
              <a:rPr lang="cs-CZ" dirty="0"/>
              <a:t> and </a:t>
            </a:r>
            <a:r>
              <a:rPr lang="cs-CZ" dirty="0" err="1"/>
              <a:t>penalties</a:t>
            </a:r>
            <a:r>
              <a:rPr lang="cs-CZ" dirty="0"/>
              <a:t>,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decide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crimes</a:t>
            </a:r>
            <a:r>
              <a:rPr lang="cs-CZ" dirty="0"/>
              <a:t> and </a:t>
            </a:r>
            <a:r>
              <a:rPr lang="cs-CZ" dirty="0" err="1"/>
              <a:t>penalties</a:t>
            </a:r>
            <a:endParaRPr lang="cs-CZ" dirty="0"/>
          </a:p>
          <a:p>
            <a:pPr lvl="0"/>
            <a:r>
              <a:rPr lang="cs-CZ" dirty="0" err="1"/>
              <a:t>Presumed</a:t>
            </a:r>
            <a:r>
              <a:rPr lang="cs-CZ" dirty="0"/>
              <a:t> </a:t>
            </a:r>
            <a:r>
              <a:rPr lang="cs-CZ" dirty="0" err="1"/>
              <a:t>innocence</a:t>
            </a:r>
            <a:endParaRPr lang="cs-CZ" dirty="0"/>
          </a:p>
          <a:p>
            <a:pPr lvl="0"/>
            <a:r>
              <a:rPr lang="cs-CZ" dirty="0"/>
              <a:t>Double </a:t>
            </a:r>
            <a:r>
              <a:rPr lang="cs-CZ" dirty="0" err="1"/>
              <a:t>jeopardy</a:t>
            </a:r>
            <a:endParaRPr lang="cs-CZ" dirty="0"/>
          </a:p>
          <a:p>
            <a:pPr lvl="0"/>
            <a:r>
              <a:rPr lang="cs-CZ" dirty="0"/>
              <a:t>Non-</a:t>
            </a:r>
            <a:r>
              <a:rPr lang="cs-CZ" dirty="0" err="1"/>
              <a:t>retroactive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694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Independent and </a:t>
            </a:r>
            <a:r>
              <a:rPr lang="cs-CZ" dirty="0" err="1" smtClean="0"/>
              <a:t>Impartial</a:t>
            </a:r>
            <a:r>
              <a:rPr lang="cs-CZ" dirty="0" smtClean="0"/>
              <a:t> </a:t>
            </a:r>
            <a:r>
              <a:rPr lang="cs-CZ" dirty="0" err="1" smtClean="0"/>
              <a:t>Tribunal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Extremely</a:t>
            </a:r>
            <a:r>
              <a:rPr lang="cs-CZ" dirty="0" smtClean="0"/>
              <a:t> </a:t>
            </a:r>
            <a:r>
              <a:rPr lang="cs-CZ" dirty="0" err="1"/>
              <a:t>important</a:t>
            </a:r>
            <a:r>
              <a:rPr lang="cs-CZ" dirty="0"/>
              <a:t>, source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legitimacy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courts</a:t>
            </a:r>
            <a:endParaRPr lang="cs-CZ" dirty="0"/>
          </a:p>
          <a:p>
            <a:pPr lvl="0"/>
            <a:r>
              <a:rPr lang="cs-CZ" dirty="0" err="1"/>
              <a:t>Ensuring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facts</a:t>
            </a:r>
            <a:r>
              <a:rPr lang="cs-CZ" dirty="0"/>
              <a:t> and evidence, not on </a:t>
            </a:r>
            <a:r>
              <a:rPr lang="cs-CZ" dirty="0" err="1"/>
              <a:t>corruption</a:t>
            </a:r>
            <a:r>
              <a:rPr lang="cs-CZ" dirty="0"/>
              <a:t>, </a:t>
            </a:r>
            <a:r>
              <a:rPr lang="cs-CZ" dirty="0" err="1"/>
              <a:t>clientelism</a:t>
            </a:r>
            <a:r>
              <a:rPr lang="cs-CZ" dirty="0"/>
              <a:t>, influence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0"/>
            <a:r>
              <a:rPr lang="cs-CZ" dirty="0" err="1"/>
              <a:t>Impartiality</a:t>
            </a:r>
            <a:r>
              <a:rPr lang="cs-CZ" dirty="0"/>
              <a:t> – 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influence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  <a:p>
            <a:pPr lvl="0"/>
            <a:r>
              <a:rPr lang="cs-CZ" dirty="0" err="1"/>
              <a:t>Independence</a:t>
            </a:r>
            <a:r>
              <a:rPr lang="cs-CZ" dirty="0"/>
              <a:t> – 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influence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authorities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5599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Ensuring</a:t>
            </a:r>
            <a:r>
              <a:rPr lang="cs-CZ" dirty="0" smtClean="0"/>
              <a:t> </a:t>
            </a:r>
            <a:r>
              <a:rPr lang="cs-CZ" dirty="0" err="1" smtClean="0"/>
              <a:t>Impartiality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Eliminating</a:t>
            </a:r>
            <a:r>
              <a:rPr lang="cs-CZ" dirty="0" smtClean="0"/>
              <a:t> </a:t>
            </a:r>
            <a:r>
              <a:rPr lang="cs-CZ" dirty="0" err="1"/>
              <a:t>bias</a:t>
            </a:r>
            <a:r>
              <a:rPr lang="cs-CZ" dirty="0"/>
              <a:t> – </a:t>
            </a:r>
            <a:r>
              <a:rPr lang="cs-CZ" dirty="0" err="1"/>
              <a:t>challenging</a:t>
            </a:r>
            <a:r>
              <a:rPr lang="cs-CZ" dirty="0"/>
              <a:t> a </a:t>
            </a:r>
            <a:r>
              <a:rPr lang="cs-CZ" dirty="0" err="1"/>
              <a:t>judge</a:t>
            </a:r>
            <a:r>
              <a:rPr lang="cs-CZ" dirty="0"/>
              <a:t>, </a:t>
            </a:r>
            <a:r>
              <a:rPr lang="cs-CZ" dirty="0" err="1"/>
              <a:t>self-elimination</a:t>
            </a:r>
            <a:endParaRPr lang="cs-CZ" dirty="0"/>
          </a:p>
          <a:p>
            <a:pPr lvl="0"/>
            <a:r>
              <a:rPr lang="cs-CZ" dirty="0" err="1" smtClean="0"/>
              <a:t>Eliminating</a:t>
            </a:r>
            <a:r>
              <a:rPr lang="cs-CZ" dirty="0" smtClean="0"/>
              <a:t> </a:t>
            </a:r>
            <a:r>
              <a:rPr lang="cs-CZ" dirty="0"/>
              <a:t>relations to </a:t>
            </a:r>
            <a:r>
              <a:rPr lang="cs-CZ" dirty="0" err="1"/>
              <a:t>attorneys</a:t>
            </a:r>
            <a:r>
              <a:rPr lang="cs-CZ" dirty="0"/>
              <a:t>, </a:t>
            </a:r>
            <a:r>
              <a:rPr lang="cs-CZ" dirty="0" err="1"/>
              <a:t>prosecutors</a:t>
            </a:r>
            <a:r>
              <a:rPr lang="cs-CZ" dirty="0"/>
              <a:t> – </a:t>
            </a:r>
            <a:r>
              <a:rPr lang="cs-CZ" dirty="0" err="1"/>
              <a:t>judicial</a:t>
            </a:r>
            <a:r>
              <a:rPr lang="cs-CZ" dirty="0"/>
              <a:t> </a:t>
            </a:r>
            <a:r>
              <a:rPr lang="cs-CZ" dirty="0" err="1" smtClean="0"/>
              <a:t>ethics</a:t>
            </a:r>
            <a:endParaRPr lang="cs-CZ" dirty="0" smtClean="0"/>
          </a:p>
          <a:p>
            <a:pPr lvl="0"/>
            <a:r>
              <a:rPr lang="cs-CZ" dirty="0" err="1" smtClean="0"/>
              <a:t>Conflict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endParaRPr lang="cs-CZ" dirty="0" smtClean="0"/>
          </a:p>
          <a:p>
            <a:pPr lvl="0"/>
            <a:r>
              <a:rPr lang="cs-CZ" dirty="0" err="1" smtClean="0"/>
              <a:t>Incompatibility</a:t>
            </a:r>
            <a:endParaRPr lang="cs-CZ" dirty="0"/>
          </a:p>
          <a:p>
            <a:pPr lvl="0"/>
            <a:r>
              <a:rPr lang="cs-CZ" dirty="0" err="1" smtClean="0"/>
              <a:t>Assignment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- </a:t>
            </a:r>
            <a:r>
              <a:rPr lang="cs-CZ" dirty="0" err="1" smtClean="0"/>
              <a:t>statutory</a:t>
            </a:r>
            <a:r>
              <a:rPr lang="cs-CZ" dirty="0" smtClean="0"/>
              <a:t> </a:t>
            </a:r>
            <a:r>
              <a:rPr lang="cs-CZ" dirty="0" err="1"/>
              <a:t>judge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535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Ensuring</a:t>
            </a:r>
            <a:r>
              <a:rPr lang="cs-CZ" dirty="0" smtClean="0"/>
              <a:t> </a:t>
            </a:r>
            <a:r>
              <a:rPr lang="cs-CZ" dirty="0" err="1" smtClean="0"/>
              <a:t>Independence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Deciding</a:t>
            </a:r>
            <a:r>
              <a:rPr lang="cs-CZ" dirty="0" smtClean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law</a:t>
            </a:r>
            <a:r>
              <a:rPr lang="cs-CZ" dirty="0"/>
              <a:t>, not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recommendations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0"/>
            <a:r>
              <a:rPr lang="cs-CZ" dirty="0" smtClean="0"/>
              <a:t>Independent </a:t>
            </a:r>
            <a:r>
              <a:rPr lang="cs-CZ" dirty="0" err="1"/>
              <a:t>power</a:t>
            </a:r>
            <a:r>
              <a:rPr lang="cs-CZ" dirty="0"/>
              <a:t> + </a:t>
            </a:r>
            <a:r>
              <a:rPr lang="cs-CZ" dirty="0" err="1"/>
              <a:t>organisation</a:t>
            </a:r>
            <a:r>
              <a:rPr lang="cs-CZ" dirty="0"/>
              <a:t> – </a:t>
            </a:r>
            <a:r>
              <a:rPr lang="cs-CZ" dirty="0" err="1"/>
              <a:t>council</a:t>
            </a:r>
            <a:r>
              <a:rPr lang="cs-CZ" dirty="0"/>
              <a:t> model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MoJ</a:t>
            </a:r>
            <a:r>
              <a:rPr lang="cs-CZ" dirty="0"/>
              <a:t> model</a:t>
            </a:r>
          </a:p>
          <a:p>
            <a:pPr lvl="0"/>
            <a:r>
              <a:rPr lang="cs-CZ" dirty="0" err="1" smtClean="0"/>
              <a:t>Salary</a:t>
            </a:r>
            <a:endParaRPr lang="cs-CZ" dirty="0"/>
          </a:p>
          <a:p>
            <a:pPr lvl="0"/>
            <a:r>
              <a:rPr lang="cs-CZ" dirty="0" err="1" smtClean="0"/>
              <a:t>Unlimited</a:t>
            </a:r>
            <a:r>
              <a:rPr lang="cs-CZ" dirty="0" smtClean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office</a:t>
            </a:r>
            <a:r>
              <a:rPr lang="cs-CZ" dirty="0"/>
              <a:t>, non-</a:t>
            </a:r>
            <a:r>
              <a:rPr lang="cs-CZ" dirty="0" err="1"/>
              <a:t>removable</a:t>
            </a:r>
            <a:r>
              <a:rPr lang="cs-CZ" dirty="0"/>
              <a:t>, non-</a:t>
            </a:r>
            <a:r>
              <a:rPr lang="cs-CZ" dirty="0" err="1"/>
              <a:t>transferable</a:t>
            </a:r>
            <a:endParaRPr lang="cs-CZ" dirty="0"/>
          </a:p>
          <a:p>
            <a:pPr lvl="0"/>
            <a:r>
              <a:rPr lang="cs-CZ" dirty="0" err="1" smtClean="0"/>
              <a:t>Disciplinary</a:t>
            </a:r>
            <a:r>
              <a:rPr lang="cs-CZ" dirty="0" smtClean="0"/>
              <a:t> </a:t>
            </a:r>
            <a:r>
              <a:rPr lang="cs-CZ" dirty="0" err="1"/>
              <a:t>proceedings</a:t>
            </a:r>
            <a:endParaRPr lang="cs-CZ" dirty="0"/>
          </a:p>
          <a:p>
            <a:pPr lvl="0"/>
            <a:r>
              <a:rPr lang="cs-CZ" dirty="0" err="1" smtClean="0"/>
              <a:t>Incompatibility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/>
              <a:t>judicial</a:t>
            </a:r>
            <a:r>
              <a:rPr lang="cs-CZ" dirty="0"/>
              <a:t> </a:t>
            </a:r>
            <a:r>
              <a:rPr lang="cs-CZ" dirty="0" err="1"/>
              <a:t>ethics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1508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Enforcement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Judicial</a:t>
            </a:r>
            <a:r>
              <a:rPr lang="cs-CZ" dirty="0" smtClean="0"/>
              <a:t> </a:t>
            </a:r>
            <a:r>
              <a:rPr lang="cs-CZ" dirty="0" err="1" smtClean="0"/>
              <a:t>Decisions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/>
              <a:t>efficient</a:t>
            </a:r>
            <a:r>
              <a:rPr lang="cs-CZ" dirty="0"/>
              <a:t> </a:t>
            </a:r>
            <a:r>
              <a:rPr lang="cs-CZ" dirty="0" err="1"/>
              <a:t>enforcement</a:t>
            </a:r>
            <a:r>
              <a:rPr lang="cs-CZ" dirty="0"/>
              <a:t>, </a:t>
            </a:r>
            <a:r>
              <a:rPr lang="cs-CZ" dirty="0" err="1"/>
              <a:t>judicial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just a </a:t>
            </a:r>
            <a:r>
              <a:rPr lang="cs-CZ" dirty="0" err="1"/>
              <a:t>sheet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paper</a:t>
            </a:r>
            <a:endParaRPr lang="cs-CZ" dirty="0"/>
          </a:p>
          <a:p>
            <a:pPr lvl="0"/>
            <a:r>
              <a:rPr lang="cs-CZ" dirty="0" err="1" smtClean="0"/>
              <a:t>Timely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enforcement</a:t>
            </a:r>
            <a:endParaRPr lang="cs-CZ" dirty="0"/>
          </a:p>
          <a:p>
            <a:pPr lvl="0"/>
            <a:r>
              <a:rPr lang="cs-CZ" dirty="0" smtClean="0"/>
              <a:t>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judicial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autonomous</a:t>
            </a:r>
            <a:r>
              <a:rPr lang="cs-CZ" dirty="0"/>
              <a:t> </a:t>
            </a:r>
            <a:r>
              <a:rPr lang="cs-CZ" dirty="0" err="1"/>
              <a:t>proceeding</a:t>
            </a:r>
            <a:endParaRPr lang="cs-CZ" dirty="0"/>
          </a:p>
          <a:p>
            <a:pPr lvl="0"/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/>
              <a:t>agency</a:t>
            </a:r>
            <a:r>
              <a:rPr lang="cs-CZ" dirty="0"/>
              <a:t> v. </a:t>
            </a:r>
            <a:r>
              <a:rPr lang="cs-CZ" dirty="0" err="1"/>
              <a:t>regulated</a:t>
            </a:r>
            <a:r>
              <a:rPr lang="cs-CZ" dirty="0"/>
              <a:t> </a:t>
            </a:r>
            <a:r>
              <a:rPr lang="cs-CZ" dirty="0" err="1"/>
              <a:t>profession</a:t>
            </a:r>
            <a:endParaRPr lang="cs-CZ" dirty="0"/>
          </a:p>
          <a:p>
            <a:pPr lvl="0"/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beneficiaries</a:t>
            </a:r>
            <a:r>
              <a:rPr lang="cs-CZ" dirty="0"/>
              <a:t> v. </a:t>
            </a:r>
            <a:r>
              <a:rPr lang="cs-CZ" dirty="0" err="1"/>
              <a:t>enforcers</a:t>
            </a:r>
            <a:r>
              <a:rPr lang="cs-CZ" dirty="0"/>
              <a:t> v. </a:t>
            </a:r>
            <a:r>
              <a:rPr lang="cs-CZ" dirty="0" err="1"/>
              <a:t>debtors</a:t>
            </a:r>
            <a:endParaRPr lang="cs-CZ" dirty="0"/>
          </a:p>
          <a:p>
            <a:pPr lvl="0"/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accompanied</a:t>
            </a:r>
            <a:r>
              <a:rPr lang="cs-CZ" dirty="0"/>
              <a:t> by </a:t>
            </a:r>
            <a:r>
              <a:rPr lang="cs-CZ" dirty="0" err="1"/>
              <a:t>insolvency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bankruptcy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348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Ombudsman – Public </a:t>
            </a:r>
            <a:r>
              <a:rPr lang="cs-CZ" dirty="0" err="1" smtClean="0"/>
              <a:t>Defender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Informal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quick</a:t>
            </a:r>
            <a:r>
              <a:rPr lang="cs-CZ" dirty="0"/>
              <a:t> </a:t>
            </a:r>
            <a:r>
              <a:rPr lang="cs-CZ" dirty="0" err="1" smtClean="0"/>
              <a:t>resolution</a:t>
            </a:r>
            <a:endParaRPr lang="cs-CZ" dirty="0"/>
          </a:p>
          <a:p>
            <a:pPr lvl="0"/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/>
              <a:t>public </a:t>
            </a:r>
            <a:r>
              <a:rPr lang="cs-CZ" dirty="0" err="1"/>
              <a:t>authorities</a:t>
            </a:r>
            <a:endParaRPr lang="cs-CZ" dirty="0"/>
          </a:p>
          <a:p>
            <a:pPr lvl="0"/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administration</a:t>
            </a:r>
            <a:r>
              <a:rPr lang="cs-CZ" dirty="0"/>
              <a:t> (not </a:t>
            </a:r>
            <a:r>
              <a:rPr lang="cs-CZ" dirty="0" err="1"/>
              <a:t>only</a:t>
            </a:r>
            <a:r>
              <a:rPr lang="cs-CZ" dirty="0"/>
              <a:t> legality)</a:t>
            </a:r>
          </a:p>
          <a:p>
            <a:pPr lvl="0"/>
            <a:r>
              <a:rPr lang="cs-CZ" dirty="0" err="1" smtClean="0"/>
              <a:t>Combines</a:t>
            </a:r>
            <a:r>
              <a:rPr lang="cs-CZ" dirty="0" smtClean="0"/>
              <a:t> </a:t>
            </a:r>
            <a:r>
              <a:rPr lang="cs-CZ" dirty="0" err="1"/>
              <a:t>advice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and </a:t>
            </a:r>
            <a:r>
              <a:rPr lang="cs-CZ" dirty="0" err="1" smtClean="0"/>
              <a:t>inquiry</a:t>
            </a:r>
            <a:endParaRPr lang="cs-CZ" dirty="0" smtClean="0"/>
          </a:p>
          <a:p>
            <a:pPr lvl="0"/>
            <a:r>
              <a:rPr lang="cs-CZ" dirty="0" err="1" smtClean="0"/>
              <a:t>Using</a:t>
            </a:r>
            <a:r>
              <a:rPr lang="cs-CZ" dirty="0" smtClean="0"/>
              <a:t> publicity,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media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1094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248</Words>
  <Application>Microsoft Office PowerPoint</Application>
  <PresentationFormat>Vlastní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Constitution and Rule of Law: Role of Courts, Enforcement of Judgments and Public Defender</vt:lpstr>
      <vt:lpstr>Special Guarantees in Criminal Matters</vt:lpstr>
      <vt:lpstr>Independent and Impartial Tribunal</vt:lpstr>
      <vt:lpstr>Ensuring Impartiality</vt:lpstr>
      <vt:lpstr>Ensuring Independence</vt:lpstr>
      <vt:lpstr>Enforcement of Judicial Decisions</vt:lpstr>
      <vt:lpstr>Ombudsman – Public Defender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and Rule of Law: Role of Courts, Enforcement of Judgments and Public Defender</dc:title>
  <dc:creator>Uživatel systému Windows</dc:creator>
  <cp:lastModifiedBy>Vojtech Zelenka</cp:lastModifiedBy>
  <cp:revision>5</cp:revision>
  <dcterms:created xsi:type="dcterms:W3CDTF">2018-08-29T10:36:58Z</dcterms:created>
  <dcterms:modified xsi:type="dcterms:W3CDTF">2018-09-05T08:54:31Z</dcterms:modified>
</cp:coreProperties>
</file>