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83" r:id="rId5"/>
    <p:sldId id="259" r:id="rId6"/>
    <p:sldId id="260" r:id="rId7"/>
    <p:sldId id="265" r:id="rId8"/>
    <p:sldId id="284" r:id="rId9"/>
    <p:sldId id="261" r:id="rId10"/>
    <p:sldId id="262" r:id="rId11"/>
    <p:sldId id="263" r:id="rId12"/>
    <p:sldId id="285" r:id="rId13"/>
    <p:sldId id="264" r:id="rId14"/>
    <p:sldId id="266" r:id="rId15"/>
    <p:sldId id="268" r:id="rId16"/>
    <p:sldId id="267" r:id="rId17"/>
    <p:sldId id="269" r:id="rId18"/>
    <p:sldId id="270" r:id="rId19"/>
    <p:sldId id="271" r:id="rId20"/>
    <p:sldId id="280" r:id="rId21"/>
    <p:sldId id="272" r:id="rId22"/>
    <p:sldId id="273" r:id="rId23"/>
    <p:sldId id="274" r:id="rId24"/>
    <p:sldId id="275" r:id="rId25"/>
    <p:sldId id="276" r:id="rId26"/>
    <p:sldId id="277" r:id="rId27"/>
    <p:sldId id="278" r:id="rId28"/>
    <p:sldId id="279" r:id="rId29"/>
    <p:sldId id="286" r:id="rId30"/>
    <p:sldId id="281" r:id="rId31"/>
    <p:sldId id="282" r:id="rId3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živatel systému Windows" initials="UsW" lastIdx="2" clrIdx="0">
    <p:extLst>
      <p:ext uri="{19B8F6BF-5375-455C-9EA6-DF929625EA0E}">
        <p15:presenceInfo xmlns:p15="http://schemas.microsoft.com/office/powerpoint/2012/main" userId="Uživatel systému Windo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4251" autoAdjust="0"/>
  </p:normalViewPr>
  <p:slideViewPr>
    <p:cSldViewPr snapToGrid="0">
      <p:cViewPr varScale="1">
        <p:scale>
          <a:sx n="86" d="100"/>
          <a:sy n="86" d="100"/>
        </p:scale>
        <p:origin x="13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A56D69-B635-4E88-95FD-02C6E4A72308}"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cs-CZ"/>
        </a:p>
      </dgm:t>
    </dgm:pt>
    <dgm:pt modelId="{44B52B4E-D946-4CAF-80E5-F3BF7C7B4586}">
      <dgm:prSet phldrT="[Text]"/>
      <dgm:spPr/>
      <dgm:t>
        <a:bodyPr/>
        <a:lstStyle/>
        <a:p>
          <a:r>
            <a:rPr lang="cs-CZ" dirty="0" smtClean="0"/>
            <a:t>ADVISING</a:t>
          </a:r>
        </a:p>
        <a:p>
          <a:r>
            <a:rPr lang="cs-CZ" dirty="0" err="1" smtClean="0"/>
            <a:t>Providing</a:t>
          </a:r>
          <a:r>
            <a:rPr lang="cs-CZ" dirty="0" smtClean="0"/>
            <a:t> </a:t>
          </a:r>
          <a:r>
            <a:rPr lang="cs-CZ" dirty="0" err="1" smtClean="0"/>
            <a:t>policy</a:t>
          </a:r>
          <a:r>
            <a:rPr lang="cs-CZ" dirty="0" smtClean="0"/>
            <a:t> </a:t>
          </a:r>
          <a:r>
            <a:rPr lang="cs-CZ" dirty="0" err="1" smtClean="0"/>
            <a:t>briefings</a:t>
          </a:r>
          <a:endParaRPr lang="cs-CZ" dirty="0" smtClean="0"/>
        </a:p>
      </dgm:t>
    </dgm:pt>
    <dgm:pt modelId="{A2E0E8C5-6048-4878-8637-E75F7BEFE160}" type="parTrans" cxnId="{3F008662-3D5A-4415-B4D6-421194DEFAFA}">
      <dgm:prSet/>
      <dgm:spPr/>
      <dgm:t>
        <a:bodyPr/>
        <a:lstStyle/>
        <a:p>
          <a:endParaRPr lang="cs-CZ"/>
        </a:p>
      </dgm:t>
    </dgm:pt>
    <dgm:pt modelId="{B1F8DEF7-4509-4BF3-894C-08F0FB5DEBB0}" type="sibTrans" cxnId="{3F008662-3D5A-4415-B4D6-421194DEFAFA}">
      <dgm:prSet/>
      <dgm:spPr/>
      <dgm:t>
        <a:bodyPr/>
        <a:lstStyle/>
        <a:p>
          <a:endParaRPr lang="cs-CZ"/>
        </a:p>
      </dgm:t>
    </dgm:pt>
    <dgm:pt modelId="{083213E8-6526-4C0F-AB88-3638345354C1}">
      <dgm:prSet phldrT="[Text]"/>
      <dgm:spPr/>
      <dgm:t>
        <a:bodyPr/>
        <a:lstStyle/>
        <a:p>
          <a:r>
            <a:rPr lang="cs-CZ" dirty="0" smtClean="0"/>
            <a:t>ADVOCACY</a:t>
          </a:r>
        </a:p>
        <a:p>
          <a:r>
            <a:rPr lang="cs-CZ" dirty="0" err="1" smtClean="0"/>
            <a:t>Petitioning</a:t>
          </a:r>
          <a:endParaRPr lang="cs-CZ" dirty="0" smtClean="0"/>
        </a:p>
      </dgm:t>
    </dgm:pt>
    <dgm:pt modelId="{D2C3D29D-B12F-4E9B-B13D-A3B094642013}" type="parTrans" cxnId="{ED50F9DE-012B-4116-B4A4-299228ADCA97}">
      <dgm:prSet/>
      <dgm:spPr/>
      <dgm:t>
        <a:bodyPr/>
        <a:lstStyle/>
        <a:p>
          <a:endParaRPr lang="cs-CZ"/>
        </a:p>
      </dgm:t>
    </dgm:pt>
    <dgm:pt modelId="{25CF0932-014C-4C7E-8239-AB7A63863E3B}" type="sibTrans" cxnId="{ED50F9DE-012B-4116-B4A4-299228ADCA97}">
      <dgm:prSet/>
      <dgm:spPr/>
      <dgm:t>
        <a:bodyPr/>
        <a:lstStyle/>
        <a:p>
          <a:endParaRPr lang="cs-CZ"/>
        </a:p>
      </dgm:t>
    </dgm:pt>
    <dgm:pt modelId="{F4F7835E-7C1D-4B15-A426-A2B24D627911}">
      <dgm:prSet phldrT="[Text]"/>
      <dgm:spPr/>
      <dgm:t>
        <a:bodyPr/>
        <a:lstStyle/>
        <a:p>
          <a:r>
            <a:rPr lang="cs-CZ" dirty="0" smtClean="0"/>
            <a:t>LOBBYING</a:t>
          </a:r>
          <a:endParaRPr lang="cs-CZ" dirty="0"/>
        </a:p>
      </dgm:t>
    </dgm:pt>
    <dgm:pt modelId="{2B681A6F-398F-4FD6-A615-70B6A0918602}" type="parTrans" cxnId="{2FDC217E-5051-4D2E-ACF3-6C4D69F5F34F}">
      <dgm:prSet/>
      <dgm:spPr/>
      <dgm:t>
        <a:bodyPr/>
        <a:lstStyle/>
        <a:p>
          <a:endParaRPr lang="cs-CZ"/>
        </a:p>
      </dgm:t>
    </dgm:pt>
    <dgm:pt modelId="{FB785BA9-6073-4855-8BD4-0880E17A1C3A}" type="sibTrans" cxnId="{2FDC217E-5051-4D2E-ACF3-6C4D69F5F34F}">
      <dgm:prSet/>
      <dgm:spPr/>
      <dgm:t>
        <a:bodyPr/>
        <a:lstStyle/>
        <a:p>
          <a:endParaRPr lang="cs-CZ"/>
        </a:p>
      </dgm:t>
    </dgm:pt>
    <dgm:pt modelId="{EC86EF00-37B0-436C-9B03-7B0A2EC1687F}">
      <dgm:prSet phldrT="[Text]"/>
      <dgm:spPr/>
      <dgm:t>
        <a:bodyPr/>
        <a:lstStyle/>
        <a:p>
          <a:r>
            <a:rPr lang="cs-CZ" dirty="0" smtClean="0"/>
            <a:t>ACTIVISM</a:t>
          </a:r>
        </a:p>
        <a:p>
          <a:r>
            <a:rPr lang="cs-CZ" dirty="0" smtClean="0"/>
            <a:t>Direct </a:t>
          </a:r>
          <a:r>
            <a:rPr lang="cs-CZ" dirty="0" err="1" smtClean="0"/>
            <a:t>action</a:t>
          </a:r>
          <a:endParaRPr lang="cs-CZ" dirty="0"/>
        </a:p>
      </dgm:t>
    </dgm:pt>
    <dgm:pt modelId="{A388217B-BF3A-4CDF-B64B-C927CE91A32D}" type="parTrans" cxnId="{301AB7AC-3D21-4C56-AEB0-B470EE806F67}">
      <dgm:prSet/>
      <dgm:spPr/>
      <dgm:t>
        <a:bodyPr/>
        <a:lstStyle/>
        <a:p>
          <a:endParaRPr lang="cs-CZ"/>
        </a:p>
      </dgm:t>
    </dgm:pt>
    <dgm:pt modelId="{6EC3F3A7-1765-4432-96FC-6E32E5D50F55}" type="sibTrans" cxnId="{301AB7AC-3D21-4C56-AEB0-B470EE806F67}">
      <dgm:prSet/>
      <dgm:spPr/>
      <dgm:t>
        <a:bodyPr/>
        <a:lstStyle/>
        <a:p>
          <a:endParaRPr lang="cs-CZ"/>
        </a:p>
      </dgm:t>
    </dgm:pt>
    <dgm:pt modelId="{26472061-5080-4703-BFC2-4FA897724B3D}" type="pres">
      <dgm:prSet presAssocID="{09A56D69-B635-4E88-95FD-02C6E4A72308}" presName="matrix" presStyleCnt="0">
        <dgm:presLayoutVars>
          <dgm:chMax val="1"/>
          <dgm:dir/>
          <dgm:resizeHandles val="exact"/>
        </dgm:presLayoutVars>
      </dgm:prSet>
      <dgm:spPr/>
      <dgm:t>
        <a:bodyPr/>
        <a:lstStyle/>
        <a:p>
          <a:endParaRPr lang="cs-CZ"/>
        </a:p>
      </dgm:t>
    </dgm:pt>
    <dgm:pt modelId="{22163CB7-5CC3-4AEC-A668-86E1E810BFDB}" type="pres">
      <dgm:prSet presAssocID="{09A56D69-B635-4E88-95FD-02C6E4A72308}" presName="axisShape" presStyleLbl="bgShp" presStyleIdx="0" presStyleCnt="1"/>
      <dgm:spPr/>
    </dgm:pt>
    <dgm:pt modelId="{2CEA17C3-317C-4846-8377-BEDC5F5678EE}" type="pres">
      <dgm:prSet presAssocID="{09A56D69-B635-4E88-95FD-02C6E4A72308}" presName="rect1" presStyleLbl="node1" presStyleIdx="0" presStyleCnt="4">
        <dgm:presLayoutVars>
          <dgm:chMax val="0"/>
          <dgm:chPref val="0"/>
          <dgm:bulletEnabled val="1"/>
        </dgm:presLayoutVars>
      </dgm:prSet>
      <dgm:spPr/>
      <dgm:t>
        <a:bodyPr/>
        <a:lstStyle/>
        <a:p>
          <a:endParaRPr lang="cs-CZ"/>
        </a:p>
      </dgm:t>
    </dgm:pt>
    <dgm:pt modelId="{AD4D096D-6BC9-482C-AE7B-416CCB73BE4B}" type="pres">
      <dgm:prSet presAssocID="{09A56D69-B635-4E88-95FD-02C6E4A72308}" presName="rect2" presStyleLbl="node1" presStyleIdx="1" presStyleCnt="4">
        <dgm:presLayoutVars>
          <dgm:chMax val="0"/>
          <dgm:chPref val="0"/>
          <dgm:bulletEnabled val="1"/>
        </dgm:presLayoutVars>
      </dgm:prSet>
      <dgm:spPr/>
      <dgm:t>
        <a:bodyPr/>
        <a:lstStyle/>
        <a:p>
          <a:endParaRPr lang="cs-CZ"/>
        </a:p>
      </dgm:t>
    </dgm:pt>
    <dgm:pt modelId="{17C58507-202E-427B-BB25-46F4C03D524D}" type="pres">
      <dgm:prSet presAssocID="{09A56D69-B635-4E88-95FD-02C6E4A72308}" presName="rect3" presStyleLbl="node1" presStyleIdx="2" presStyleCnt="4">
        <dgm:presLayoutVars>
          <dgm:chMax val="0"/>
          <dgm:chPref val="0"/>
          <dgm:bulletEnabled val="1"/>
        </dgm:presLayoutVars>
      </dgm:prSet>
      <dgm:spPr/>
      <dgm:t>
        <a:bodyPr/>
        <a:lstStyle/>
        <a:p>
          <a:endParaRPr lang="cs-CZ"/>
        </a:p>
      </dgm:t>
    </dgm:pt>
    <dgm:pt modelId="{74431877-9BD6-4C73-A2DE-04C303C37C24}" type="pres">
      <dgm:prSet presAssocID="{09A56D69-B635-4E88-95FD-02C6E4A72308}" presName="rect4" presStyleLbl="node1" presStyleIdx="3" presStyleCnt="4">
        <dgm:presLayoutVars>
          <dgm:chMax val="0"/>
          <dgm:chPref val="0"/>
          <dgm:bulletEnabled val="1"/>
        </dgm:presLayoutVars>
      </dgm:prSet>
      <dgm:spPr/>
      <dgm:t>
        <a:bodyPr/>
        <a:lstStyle/>
        <a:p>
          <a:endParaRPr lang="cs-CZ"/>
        </a:p>
      </dgm:t>
    </dgm:pt>
  </dgm:ptLst>
  <dgm:cxnLst>
    <dgm:cxn modelId="{7F4329A8-D4AE-4130-9F98-443333288764}" type="presOf" srcId="{F4F7835E-7C1D-4B15-A426-A2B24D627911}" destId="{17C58507-202E-427B-BB25-46F4C03D524D}" srcOrd="0" destOrd="0" presId="urn:microsoft.com/office/officeart/2005/8/layout/matrix2"/>
    <dgm:cxn modelId="{ED50F9DE-012B-4116-B4A4-299228ADCA97}" srcId="{09A56D69-B635-4E88-95FD-02C6E4A72308}" destId="{083213E8-6526-4C0F-AB88-3638345354C1}" srcOrd="1" destOrd="0" parTransId="{D2C3D29D-B12F-4E9B-B13D-A3B094642013}" sibTransId="{25CF0932-014C-4C7E-8239-AB7A63863E3B}"/>
    <dgm:cxn modelId="{95088977-C4DF-4BFB-BFAD-D6BE66E93DFF}" type="presOf" srcId="{09A56D69-B635-4E88-95FD-02C6E4A72308}" destId="{26472061-5080-4703-BFC2-4FA897724B3D}" srcOrd="0" destOrd="0" presId="urn:microsoft.com/office/officeart/2005/8/layout/matrix2"/>
    <dgm:cxn modelId="{0ECF3C67-DDAD-47B2-B120-E927D6F33656}" type="presOf" srcId="{083213E8-6526-4C0F-AB88-3638345354C1}" destId="{AD4D096D-6BC9-482C-AE7B-416CCB73BE4B}" srcOrd="0" destOrd="0" presId="urn:microsoft.com/office/officeart/2005/8/layout/matrix2"/>
    <dgm:cxn modelId="{5361D5F3-BE76-410A-B97D-9C55E66A1826}" type="presOf" srcId="{44B52B4E-D946-4CAF-80E5-F3BF7C7B4586}" destId="{2CEA17C3-317C-4846-8377-BEDC5F5678EE}" srcOrd="0" destOrd="0" presId="urn:microsoft.com/office/officeart/2005/8/layout/matrix2"/>
    <dgm:cxn modelId="{665A361E-C51D-4755-BE57-99A82D5234DF}" type="presOf" srcId="{EC86EF00-37B0-436C-9B03-7B0A2EC1687F}" destId="{74431877-9BD6-4C73-A2DE-04C303C37C24}" srcOrd="0" destOrd="0" presId="urn:microsoft.com/office/officeart/2005/8/layout/matrix2"/>
    <dgm:cxn modelId="{2FDC217E-5051-4D2E-ACF3-6C4D69F5F34F}" srcId="{09A56D69-B635-4E88-95FD-02C6E4A72308}" destId="{F4F7835E-7C1D-4B15-A426-A2B24D627911}" srcOrd="2" destOrd="0" parTransId="{2B681A6F-398F-4FD6-A615-70B6A0918602}" sibTransId="{FB785BA9-6073-4855-8BD4-0880E17A1C3A}"/>
    <dgm:cxn modelId="{3F008662-3D5A-4415-B4D6-421194DEFAFA}" srcId="{09A56D69-B635-4E88-95FD-02C6E4A72308}" destId="{44B52B4E-D946-4CAF-80E5-F3BF7C7B4586}" srcOrd="0" destOrd="0" parTransId="{A2E0E8C5-6048-4878-8637-E75F7BEFE160}" sibTransId="{B1F8DEF7-4509-4BF3-894C-08F0FB5DEBB0}"/>
    <dgm:cxn modelId="{301AB7AC-3D21-4C56-AEB0-B470EE806F67}" srcId="{09A56D69-B635-4E88-95FD-02C6E4A72308}" destId="{EC86EF00-37B0-436C-9B03-7B0A2EC1687F}" srcOrd="3" destOrd="0" parTransId="{A388217B-BF3A-4CDF-B64B-C927CE91A32D}" sibTransId="{6EC3F3A7-1765-4432-96FC-6E32E5D50F55}"/>
    <dgm:cxn modelId="{5E563DED-C966-42E1-8669-FF9F6A6BC0EA}" type="presParOf" srcId="{26472061-5080-4703-BFC2-4FA897724B3D}" destId="{22163CB7-5CC3-4AEC-A668-86E1E810BFDB}" srcOrd="0" destOrd="0" presId="urn:microsoft.com/office/officeart/2005/8/layout/matrix2"/>
    <dgm:cxn modelId="{32DC02E9-898B-4963-A052-CC494DAC0A81}" type="presParOf" srcId="{26472061-5080-4703-BFC2-4FA897724B3D}" destId="{2CEA17C3-317C-4846-8377-BEDC5F5678EE}" srcOrd="1" destOrd="0" presId="urn:microsoft.com/office/officeart/2005/8/layout/matrix2"/>
    <dgm:cxn modelId="{B7E73D6B-7EC3-453E-A86F-9A437A97866F}" type="presParOf" srcId="{26472061-5080-4703-BFC2-4FA897724B3D}" destId="{AD4D096D-6BC9-482C-AE7B-416CCB73BE4B}" srcOrd="2" destOrd="0" presId="urn:microsoft.com/office/officeart/2005/8/layout/matrix2"/>
    <dgm:cxn modelId="{7D6052CB-1A6C-4F4E-A2E1-4C44B339022E}" type="presParOf" srcId="{26472061-5080-4703-BFC2-4FA897724B3D}" destId="{17C58507-202E-427B-BB25-46F4C03D524D}" srcOrd="3" destOrd="0" presId="urn:microsoft.com/office/officeart/2005/8/layout/matrix2"/>
    <dgm:cxn modelId="{76AFD72D-4DC7-4172-BC54-4F7307B4165D}" type="presParOf" srcId="{26472061-5080-4703-BFC2-4FA897724B3D}" destId="{74431877-9BD6-4C73-A2DE-04C303C37C24}"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163CB7-5CC3-4AEC-A668-86E1E810BFDB}">
      <dsp:nvSpPr>
        <dsp:cNvPr id="0" name=""/>
        <dsp:cNvSpPr/>
      </dsp:nvSpPr>
      <dsp:spPr>
        <a:xfrm>
          <a:off x="3082131" y="0"/>
          <a:ext cx="4351338" cy="4351338"/>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EA17C3-317C-4846-8377-BEDC5F5678EE}">
      <dsp:nvSpPr>
        <dsp:cNvPr id="0" name=""/>
        <dsp:cNvSpPr/>
      </dsp:nvSpPr>
      <dsp:spPr>
        <a:xfrm>
          <a:off x="3364967" y="282836"/>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cs-CZ" sz="2200" kern="1200" dirty="0" smtClean="0"/>
            <a:t>ADVISING</a:t>
          </a:r>
        </a:p>
        <a:p>
          <a:pPr lvl="0" algn="ctr" defTabSz="977900">
            <a:lnSpc>
              <a:spcPct val="90000"/>
            </a:lnSpc>
            <a:spcBef>
              <a:spcPct val="0"/>
            </a:spcBef>
            <a:spcAft>
              <a:spcPct val="35000"/>
            </a:spcAft>
          </a:pPr>
          <a:r>
            <a:rPr lang="cs-CZ" sz="2200" kern="1200" dirty="0" err="1" smtClean="0"/>
            <a:t>Providing</a:t>
          </a:r>
          <a:r>
            <a:rPr lang="cs-CZ" sz="2200" kern="1200" dirty="0" smtClean="0"/>
            <a:t> </a:t>
          </a:r>
          <a:r>
            <a:rPr lang="cs-CZ" sz="2200" kern="1200" dirty="0" err="1" smtClean="0"/>
            <a:t>policy</a:t>
          </a:r>
          <a:r>
            <a:rPr lang="cs-CZ" sz="2200" kern="1200" dirty="0" smtClean="0"/>
            <a:t> </a:t>
          </a:r>
          <a:r>
            <a:rPr lang="cs-CZ" sz="2200" kern="1200" dirty="0" err="1" smtClean="0"/>
            <a:t>briefings</a:t>
          </a:r>
          <a:endParaRPr lang="cs-CZ" sz="2200" kern="1200" dirty="0" smtClean="0"/>
        </a:p>
      </dsp:txBody>
      <dsp:txXfrm>
        <a:off x="3449933" y="367802"/>
        <a:ext cx="1570603" cy="1570603"/>
      </dsp:txXfrm>
    </dsp:sp>
    <dsp:sp modelId="{AD4D096D-6BC9-482C-AE7B-416CCB73BE4B}">
      <dsp:nvSpPr>
        <dsp:cNvPr id="0" name=""/>
        <dsp:cNvSpPr/>
      </dsp:nvSpPr>
      <dsp:spPr>
        <a:xfrm>
          <a:off x="5410096" y="282836"/>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cs-CZ" sz="2200" kern="1200" dirty="0" smtClean="0"/>
            <a:t>ADVOCACY</a:t>
          </a:r>
        </a:p>
        <a:p>
          <a:pPr lvl="0" algn="ctr" defTabSz="977900">
            <a:lnSpc>
              <a:spcPct val="90000"/>
            </a:lnSpc>
            <a:spcBef>
              <a:spcPct val="0"/>
            </a:spcBef>
            <a:spcAft>
              <a:spcPct val="35000"/>
            </a:spcAft>
          </a:pPr>
          <a:r>
            <a:rPr lang="cs-CZ" sz="2200" kern="1200" dirty="0" err="1" smtClean="0"/>
            <a:t>Petitioning</a:t>
          </a:r>
          <a:endParaRPr lang="cs-CZ" sz="2200" kern="1200" dirty="0" smtClean="0"/>
        </a:p>
      </dsp:txBody>
      <dsp:txXfrm>
        <a:off x="5495062" y="367802"/>
        <a:ext cx="1570603" cy="1570603"/>
      </dsp:txXfrm>
    </dsp:sp>
    <dsp:sp modelId="{17C58507-202E-427B-BB25-46F4C03D524D}">
      <dsp:nvSpPr>
        <dsp:cNvPr id="0" name=""/>
        <dsp:cNvSpPr/>
      </dsp:nvSpPr>
      <dsp:spPr>
        <a:xfrm>
          <a:off x="3364967" y="2327965"/>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cs-CZ" sz="2200" kern="1200" dirty="0" smtClean="0"/>
            <a:t>LOBBYING</a:t>
          </a:r>
          <a:endParaRPr lang="cs-CZ" sz="2200" kern="1200" dirty="0"/>
        </a:p>
      </dsp:txBody>
      <dsp:txXfrm>
        <a:off x="3449933" y="2412931"/>
        <a:ext cx="1570603" cy="1570603"/>
      </dsp:txXfrm>
    </dsp:sp>
    <dsp:sp modelId="{74431877-9BD6-4C73-A2DE-04C303C37C24}">
      <dsp:nvSpPr>
        <dsp:cNvPr id="0" name=""/>
        <dsp:cNvSpPr/>
      </dsp:nvSpPr>
      <dsp:spPr>
        <a:xfrm>
          <a:off x="5410096" y="2327965"/>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cs-CZ" sz="2200" kern="1200" dirty="0" smtClean="0"/>
            <a:t>ACTIVISM</a:t>
          </a:r>
        </a:p>
        <a:p>
          <a:pPr lvl="0" algn="ctr" defTabSz="977900">
            <a:lnSpc>
              <a:spcPct val="90000"/>
            </a:lnSpc>
            <a:spcBef>
              <a:spcPct val="0"/>
            </a:spcBef>
            <a:spcAft>
              <a:spcPct val="35000"/>
            </a:spcAft>
          </a:pPr>
          <a:r>
            <a:rPr lang="cs-CZ" sz="2200" kern="1200" dirty="0" smtClean="0"/>
            <a:t>Direct </a:t>
          </a:r>
          <a:r>
            <a:rPr lang="cs-CZ" sz="2200" kern="1200" dirty="0" err="1" smtClean="0"/>
            <a:t>action</a:t>
          </a:r>
          <a:endParaRPr lang="cs-CZ" sz="2200" kern="1200" dirty="0"/>
        </a:p>
      </dsp:txBody>
      <dsp:txXfrm>
        <a:off x="5495062" y="2412931"/>
        <a:ext cx="1570603" cy="1570603"/>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7E7382-A3D3-430B-8260-6A9FBE0FF4EC}" type="datetimeFigureOut">
              <a:rPr lang="en-GB" smtClean="0"/>
              <a:t>23/08/2018</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F50C79-512E-49E5-B56A-78CA3C165318}" type="slidenum">
              <a:rPr lang="en-GB" smtClean="0"/>
              <a:t>‹#›</a:t>
            </a:fld>
            <a:endParaRPr lang="en-GB"/>
          </a:p>
        </p:txBody>
      </p:sp>
    </p:spTree>
    <p:extLst>
      <p:ext uri="{BB962C8B-B14F-4D97-AF65-F5344CB8AC3E}">
        <p14:creationId xmlns:p14="http://schemas.microsoft.com/office/powerpoint/2010/main" val="413394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dirty="0"/>
          </a:p>
        </p:txBody>
      </p:sp>
      <p:sp>
        <p:nvSpPr>
          <p:cNvPr id="4" name="Zástupný symbol pro číslo snímku 3"/>
          <p:cNvSpPr>
            <a:spLocks noGrp="1"/>
          </p:cNvSpPr>
          <p:nvPr>
            <p:ph type="sldNum" sz="quarter" idx="10"/>
          </p:nvPr>
        </p:nvSpPr>
        <p:spPr/>
        <p:txBody>
          <a:bodyPr/>
          <a:lstStyle/>
          <a:p>
            <a:fld id="{88F50C79-512E-49E5-B56A-78CA3C165318}" type="slidenum">
              <a:rPr lang="en-GB" smtClean="0"/>
              <a:t>7</a:t>
            </a:fld>
            <a:endParaRPr lang="en-GB"/>
          </a:p>
        </p:txBody>
      </p:sp>
    </p:spTree>
    <p:extLst>
      <p:ext uri="{BB962C8B-B14F-4D97-AF65-F5344CB8AC3E}">
        <p14:creationId xmlns:p14="http://schemas.microsoft.com/office/powerpoint/2010/main" val="357318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Specificky k cíli uvést, že zde se ROMA spíše</a:t>
            </a:r>
            <a:r>
              <a:rPr lang="cs-CZ" baseline="0" dirty="0" smtClean="0"/>
              <a:t> zaměřuje na to, jak definovat cíle v oblasti ovlivňování veřejných politik. Tedy Rapid </a:t>
            </a:r>
            <a:r>
              <a:rPr lang="cs-CZ" baseline="0" dirty="0" err="1" smtClean="0"/>
              <a:t>housing</a:t>
            </a:r>
            <a:r>
              <a:rPr lang="cs-CZ" baseline="0" dirty="0" smtClean="0"/>
              <a:t> má cíl změnu politiky sociálního bydlení prostřednictví otestování přístupu </a:t>
            </a:r>
            <a:r>
              <a:rPr lang="cs-CZ" baseline="0" dirty="0" err="1" smtClean="0"/>
              <a:t>housing</a:t>
            </a:r>
            <a:r>
              <a:rPr lang="cs-CZ" baseline="0" dirty="0" smtClean="0"/>
              <a:t> </a:t>
            </a:r>
            <a:r>
              <a:rPr lang="cs-CZ" baseline="0" dirty="0" err="1" smtClean="0"/>
              <a:t>first</a:t>
            </a:r>
            <a:r>
              <a:rPr lang="cs-CZ" baseline="0" dirty="0" smtClean="0"/>
              <a:t> (dopad) výsledek aktivit je zlepšení kvality života, schopnosti bydlení a osamostatnění se bezdomovců v testovací skupině. Zatímco ROMA si jako cíl klade na stejnou úroveň tak jako výsledek aktivit sleduje změnu chování aktérů tvorby politiky (nikoliv změnu chování u beneficientů). Zde tedy opouštíme EBP přístup a spíše se zaměřujeme na hodnocení schopnosti NGO lobbovat za nějaký přístup. ROMA by pro Rapid </a:t>
            </a:r>
            <a:r>
              <a:rPr lang="cs-CZ" baseline="0" dirty="0" err="1" smtClean="0"/>
              <a:t>housing</a:t>
            </a:r>
            <a:r>
              <a:rPr lang="cs-CZ" baseline="0" dirty="0" smtClean="0"/>
              <a:t> byla využitelná ne k evaluaci </a:t>
            </a:r>
            <a:r>
              <a:rPr lang="cs-CZ" baseline="0" dirty="0" err="1" smtClean="0"/>
              <a:t>Housing</a:t>
            </a:r>
            <a:r>
              <a:rPr lang="cs-CZ" baseline="0" dirty="0" smtClean="0"/>
              <a:t> </a:t>
            </a:r>
            <a:r>
              <a:rPr lang="cs-CZ" baseline="0" dirty="0" err="1" smtClean="0"/>
              <a:t>first</a:t>
            </a:r>
            <a:r>
              <a:rPr lang="cs-CZ" baseline="0" dirty="0" smtClean="0"/>
              <a:t>, ale k naplánování evaluaci toho, zda bude </a:t>
            </a:r>
            <a:r>
              <a:rPr lang="cs-CZ" baseline="0" dirty="0" err="1" smtClean="0"/>
              <a:t>housing</a:t>
            </a:r>
            <a:r>
              <a:rPr lang="cs-CZ" baseline="0" dirty="0" smtClean="0"/>
              <a:t> </a:t>
            </a:r>
            <a:r>
              <a:rPr lang="cs-CZ" baseline="0" dirty="0" err="1" smtClean="0"/>
              <a:t>first</a:t>
            </a:r>
            <a:r>
              <a:rPr lang="cs-CZ" baseline="0" dirty="0" smtClean="0"/>
              <a:t> adoptován jako nástroj politiky sociálního bydlení.</a:t>
            </a:r>
            <a:endParaRPr lang="en-GB" dirty="0"/>
          </a:p>
        </p:txBody>
      </p:sp>
      <p:sp>
        <p:nvSpPr>
          <p:cNvPr id="4" name="Zástupný symbol pro číslo snímku 3"/>
          <p:cNvSpPr>
            <a:spLocks noGrp="1"/>
          </p:cNvSpPr>
          <p:nvPr>
            <p:ph type="sldNum" sz="quarter" idx="10"/>
          </p:nvPr>
        </p:nvSpPr>
        <p:spPr/>
        <p:txBody>
          <a:bodyPr/>
          <a:lstStyle/>
          <a:p>
            <a:fld id="{88F50C79-512E-49E5-B56A-78CA3C165318}" type="slidenum">
              <a:rPr lang="en-GB" smtClean="0"/>
              <a:t>11</a:t>
            </a:fld>
            <a:endParaRPr lang="en-GB"/>
          </a:p>
        </p:txBody>
      </p:sp>
    </p:spTree>
    <p:extLst>
      <p:ext uri="{BB962C8B-B14F-4D97-AF65-F5344CB8AC3E}">
        <p14:creationId xmlns:p14="http://schemas.microsoft.com/office/powerpoint/2010/main" val="538328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Je zajímavé,</a:t>
            </a:r>
            <a:r>
              <a:rPr lang="cs-CZ" baseline="0" dirty="0" smtClean="0"/>
              <a:t> že ROMA se vůbec nezaměřuje a neptá na výsledky vzhledem k potřebám cílové skupiny – neřeší průkaznost toho, zda nějaké řešení či funguje nebo ne. </a:t>
            </a:r>
            <a:endParaRPr lang="en-GB" dirty="0"/>
          </a:p>
        </p:txBody>
      </p:sp>
      <p:sp>
        <p:nvSpPr>
          <p:cNvPr id="4" name="Zástupný symbol pro číslo snímku 3"/>
          <p:cNvSpPr>
            <a:spLocks noGrp="1"/>
          </p:cNvSpPr>
          <p:nvPr>
            <p:ph type="sldNum" sz="quarter" idx="10"/>
          </p:nvPr>
        </p:nvSpPr>
        <p:spPr/>
        <p:txBody>
          <a:bodyPr/>
          <a:lstStyle/>
          <a:p>
            <a:fld id="{88F50C79-512E-49E5-B56A-78CA3C165318}" type="slidenum">
              <a:rPr lang="en-GB" smtClean="0"/>
              <a:t>13</a:t>
            </a:fld>
            <a:endParaRPr lang="en-GB"/>
          </a:p>
        </p:txBody>
      </p:sp>
    </p:spTree>
    <p:extLst>
      <p:ext uri="{BB962C8B-B14F-4D97-AF65-F5344CB8AC3E}">
        <p14:creationId xmlns:p14="http://schemas.microsoft.com/office/powerpoint/2010/main" val="2628461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en-GB"/>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GB"/>
          </a:p>
        </p:txBody>
      </p:sp>
      <p:sp>
        <p:nvSpPr>
          <p:cNvPr id="4" name="Zástupný symbol pro datum 3"/>
          <p:cNvSpPr>
            <a:spLocks noGrp="1"/>
          </p:cNvSpPr>
          <p:nvPr>
            <p:ph type="dt" sz="half" idx="10"/>
          </p:nvPr>
        </p:nvSpPr>
        <p:spPr/>
        <p:txBody>
          <a:bodyPr/>
          <a:lstStyle/>
          <a:p>
            <a:fld id="{8B4E97C7-D740-49AE-987D-4A9FD1D7DD15}" type="datetimeFigureOut">
              <a:rPr lang="en-GB" smtClean="0"/>
              <a:t>23/08/2018</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C04B5690-E30D-4508-9AAA-65AF3EE08DB1}" type="slidenum">
              <a:rPr lang="en-GB" smtClean="0"/>
              <a:t>‹#›</a:t>
            </a:fld>
            <a:endParaRPr lang="en-GB"/>
          </a:p>
        </p:txBody>
      </p:sp>
    </p:spTree>
    <p:extLst>
      <p:ext uri="{BB962C8B-B14F-4D97-AF65-F5344CB8AC3E}">
        <p14:creationId xmlns:p14="http://schemas.microsoft.com/office/powerpoint/2010/main" val="431370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8B4E97C7-D740-49AE-987D-4A9FD1D7DD15}" type="datetimeFigureOut">
              <a:rPr lang="en-GB" smtClean="0"/>
              <a:t>23/08/2018</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C04B5690-E30D-4508-9AAA-65AF3EE08DB1}" type="slidenum">
              <a:rPr lang="en-GB" smtClean="0"/>
              <a:t>‹#›</a:t>
            </a:fld>
            <a:endParaRPr lang="en-GB"/>
          </a:p>
        </p:txBody>
      </p:sp>
    </p:spTree>
    <p:extLst>
      <p:ext uri="{BB962C8B-B14F-4D97-AF65-F5344CB8AC3E}">
        <p14:creationId xmlns:p14="http://schemas.microsoft.com/office/powerpoint/2010/main" val="3774923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en-GB"/>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8B4E97C7-D740-49AE-987D-4A9FD1D7DD15}" type="datetimeFigureOut">
              <a:rPr lang="en-GB" smtClean="0"/>
              <a:t>23/08/2018</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C04B5690-E30D-4508-9AAA-65AF3EE08DB1}" type="slidenum">
              <a:rPr lang="en-GB" smtClean="0"/>
              <a:t>‹#›</a:t>
            </a:fld>
            <a:endParaRPr lang="en-GB"/>
          </a:p>
        </p:txBody>
      </p:sp>
    </p:spTree>
    <p:extLst>
      <p:ext uri="{BB962C8B-B14F-4D97-AF65-F5344CB8AC3E}">
        <p14:creationId xmlns:p14="http://schemas.microsoft.com/office/powerpoint/2010/main" val="240023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10"/>
          </p:nvPr>
        </p:nvSpPr>
        <p:spPr/>
        <p:txBody>
          <a:bodyPr/>
          <a:lstStyle/>
          <a:p>
            <a:fld id="{8B4E97C7-D740-49AE-987D-4A9FD1D7DD15}" type="datetimeFigureOut">
              <a:rPr lang="en-GB" smtClean="0"/>
              <a:t>23/08/2018</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C04B5690-E30D-4508-9AAA-65AF3EE08DB1}" type="slidenum">
              <a:rPr lang="en-GB" smtClean="0"/>
              <a:t>‹#›</a:t>
            </a:fld>
            <a:endParaRPr lang="en-GB"/>
          </a:p>
        </p:txBody>
      </p:sp>
    </p:spTree>
    <p:extLst>
      <p:ext uri="{BB962C8B-B14F-4D97-AF65-F5344CB8AC3E}">
        <p14:creationId xmlns:p14="http://schemas.microsoft.com/office/powerpoint/2010/main" val="720727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en-GB"/>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8B4E97C7-D740-49AE-987D-4A9FD1D7DD15}" type="datetimeFigureOut">
              <a:rPr lang="en-GB" smtClean="0"/>
              <a:t>23/08/2018</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C04B5690-E30D-4508-9AAA-65AF3EE08DB1}" type="slidenum">
              <a:rPr lang="en-GB" smtClean="0"/>
              <a:t>‹#›</a:t>
            </a:fld>
            <a:endParaRPr lang="en-GB"/>
          </a:p>
        </p:txBody>
      </p:sp>
    </p:spTree>
    <p:extLst>
      <p:ext uri="{BB962C8B-B14F-4D97-AF65-F5344CB8AC3E}">
        <p14:creationId xmlns:p14="http://schemas.microsoft.com/office/powerpoint/2010/main" val="259458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5" name="Zástupný symbol pro datum 4"/>
          <p:cNvSpPr>
            <a:spLocks noGrp="1"/>
          </p:cNvSpPr>
          <p:nvPr>
            <p:ph type="dt" sz="half" idx="10"/>
          </p:nvPr>
        </p:nvSpPr>
        <p:spPr/>
        <p:txBody>
          <a:bodyPr/>
          <a:lstStyle/>
          <a:p>
            <a:fld id="{8B4E97C7-D740-49AE-987D-4A9FD1D7DD15}" type="datetimeFigureOut">
              <a:rPr lang="en-GB" smtClean="0"/>
              <a:t>23/08/2018</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C04B5690-E30D-4508-9AAA-65AF3EE08DB1}" type="slidenum">
              <a:rPr lang="en-GB" smtClean="0"/>
              <a:t>‹#›</a:t>
            </a:fld>
            <a:endParaRPr lang="en-GB"/>
          </a:p>
        </p:txBody>
      </p:sp>
    </p:spTree>
    <p:extLst>
      <p:ext uri="{BB962C8B-B14F-4D97-AF65-F5344CB8AC3E}">
        <p14:creationId xmlns:p14="http://schemas.microsoft.com/office/powerpoint/2010/main" val="777331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en-GB"/>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7" name="Zástupný symbol pro datum 6"/>
          <p:cNvSpPr>
            <a:spLocks noGrp="1"/>
          </p:cNvSpPr>
          <p:nvPr>
            <p:ph type="dt" sz="half" idx="10"/>
          </p:nvPr>
        </p:nvSpPr>
        <p:spPr/>
        <p:txBody>
          <a:bodyPr/>
          <a:lstStyle/>
          <a:p>
            <a:fld id="{8B4E97C7-D740-49AE-987D-4A9FD1D7DD15}" type="datetimeFigureOut">
              <a:rPr lang="en-GB" smtClean="0"/>
              <a:t>23/08/2018</a:t>
            </a:fld>
            <a:endParaRPr lang="en-GB"/>
          </a:p>
        </p:txBody>
      </p:sp>
      <p:sp>
        <p:nvSpPr>
          <p:cNvPr id="8" name="Zástupný symbol pro zápatí 7"/>
          <p:cNvSpPr>
            <a:spLocks noGrp="1"/>
          </p:cNvSpPr>
          <p:nvPr>
            <p:ph type="ftr" sz="quarter" idx="11"/>
          </p:nvPr>
        </p:nvSpPr>
        <p:spPr/>
        <p:txBody>
          <a:bodyPr/>
          <a:lstStyle/>
          <a:p>
            <a:endParaRPr lang="en-GB"/>
          </a:p>
        </p:txBody>
      </p:sp>
      <p:sp>
        <p:nvSpPr>
          <p:cNvPr id="9" name="Zástupný symbol pro číslo snímku 8"/>
          <p:cNvSpPr>
            <a:spLocks noGrp="1"/>
          </p:cNvSpPr>
          <p:nvPr>
            <p:ph type="sldNum" sz="quarter" idx="12"/>
          </p:nvPr>
        </p:nvSpPr>
        <p:spPr/>
        <p:txBody>
          <a:bodyPr/>
          <a:lstStyle/>
          <a:p>
            <a:fld id="{C04B5690-E30D-4508-9AAA-65AF3EE08DB1}" type="slidenum">
              <a:rPr lang="en-GB" smtClean="0"/>
              <a:t>‹#›</a:t>
            </a:fld>
            <a:endParaRPr lang="en-GB"/>
          </a:p>
        </p:txBody>
      </p:sp>
    </p:spTree>
    <p:extLst>
      <p:ext uri="{BB962C8B-B14F-4D97-AF65-F5344CB8AC3E}">
        <p14:creationId xmlns:p14="http://schemas.microsoft.com/office/powerpoint/2010/main" val="2274794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GB"/>
          </a:p>
        </p:txBody>
      </p:sp>
      <p:sp>
        <p:nvSpPr>
          <p:cNvPr id="3" name="Zástupný symbol pro datum 2"/>
          <p:cNvSpPr>
            <a:spLocks noGrp="1"/>
          </p:cNvSpPr>
          <p:nvPr>
            <p:ph type="dt" sz="half" idx="10"/>
          </p:nvPr>
        </p:nvSpPr>
        <p:spPr/>
        <p:txBody>
          <a:bodyPr/>
          <a:lstStyle/>
          <a:p>
            <a:fld id="{8B4E97C7-D740-49AE-987D-4A9FD1D7DD15}" type="datetimeFigureOut">
              <a:rPr lang="en-GB" smtClean="0"/>
              <a:t>23/08/2018</a:t>
            </a:fld>
            <a:endParaRPr lang="en-GB"/>
          </a:p>
        </p:txBody>
      </p:sp>
      <p:sp>
        <p:nvSpPr>
          <p:cNvPr id="4" name="Zástupný symbol pro zápatí 3"/>
          <p:cNvSpPr>
            <a:spLocks noGrp="1"/>
          </p:cNvSpPr>
          <p:nvPr>
            <p:ph type="ftr" sz="quarter" idx="11"/>
          </p:nvPr>
        </p:nvSpPr>
        <p:spPr/>
        <p:txBody>
          <a:bodyPr/>
          <a:lstStyle/>
          <a:p>
            <a:endParaRPr lang="en-GB"/>
          </a:p>
        </p:txBody>
      </p:sp>
      <p:sp>
        <p:nvSpPr>
          <p:cNvPr id="5" name="Zástupný symbol pro číslo snímku 4"/>
          <p:cNvSpPr>
            <a:spLocks noGrp="1"/>
          </p:cNvSpPr>
          <p:nvPr>
            <p:ph type="sldNum" sz="quarter" idx="12"/>
          </p:nvPr>
        </p:nvSpPr>
        <p:spPr/>
        <p:txBody>
          <a:bodyPr/>
          <a:lstStyle/>
          <a:p>
            <a:fld id="{C04B5690-E30D-4508-9AAA-65AF3EE08DB1}" type="slidenum">
              <a:rPr lang="en-GB" smtClean="0"/>
              <a:t>‹#›</a:t>
            </a:fld>
            <a:endParaRPr lang="en-GB"/>
          </a:p>
        </p:txBody>
      </p:sp>
    </p:spTree>
    <p:extLst>
      <p:ext uri="{BB962C8B-B14F-4D97-AF65-F5344CB8AC3E}">
        <p14:creationId xmlns:p14="http://schemas.microsoft.com/office/powerpoint/2010/main" val="225312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B4E97C7-D740-49AE-987D-4A9FD1D7DD15}" type="datetimeFigureOut">
              <a:rPr lang="en-GB" smtClean="0"/>
              <a:t>23/08/2018</a:t>
            </a:fld>
            <a:endParaRPr lang="en-GB"/>
          </a:p>
        </p:txBody>
      </p:sp>
      <p:sp>
        <p:nvSpPr>
          <p:cNvPr id="3" name="Zástupný symbol pro zápatí 2"/>
          <p:cNvSpPr>
            <a:spLocks noGrp="1"/>
          </p:cNvSpPr>
          <p:nvPr>
            <p:ph type="ftr" sz="quarter" idx="11"/>
          </p:nvPr>
        </p:nvSpPr>
        <p:spPr/>
        <p:txBody>
          <a:bodyPr/>
          <a:lstStyle/>
          <a:p>
            <a:endParaRPr lang="en-GB"/>
          </a:p>
        </p:txBody>
      </p:sp>
      <p:sp>
        <p:nvSpPr>
          <p:cNvPr id="4" name="Zástupný symbol pro číslo snímku 3"/>
          <p:cNvSpPr>
            <a:spLocks noGrp="1"/>
          </p:cNvSpPr>
          <p:nvPr>
            <p:ph type="sldNum" sz="quarter" idx="12"/>
          </p:nvPr>
        </p:nvSpPr>
        <p:spPr/>
        <p:txBody>
          <a:bodyPr/>
          <a:lstStyle/>
          <a:p>
            <a:fld id="{C04B5690-E30D-4508-9AAA-65AF3EE08DB1}" type="slidenum">
              <a:rPr lang="en-GB" smtClean="0"/>
              <a:t>‹#›</a:t>
            </a:fld>
            <a:endParaRPr lang="en-GB"/>
          </a:p>
        </p:txBody>
      </p:sp>
    </p:spTree>
    <p:extLst>
      <p:ext uri="{BB962C8B-B14F-4D97-AF65-F5344CB8AC3E}">
        <p14:creationId xmlns:p14="http://schemas.microsoft.com/office/powerpoint/2010/main" val="229284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GB"/>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8B4E97C7-D740-49AE-987D-4A9FD1D7DD15}" type="datetimeFigureOut">
              <a:rPr lang="en-GB" smtClean="0"/>
              <a:t>23/08/2018</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C04B5690-E30D-4508-9AAA-65AF3EE08DB1}" type="slidenum">
              <a:rPr lang="en-GB" smtClean="0"/>
              <a:t>‹#›</a:t>
            </a:fld>
            <a:endParaRPr lang="en-GB"/>
          </a:p>
        </p:txBody>
      </p:sp>
    </p:spTree>
    <p:extLst>
      <p:ext uri="{BB962C8B-B14F-4D97-AF65-F5344CB8AC3E}">
        <p14:creationId xmlns:p14="http://schemas.microsoft.com/office/powerpoint/2010/main" val="3317695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GB"/>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8B4E97C7-D740-49AE-987D-4A9FD1D7DD15}" type="datetimeFigureOut">
              <a:rPr lang="en-GB" smtClean="0"/>
              <a:t>23/08/2018</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C04B5690-E30D-4508-9AAA-65AF3EE08DB1}" type="slidenum">
              <a:rPr lang="en-GB" smtClean="0"/>
              <a:t>‹#›</a:t>
            </a:fld>
            <a:endParaRPr lang="en-GB"/>
          </a:p>
        </p:txBody>
      </p:sp>
    </p:spTree>
    <p:extLst>
      <p:ext uri="{BB962C8B-B14F-4D97-AF65-F5344CB8AC3E}">
        <p14:creationId xmlns:p14="http://schemas.microsoft.com/office/powerpoint/2010/main" val="376630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en-GB"/>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GB"/>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4E97C7-D740-49AE-987D-4A9FD1D7DD15}" type="datetimeFigureOut">
              <a:rPr lang="en-GB" smtClean="0"/>
              <a:t>23/08/2018</a:t>
            </a:fld>
            <a:endParaRPr lang="en-GB"/>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4B5690-E30D-4508-9AAA-65AF3EE08DB1}" type="slidenum">
              <a:rPr lang="en-GB" smtClean="0"/>
              <a:t>‹#›</a:t>
            </a:fld>
            <a:endParaRPr lang="en-GB"/>
          </a:p>
        </p:txBody>
      </p:sp>
    </p:spTree>
    <p:extLst>
      <p:ext uri="{BB962C8B-B14F-4D97-AF65-F5344CB8AC3E}">
        <p14:creationId xmlns:p14="http://schemas.microsoft.com/office/powerpoint/2010/main" val="31079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en-GB" dirty="0"/>
              <a:t>Making ROMA </a:t>
            </a:r>
            <a:r>
              <a:rPr lang="en-GB" dirty="0" smtClean="0"/>
              <a:t>works</a:t>
            </a:r>
            <a:r>
              <a:rPr lang="cs-CZ" dirty="0" smtClean="0"/>
              <a:t> </a:t>
            </a:r>
            <a:br>
              <a:rPr lang="cs-CZ" dirty="0" smtClean="0"/>
            </a:br>
            <a:r>
              <a:rPr lang="en-GB" b="1" dirty="0" smtClean="0"/>
              <a:t>Developing an</a:t>
            </a:r>
            <a:r>
              <a:rPr lang="cs-CZ" b="1" dirty="0" smtClean="0"/>
              <a:t> </a:t>
            </a:r>
            <a:r>
              <a:rPr lang="en-GB" b="1" dirty="0" smtClean="0"/>
              <a:t>engagement</a:t>
            </a:r>
            <a:r>
              <a:rPr lang="cs-CZ" b="1" dirty="0" smtClean="0"/>
              <a:t> </a:t>
            </a:r>
            <a:r>
              <a:rPr lang="en-GB" b="1" dirty="0" smtClean="0"/>
              <a:t>strategy</a:t>
            </a:r>
            <a:endParaRPr lang="en-GB" dirty="0"/>
          </a:p>
        </p:txBody>
      </p:sp>
      <p:sp>
        <p:nvSpPr>
          <p:cNvPr id="3" name="Podnadpis 2"/>
          <p:cNvSpPr>
            <a:spLocks noGrp="1"/>
          </p:cNvSpPr>
          <p:nvPr>
            <p:ph type="subTitle" idx="1"/>
          </p:nvPr>
        </p:nvSpPr>
        <p:spPr/>
        <p:txBody>
          <a:bodyPr/>
          <a:lstStyle/>
          <a:p>
            <a:r>
              <a:rPr lang="en-GB" dirty="0" smtClean="0"/>
              <a:t>How are the networks changing the situation - Using the Theory of change for better outcomes</a:t>
            </a:r>
            <a:endParaRPr lang="en-GB" dirty="0"/>
          </a:p>
        </p:txBody>
      </p:sp>
    </p:spTree>
    <p:extLst>
      <p:ext uri="{BB962C8B-B14F-4D97-AF65-F5344CB8AC3E}">
        <p14:creationId xmlns:p14="http://schemas.microsoft.com/office/powerpoint/2010/main" val="1831989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Excercise</a:t>
            </a:r>
            <a:r>
              <a:rPr lang="cs-CZ" dirty="0" smtClean="0"/>
              <a:t> </a:t>
            </a:r>
            <a:r>
              <a:rPr lang="cs-CZ" dirty="0" err="1" smtClean="0"/>
              <a:t>time</a:t>
            </a:r>
            <a:r>
              <a:rPr lang="cs-CZ" dirty="0" smtClean="0"/>
              <a:t> – </a:t>
            </a:r>
            <a:r>
              <a:rPr lang="cs-CZ" dirty="0" err="1" smtClean="0"/>
              <a:t>defining</a:t>
            </a:r>
            <a:r>
              <a:rPr lang="cs-CZ" dirty="0" smtClean="0"/>
              <a:t> </a:t>
            </a:r>
            <a:r>
              <a:rPr lang="cs-CZ" dirty="0" err="1" smtClean="0"/>
              <a:t>the</a:t>
            </a:r>
            <a:r>
              <a:rPr lang="cs-CZ" dirty="0" smtClean="0"/>
              <a:t> </a:t>
            </a:r>
            <a:r>
              <a:rPr lang="cs-CZ" dirty="0" err="1" smtClean="0"/>
              <a:t>driving</a:t>
            </a:r>
            <a:r>
              <a:rPr lang="cs-CZ" dirty="0" smtClean="0"/>
              <a:t> </a:t>
            </a:r>
            <a:r>
              <a:rPr lang="cs-CZ" dirty="0" err="1" smtClean="0"/>
              <a:t>forces</a:t>
            </a:r>
            <a:endParaRPr lang="en-GB" dirty="0"/>
          </a:p>
        </p:txBody>
      </p:sp>
      <p:sp>
        <p:nvSpPr>
          <p:cNvPr id="3" name="Zástupný symbol pro obsah 2"/>
          <p:cNvSpPr>
            <a:spLocks noGrp="1"/>
          </p:cNvSpPr>
          <p:nvPr>
            <p:ph idx="1"/>
          </p:nvPr>
        </p:nvSpPr>
        <p:spPr>
          <a:xfrm>
            <a:off x="838200" y="1825625"/>
            <a:ext cx="10515600" cy="4670868"/>
          </a:xfrm>
        </p:spPr>
        <p:txBody>
          <a:bodyPr>
            <a:normAutofit fontScale="85000" lnSpcReduction="20000"/>
          </a:bodyPr>
          <a:lstStyle/>
          <a:p>
            <a:pPr marL="0" indent="0">
              <a:spcBef>
                <a:spcPct val="20000"/>
              </a:spcBef>
              <a:buNone/>
            </a:pPr>
            <a:endParaRPr kumimoji="0" lang="en-US" altLang="cs-CZ" dirty="0" smtClean="0"/>
          </a:p>
          <a:p>
            <a:pPr marL="514350" indent="-514350">
              <a:spcBef>
                <a:spcPct val="20000"/>
              </a:spcBef>
              <a:buFont typeface="+mj-lt"/>
              <a:buAutoNum type="arabicPeriod"/>
            </a:pPr>
            <a:r>
              <a:rPr kumimoji="0" lang="en-US" altLang="cs-CZ" dirty="0" smtClean="0"/>
              <a:t>Write the policy-influencing objective in the middle of the page.</a:t>
            </a:r>
          </a:p>
          <a:p>
            <a:pPr marL="514350" indent="-514350">
              <a:spcBef>
                <a:spcPct val="20000"/>
              </a:spcBef>
              <a:buFont typeface="+mj-lt"/>
              <a:buAutoNum type="arabicPeriod"/>
            </a:pPr>
            <a:r>
              <a:rPr kumimoji="0" lang="en-US" altLang="cs-CZ" dirty="0" smtClean="0"/>
              <a:t>Individually – brainstorm the forces for or against change – use post-its.</a:t>
            </a:r>
          </a:p>
          <a:p>
            <a:pPr marL="514350" indent="-514350">
              <a:spcBef>
                <a:spcPct val="20000"/>
              </a:spcBef>
              <a:buFont typeface="+mj-lt"/>
              <a:buAutoNum type="arabicPeriod"/>
            </a:pPr>
            <a:r>
              <a:rPr kumimoji="0" lang="en-US" altLang="cs-CZ" dirty="0" smtClean="0"/>
              <a:t>Group work: </a:t>
            </a:r>
          </a:p>
          <a:p>
            <a:pPr marL="914400" lvl="1" indent="-457200">
              <a:spcBef>
                <a:spcPct val="20000"/>
              </a:spcBef>
              <a:buFont typeface="+mj-lt"/>
              <a:buAutoNum type="arabicPeriod"/>
            </a:pPr>
            <a:r>
              <a:rPr lang="en-US" altLang="cs-CZ" b="1" dirty="0" smtClean="0"/>
              <a:t>Identify the forces </a:t>
            </a:r>
            <a:r>
              <a:rPr lang="en-US" altLang="cs-CZ" dirty="0" smtClean="0"/>
              <a:t>(result of the brainstorming) and write them in the diagram</a:t>
            </a:r>
            <a:endParaRPr kumimoji="0" lang="en-US" altLang="cs-CZ" dirty="0" smtClean="0"/>
          </a:p>
          <a:p>
            <a:pPr marL="914400" lvl="1" indent="-457200">
              <a:spcBef>
                <a:spcPct val="20000"/>
              </a:spcBef>
              <a:buFont typeface="+mj-lt"/>
              <a:buAutoNum type="arabicPeriod"/>
            </a:pPr>
            <a:r>
              <a:rPr lang="en-US" altLang="cs-CZ" b="1" dirty="0" smtClean="0"/>
              <a:t>L</a:t>
            </a:r>
            <a:r>
              <a:rPr kumimoji="0" lang="en-US" altLang="cs-CZ" b="1" dirty="0" smtClean="0"/>
              <a:t>ook to analysis you have done</a:t>
            </a:r>
            <a:r>
              <a:rPr kumimoji="0" lang="en-US" altLang="cs-CZ" dirty="0" smtClean="0"/>
              <a:t>, such as your ‘five whys’ or fishbone diagram to find some other inspiration.</a:t>
            </a:r>
            <a:endParaRPr lang="en-US" altLang="cs-CZ" dirty="0" smtClean="0"/>
          </a:p>
          <a:p>
            <a:pPr marL="914400" lvl="1" indent="-457200">
              <a:spcBef>
                <a:spcPct val="20000"/>
              </a:spcBef>
              <a:buFont typeface="+mj-lt"/>
              <a:buAutoNum type="arabicPeriod"/>
            </a:pPr>
            <a:r>
              <a:rPr lang="en-US" b="1" dirty="0" smtClean="0"/>
              <a:t>Work out the strength of each one force</a:t>
            </a:r>
            <a:r>
              <a:rPr lang="en-US" dirty="0" smtClean="0"/>
              <a:t>, on a scale of 1 to 5 (1 being weak and 5 being strong) – each of the group can award his/her mark and use the mean as a result.</a:t>
            </a:r>
          </a:p>
          <a:p>
            <a:pPr marL="914400" lvl="1" indent="-457200">
              <a:spcBef>
                <a:spcPct val="20000"/>
              </a:spcBef>
              <a:buFont typeface="+mj-lt"/>
              <a:buAutoNum type="arabicPeriod"/>
            </a:pPr>
            <a:r>
              <a:rPr lang="en-US" b="1" dirty="0" smtClean="0"/>
              <a:t>Workout your own influence on the force </a:t>
            </a:r>
            <a:r>
              <a:rPr lang="en-US" dirty="0" smtClean="0"/>
              <a:t>- use a similar 1-to-5 scale to work out the strength of your influence on each of the forces.</a:t>
            </a:r>
            <a:endParaRPr kumimoji="0" lang="en-US" altLang="cs-CZ" dirty="0" smtClean="0"/>
          </a:p>
          <a:p>
            <a:pPr marL="514350" indent="-514350">
              <a:spcBef>
                <a:spcPct val="20000"/>
              </a:spcBef>
              <a:buFont typeface="+mj-lt"/>
              <a:buAutoNum type="arabicPeriod"/>
            </a:pPr>
            <a:r>
              <a:rPr lang="en-US" altLang="cs-CZ" dirty="0" smtClean="0"/>
              <a:t>Introduce your for</a:t>
            </a:r>
            <a:r>
              <a:rPr lang="cs-CZ" altLang="cs-CZ" dirty="0" err="1" smtClean="0"/>
              <a:t>ce</a:t>
            </a:r>
            <a:r>
              <a:rPr lang="en-US" altLang="cs-CZ" dirty="0" smtClean="0"/>
              <a:t> field </a:t>
            </a:r>
            <a:r>
              <a:rPr lang="cs-CZ" altLang="cs-CZ" dirty="0" smtClean="0"/>
              <a:t>diagram </a:t>
            </a:r>
            <a:r>
              <a:rPr lang="en-US" altLang="cs-CZ" dirty="0" smtClean="0"/>
              <a:t>to the others</a:t>
            </a:r>
          </a:p>
          <a:p>
            <a:pPr marL="0" indent="0">
              <a:spcBef>
                <a:spcPct val="20000"/>
              </a:spcBef>
              <a:buNone/>
            </a:pPr>
            <a:endParaRPr lang="en-US" altLang="cs-CZ" dirty="0" smtClean="0"/>
          </a:p>
          <a:p>
            <a:pPr marL="0" indent="0">
              <a:spcBef>
                <a:spcPct val="20000"/>
              </a:spcBef>
              <a:buNone/>
            </a:pPr>
            <a:r>
              <a:rPr lang="en-US" altLang="cs-CZ" dirty="0" smtClean="0"/>
              <a:t>Very final step would be d</a:t>
            </a:r>
            <a:r>
              <a:rPr kumimoji="0" lang="en-US" altLang="cs-CZ" dirty="0" smtClean="0"/>
              <a:t>eveloping of the </a:t>
            </a:r>
            <a:r>
              <a:rPr kumimoji="0" lang="cs-CZ" altLang="cs-CZ" dirty="0" err="1" smtClean="0"/>
              <a:t>activities</a:t>
            </a:r>
            <a:r>
              <a:rPr kumimoji="0" lang="en-US" altLang="cs-CZ" dirty="0" smtClean="0"/>
              <a:t> to overcome opposing and reinforce supporting forces</a:t>
            </a:r>
            <a:r>
              <a:rPr lang="cs-CZ" altLang="cs-CZ" dirty="0" smtClean="0"/>
              <a:t>.</a:t>
            </a:r>
            <a:endParaRPr kumimoji="0" lang="en-US" altLang="cs-CZ" dirty="0" smtClean="0"/>
          </a:p>
        </p:txBody>
      </p:sp>
    </p:spTree>
    <p:extLst>
      <p:ext uri="{BB962C8B-B14F-4D97-AF65-F5344CB8AC3E}">
        <p14:creationId xmlns:p14="http://schemas.microsoft.com/office/powerpoint/2010/main" val="3643392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Debriefing of the exercise</a:t>
            </a:r>
            <a:endParaRPr lang="en-US" dirty="0"/>
          </a:p>
        </p:txBody>
      </p:sp>
      <p:sp>
        <p:nvSpPr>
          <p:cNvPr id="3" name="Zástupný symbol pro obsah 2"/>
          <p:cNvSpPr>
            <a:spLocks noGrp="1"/>
          </p:cNvSpPr>
          <p:nvPr>
            <p:ph idx="1"/>
          </p:nvPr>
        </p:nvSpPr>
        <p:spPr/>
        <p:txBody>
          <a:bodyPr/>
          <a:lstStyle/>
          <a:p>
            <a:r>
              <a:rPr kumimoji="0" lang="en-US" altLang="cs-CZ" dirty="0" smtClean="0"/>
              <a:t>Did you find the same forces during the discussion as during the brainstorming?</a:t>
            </a:r>
          </a:p>
          <a:p>
            <a:r>
              <a:rPr kumimoji="0" lang="en-US" altLang="cs-CZ" dirty="0" smtClean="0"/>
              <a:t>Are you able to diagnose the forces that will enable reach your objective? </a:t>
            </a:r>
          </a:p>
          <a:p>
            <a:r>
              <a:rPr kumimoji="0" lang="en-US" altLang="cs-CZ" dirty="0" smtClean="0"/>
              <a:t>Are there some barriers that cannot be overcome</a:t>
            </a:r>
            <a:r>
              <a:rPr kumimoji="0" lang="cs-CZ" altLang="cs-CZ" dirty="0" smtClean="0"/>
              <a:t>d</a:t>
            </a:r>
            <a:r>
              <a:rPr kumimoji="0" lang="en-US" altLang="cs-CZ" dirty="0" smtClean="0"/>
              <a:t>?</a:t>
            </a:r>
          </a:p>
        </p:txBody>
      </p:sp>
    </p:spTree>
    <p:extLst>
      <p:ext uri="{BB962C8B-B14F-4D97-AF65-F5344CB8AC3E}">
        <p14:creationId xmlns:p14="http://schemas.microsoft.com/office/powerpoint/2010/main" val="417986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III – </a:t>
            </a:r>
            <a:r>
              <a:rPr lang="en-US" dirty="0" smtClean="0"/>
              <a:t>defining of the outcomes</a:t>
            </a:r>
            <a:endParaRPr lang="en-US" dirty="0"/>
          </a:p>
        </p:txBody>
      </p:sp>
      <p:sp>
        <p:nvSpPr>
          <p:cNvPr id="5" name="Zástupný symbol pro text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78123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Defining the stakeholder oriented outcomes</a:t>
            </a:r>
            <a:endParaRPr lang="en-US" dirty="0"/>
          </a:p>
        </p:txBody>
      </p:sp>
      <p:sp>
        <p:nvSpPr>
          <p:cNvPr id="3" name="Zástupný symbol pro obsah 2"/>
          <p:cNvSpPr>
            <a:spLocks noGrp="1"/>
          </p:cNvSpPr>
          <p:nvPr>
            <p:ph idx="1"/>
          </p:nvPr>
        </p:nvSpPr>
        <p:spPr/>
        <p:txBody>
          <a:bodyPr/>
          <a:lstStyle/>
          <a:p>
            <a:pPr marL="0" indent="0">
              <a:buNone/>
            </a:pPr>
            <a:r>
              <a:rPr lang="en-US" dirty="0"/>
              <a:t>In the context of </a:t>
            </a:r>
            <a:r>
              <a:rPr lang="en-US" dirty="0" smtClean="0"/>
              <a:t>an</a:t>
            </a:r>
            <a:r>
              <a:rPr lang="cs-CZ" dirty="0" smtClean="0"/>
              <a:t> </a:t>
            </a:r>
            <a:r>
              <a:rPr lang="en-GB" dirty="0" smtClean="0"/>
              <a:t>intervention </a:t>
            </a:r>
            <a:r>
              <a:rPr lang="en-GB" dirty="0"/>
              <a:t>seeking to </a:t>
            </a:r>
            <a:r>
              <a:rPr lang="en-GB" dirty="0" smtClean="0"/>
              <a:t>influence</a:t>
            </a:r>
            <a:r>
              <a:rPr lang="cs-CZ" dirty="0" smtClean="0"/>
              <a:t> </a:t>
            </a:r>
            <a:r>
              <a:rPr lang="en-US" dirty="0" smtClean="0"/>
              <a:t>policy</a:t>
            </a:r>
            <a:r>
              <a:rPr lang="en-US" dirty="0"/>
              <a:t>, </a:t>
            </a:r>
            <a:r>
              <a:rPr lang="en-US" b="1" dirty="0"/>
              <a:t>the </a:t>
            </a:r>
            <a:r>
              <a:rPr lang="en-US" b="1" dirty="0" smtClean="0"/>
              <a:t>outcome </a:t>
            </a:r>
            <a:r>
              <a:rPr lang="en-US" b="1" dirty="0"/>
              <a:t>is policy </a:t>
            </a:r>
            <a:r>
              <a:rPr lang="en-US" b="1" dirty="0" smtClean="0"/>
              <a:t>change</a:t>
            </a:r>
            <a:r>
              <a:rPr lang="cs-CZ" dirty="0" smtClean="0"/>
              <a:t>.</a:t>
            </a:r>
          </a:p>
          <a:p>
            <a:pPr marL="0" indent="0">
              <a:buNone/>
            </a:pPr>
            <a:r>
              <a:rPr lang="en-US" dirty="0"/>
              <a:t>There are many different </a:t>
            </a:r>
            <a:r>
              <a:rPr lang="en-US" dirty="0" smtClean="0"/>
              <a:t>types</a:t>
            </a:r>
            <a:r>
              <a:rPr lang="cs-CZ" dirty="0" smtClean="0"/>
              <a:t> </a:t>
            </a:r>
            <a:r>
              <a:rPr lang="en-US" dirty="0" smtClean="0"/>
              <a:t>of </a:t>
            </a:r>
            <a:r>
              <a:rPr lang="en-US" dirty="0"/>
              <a:t>outcome we can look </a:t>
            </a:r>
            <a:r>
              <a:rPr lang="en-US" dirty="0" smtClean="0"/>
              <a:t>for</a:t>
            </a:r>
            <a:r>
              <a:rPr lang="cs-CZ" dirty="0" smtClean="0"/>
              <a:t> </a:t>
            </a:r>
            <a:r>
              <a:rPr lang="en-US" dirty="0" smtClean="0"/>
              <a:t>that </a:t>
            </a:r>
            <a:r>
              <a:rPr lang="en-US" dirty="0"/>
              <a:t>will tell us </a:t>
            </a:r>
            <a:r>
              <a:rPr lang="en-US" dirty="0" smtClean="0"/>
              <a:t>whether our</a:t>
            </a:r>
            <a:r>
              <a:rPr lang="cs-CZ" dirty="0" smtClean="0"/>
              <a:t> </a:t>
            </a:r>
            <a:r>
              <a:rPr lang="en-GB" dirty="0" smtClean="0"/>
              <a:t>interventions </a:t>
            </a:r>
            <a:r>
              <a:rPr lang="en-GB" dirty="0"/>
              <a:t>are having </a:t>
            </a:r>
            <a:r>
              <a:rPr lang="en-GB" dirty="0" smtClean="0"/>
              <a:t>the</a:t>
            </a:r>
            <a:r>
              <a:rPr lang="cs-CZ" dirty="0" smtClean="0"/>
              <a:t> </a:t>
            </a:r>
            <a:r>
              <a:rPr lang="en-GB" dirty="0" smtClean="0"/>
              <a:t>desired effect</a:t>
            </a:r>
            <a:r>
              <a:rPr lang="cs-CZ" dirty="0" smtClean="0"/>
              <a:t>. </a:t>
            </a:r>
          </a:p>
          <a:p>
            <a:pPr marL="0" indent="0">
              <a:buNone/>
            </a:pPr>
            <a:r>
              <a:rPr lang="cs-CZ" dirty="0" smtClean="0"/>
              <a:t>ROMA </a:t>
            </a:r>
            <a:r>
              <a:rPr lang="en-GB" dirty="0"/>
              <a:t>suggest </a:t>
            </a:r>
            <a:r>
              <a:rPr lang="en-GB" b="1" dirty="0"/>
              <a:t>nine </a:t>
            </a:r>
            <a:r>
              <a:rPr lang="en-GB" b="1" dirty="0" smtClean="0"/>
              <a:t>possible</a:t>
            </a:r>
            <a:r>
              <a:rPr lang="cs-CZ" b="1" dirty="0" smtClean="0"/>
              <a:t> </a:t>
            </a:r>
            <a:r>
              <a:rPr lang="en-GB" b="1" dirty="0" smtClean="0"/>
              <a:t>outcomes </a:t>
            </a:r>
            <a:r>
              <a:rPr lang="en-GB" dirty="0"/>
              <a:t>to align </a:t>
            </a:r>
            <a:r>
              <a:rPr lang="en-GB" dirty="0" smtClean="0"/>
              <a:t>with</a:t>
            </a:r>
            <a:r>
              <a:rPr lang="cs-CZ" dirty="0" smtClean="0"/>
              <a:t> </a:t>
            </a:r>
            <a:r>
              <a:rPr lang="en-GB" dirty="0" smtClean="0"/>
              <a:t>each </a:t>
            </a:r>
            <a:r>
              <a:rPr lang="en-GB" dirty="0"/>
              <a:t>stakeholder or </a:t>
            </a:r>
            <a:r>
              <a:rPr lang="en-GB" dirty="0" smtClean="0"/>
              <a:t>group</a:t>
            </a:r>
            <a:r>
              <a:rPr lang="cs-CZ" dirty="0" smtClean="0"/>
              <a:t> </a:t>
            </a:r>
            <a:r>
              <a:rPr lang="en-GB" dirty="0" smtClean="0"/>
              <a:t>of stakeholders</a:t>
            </a:r>
            <a:r>
              <a:rPr lang="cs-CZ" dirty="0" smtClean="0"/>
              <a:t>.</a:t>
            </a:r>
          </a:p>
          <a:p>
            <a:pPr marL="0" indent="0">
              <a:buNone/>
            </a:pPr>
            <a:endParaRPr lang="cs-CZ" dirty="0" smtClean="0"/>
          </a:p>
        </p:txBody>
      </p:sp>
    </p:spTree>
    <p:extLst>
      <p:ext uri="{BB962C8B-B14F-4D97-AF65-F5344CB8AC3E}">
        <p14:creationId xmlns:p14="http://schemas.microsoft.com/office/powerpoint/2010/main" val="1872204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2386398080"/>
              </p:ext>
            </p:extLst>
          </p:nvPr>
        </p:nvGraphicFramePr>
        <p:xfrm>
          <a:off x="593651" y="393405"/>
          <a:ext cx="10515600" cy="5867400"/>
        </p:xfrm>
        <a:graphic>
          <a:graphicData uri="http://schemas.openxmlformats.org/drawingml/2006/table">
            <a:tbl>
              <a:tblPr firstRow="1" bandRow="1">
                <a:tableStyleId>{5C22544A-7EE6-4342-B048-85BDC9FD1C3A}</a:tableStyleId>
              </a:tblPr>
              <a:tblGrid>
                <a:gridCol w="586563">
                  <a:extLst>
                    <a:ext uri="{9D8B030D-6E8A-4147-A177-3AD203B41FA5}">
                      <a16:colId xmlns:a16="http://schemas.microsoft.com/office/drawing/2014/main" val="1708345808"/>
                    </a:ext>
                  </a:extLst>
                </a:gridCol>
                <a:gridCol w="3753293">
                  <a:extLst>
                    <a:ext uri="{9D8B030D-6E8A-4147-A177-3AD203B41FA5}">
                      <a16:colId xmlns:a16="http://schemas.microsoft.com/office/drawing/2014/main" val="1554616522"/>
                    </a:ext>
                  </a:extLst>
                </a:gridCol>
                <a:gridCol w="6175744">
                  <a:extLst>
                    <a:ext uri="{9D8B030D-6E8A-4147-A177-3AD203B41FA5}">
                      <a16:colId xmlns:a16="http://schemas.microsoft.com/office/drawing/2014/main" val="778472650"/>
                    </a:ext>
                  </a:extLst>
                </a:gridCol>
              </a:tblGrid>
              <a:tr h="370840">
                <a:tc>
                  <a:txBody>
                    <a:bodyPr/>
                    <a:lstStyle/>
                    <a:p>
                      <a:endParaRPr lang="en-GB" dirty="0"/>
                    </a:p>
                  </a:txBody>
                  <a:tcPr/>
                </a:tc>
                <a:tc>
                  <a:txBody>
                    <a:bodyPr/>
                    <a:lstStyle/>
                    <a:p>
                      <a:r>
                        <a:rPr lang="cs-CZ" dirty="0" smtClean="0"/>
                        <a:t>OUTCOME</a:t>
                      </a:r>
                      <a:endParaRPr lang="en-GB" dirty="0"/>
                    </a:p>
                  </a:txBody>
                  <a:tcPr/>
                </a:tc>
                <a:tc>
                  <a:txBody>
                    <a:bodyPr/>
                    <a:lstStyle/>
                    <a:p>
                      <a:r>
                        <a:rPr lang="en-GB" sz="1800" b="0" i="0" u="none" strike="noStrike" kern="1200" baseline="0" dirty="0" smtClean="0">
                          <a:solidFill>
                            <a:schemeClr val="lt1"/>
                          </a:solidFill>
                          <a:latin typeface="+mn-lt"/>
                          <a:ea typeface="+mn-ea"/>
                          <a:cs typeface="+mn-cs"/>
                        </a:rPr>
                        <a:t>Points to consider</a:t>
                      </a:r>
                      <a:endParaRPr lang="en-GB" dirty="0"/>
                    </a:p>
                  </a:txBody>
                  <a:tcPr/>
                </a:tc>
                <a:extLst>
                  <a:ext uri="{0D108BD9-81ED-4DB2-BD59-A6C34878D82A}">
                    <a16:rowId xmlns:a16="http://schemas.microsoft.com/office/drawing/2014/main" val="1425562996"/>
                  </a:ext>
                </a:extLst>
              </a:tr>
              <a:tr h="370840">
                <a:tc>
                  <a:txBody>
                    <a:bodyPr/>
                    <a:lstStyle/>
                    <a:p>
                      <a:r>
                        <a:rPr lang="cs-CZ" dirty="0" smtClean="0"/>
                        <a:t>1</a:t>
                      </a:r>
                      <a:endParaRPr lang="en-GB" dirty="0"/>
                    </a:p>
                  </a:txBody>
                  <a:tcPr/>
                </a:tc>
                <a:tc>
                  <a:txBody>
                    <a:bodyPr/>
                    <a:lstStyle/>
                    <a:p>
                      <a:r>
                        <a:rPr lang="en-US" sz="1800" b="0" i="0" u="none" strike="noStrike" kern="1200" baseline="0" dirty="0" smtClean="0">
                          <a:solidFill>
                            <a:schemeClr val="dk1"/>
                          </a:solidFill>
                          <a:latin typeface="+mn-lt"/>
                          <a:ea typeface="+mn-ea"/>
                          <a:cs typeface="+mn-cs"/>
                        </a:rPr>
                        <a:t>Interest of key stakeholders; getting issues on</a:t>
                      </a:r>
                      <a:r>
                        <a:rPr lang="cs-CZ" sz="1800" b="0" i="0" u="none" strike="noStrike" kern="1200" baseline="0" dirty="0" smtClean="0">
                          <a:solidFill>
                            <a:schemeClr val="dk1"/>
                          </a:solidFill>
                          <a:latin typeface="+mn-lt"/>
                          <a:ea typeface="+mn-ea"/>
                          <a:cs typeface="+mn-cs"/>
                        </a:rPr>
                        <a:t> </a:t>
                      </a:r>
                      <a:r>
                        <a:rPr lang="en-GB" sz="1800" b="0" i="0" u="none" strike="noStrike" kern="1200" baseline="0" dirty="0" smtClean="0">
                          <a:solidFill>
                            <a:schemeClr val="dk1"/>
                          </a:solidFill>
                          <a:latin typeface="+mn-lt"/>
                          <a:ea typeface="+mn-ea"/>
                          <a:cs typeface="+mn-cs"/>
                        </a:rPr>
                        <a:t>to the policy agenda</a:t>
                      </a:r>
                      <a:endParaRPr lang="en-GB" dirty="0"/>
                    </a:p>
                  </a:txBody>
                  <a:tcPr/>
                </a:tc>
                <a:tc>
                  <a:txBody>
                    <a:bodyPr/>
                    <a:lstStyle/>
                    <a:p>
                      <a:r>
                        <a:rPr lang="en-US" sz="1800" b="0" i="0" u="none" strike="noStrike" kern="1200" baseline="0" dirty="0" smtClean="0">
                          <a:solidFill>
                            <a:schemeClr val="dk1"/>
                          </a:solidFill>
                          <a:latin typeface="+mn-lt"/>
                          <a:ea typeface="+mn-ea"/>
                          <a:cs typeface="+mn-cs"/>
                        </a:rPr>
                        <a:t>How interested and open are policy actors to your issues? What</a:t>
                      </a:r>
                    </a:p>
                    <a:p>
                      <a:r>
                        <a:rPr lang="en-US" sz="1800" b="0" i="0" u="none" strike="noStrike" kern="1200" baseline="0" dirty="0" smtClean="0">
                          <a:solidFill>
                            <a:schemeClr val="dk1"/>
                          </a:solidFill>
                          <a:latin typeface="+mn-lt"/>
                          <a:ea typeface="+mn-ea"/>
                          <a:cs typeface="+mn-cs"/>
                        </a:rPr>
                        <a:t>kind of evidence will convince them?</a:t>
                      </a:r>
                      <a:endParaRPr lang="en-GB" dirty="0"/>
                    </a:p>
                  </a:txBody>
                  <a:tcPr/>
                </a:tc>
                <a:extLst>
                  <a:ext uri="{0D108BD9-81ED-4DB2-BD59-A6C34878D82A}">
                    <a16:rowId xmlns:a16="http://schemas.microsoft.com/office/drawing/2014/main" val="3866277144"/>
                  </a:ext>
                </a:extLst>
              </a:tr>
              <a:tr h="370840">
                <a:tc>
                  <a:txBody>
                    <a:bodyPr/>
                    <a:lstStyle/>
                    <a:p>
                      <a:r>
                        <a:rPr lang="cs-CZ" dirty="0" smtClean="0"/>
                        <a:t>2</a:t>
                      </a:r>
                      <a:endParaRPr lang="en-GB" dirty="0"/>
                    </a:p>
                  </a:txBody>
                  <a:tcPr/>
                </a:tc>
                <a:tc>
                  <a:txBody>
                    <a:bodyPr/>
                    <a:lstStyle/>
                    <a:p>
                      <a:r>
                        <a:rPr lang="en-GB" dirty="0" smtClean="0"/>
                        <a:t>Public opinion</a:t>
                      </a:r>
                      <a:endParaRPr lang="en-GB" dirty="0"/>
                    </a:p>
                  </a:txBody>
                  <a:tcPr/>
                </a:tc>
                <a:tc>
                  <a:txBody>
                    <a:bodyPr/>
                    <a:lstStyle/>
                    <a:p>
                      <a:r>
                        <a:rPr lang="en-US" sz="1800" b="0" i="0" u="none" strike="noStrike" kern="1200" baseline="0" dirty="0" smtClean="0">
                          <a:solidFill>
                            <a:schemeClr val="dk1"/>
                          </a:solidFill>
                          <a:latin typeface="+mn-lt"/>
                          <a:ea typeface="+mn-ea"/>
                          <a:cs typeface="+mn-cs"/>
                        </a:rPr>
                        <a:t>How does the public engage in these issues?</a:t>
                      </a:r>
                      <a:endParaRPr lang="en-GB" dirty="0"/>
                    </a:p>
                  </a:txBody>
                  <a:tcPr/>
                </a:tc>
                <a:extLst>
                  <a:ext uri="{0D108BD9-81ED-4DB2-BD59-A6C34878D82A}">
                    <a16:rowId xmlns:a16="http://schemas.microsoft.com/office/drawing/2014/main" val="1259179504"/>
                  </a:ext>
                </a:extLst>
              </a:tr>
              <a:tr h="370840">
                <a:tc>
                  <a:txBody>
                    <a:bodyPr/>
                    <a:lstStyle/>
                    <a:p>
                      <a:r>
                        <a:rPr lang="cs-CZ" dirty="0" smtClean="0"/>
                        <a:t>3</a:t>
                      </a:r>
                      <a:endParaRPr lang="en-GB" dirty="0"/>
                    </a:p>
                  </a:txBody>
                  <a:tcPr/>
                </a:tc>
                <a:tc>
                  <a:txBody>
                    <a:bodyPr/>
                    <a:lstStyle/>
                    <a:p>
                      <a:r>
                        <a:rPr lang="en-US" dirty="0" smtClean="0"/>
                        <a:t>Capacity and engagement of</a:t>
                      </a:r>
                    </a:p>
                    <a:p>
                      <a:r>
                        <a:rPr lang="en-US" dirty="0" smtClean="0"/>
                        <a:t>other actors</a:t>
                      </a:r>
                      <a:endParaRPr lang="en-GB" dirty="0"/>
                    </a:p>
                  </a:txBody>
                  <a:tcPr/>
                </a:tc>
                <a:tc>
                  <a:txBody>
                    <a:bodyPr/>
                    <a:lstStyle/>
                    <a:p>
                      <a:r>
                        <a:rPr lang="en-US" sz="1800" b="0" i="0" u="none" strike="noStrike" kern="1200" baseline="0" dirty="0" smtClean="0">
                          <a:solidFill>
                            <a:schemeClr val="dk1"/>
                          </a:solidFill>
                          <a:latin typeface="+mn-lt"/>
                          <a:ea typeface="+mn-ea"/>
                          <a:cs typeface="+mn-cs"/>
                        </a:rPr>
                        <a:t>Who else is engaging in this policy area? How influential are they?</a:t>
                      </a:r>
                      <a:r>
                        <a:rPr lang="cs-CZ" sz="1800" b="0" i="0" u="none" strike="noStrike" kern="1200" baseline="0" dirty="0" smtClean="0">
                          <a:solidFill>
                            <a:schemeClr val="dk1"/>
                          </a:solidFill>
                          <a:latin typeface="+mn-lt"/>
                          <a:ea typeface="+mn-ea"/>
                          <a:cs typeface="+mn-cs"/>
                        </a:rPr>
                        <a:t> </a:t>
                      </a:r>
                      <a:r>
                        <a:rPr lang="en-US" sz="1800" b="0" i="0" u="none" strike="noStrike" kern="1200" baseline="0" dirty="0" smtClean="0">
                          <a:solidFill>
                            <a:schemeClr val="dk1"/>
                          </a:solidFill>
                          <a:latin typeface="+mn-lt"/>
                          <a:ea typeface="+mn-ea"/>
                          <a:cs typeface="+mn-cs"/>
                        </a:rPr>
                        <a:t>What can be done to involve others?</a:t>
                      </a:r>
                      <a:endParaRPr lang="en-GB" dirty="0"/>
                    </a:p>
                  </a:txBody>
                  <a:tcPr/>
                </a:tc>
                <a:extLst>
                  <a:ext uri="{0D108BD9-81ED-4DB2-BD59-A6C34878D82A}">
                    <a16:rowId xmlns:a16="http://schemas.microsoft.com/office/drawing/2014/main" val="746460488"/>
                  </a:ext>
                </a:extLst>
              </a:tr>
              <a:tr h="370840">
                <a:tc>
                  <a:txBody>
                    <a:bodyPr/>
                    <a:lstStyle/>
                    <a:p>
                      <a:r>
                        <a:rPr lang="cs-CZ" dirty="0" smtClean="0"/>
                        <a:t>4</a:t>
                      </a:r>
                      <a:endParaRPr lang="en-GB" dirty="0"/>
                    </a:p>
                  </a:txBody>
                  <a:tcPr/>
                </a:tc>
                <a:tc>
                  <a:txBody>
                    <a:bodyPr/>
                    <a:lstStyle/>
                    <a:p>
                      <a:r>
                        <a:rPr lang="en-US" sz="1800" b="0" i="0" u="none" strike="noStrike" kern="1200" baseline="0" dirty="0" smtClean="0">
                          <a:solidFill>
                            <a:schemeClr val="dk1"/>
                          </a:solidFill>
                          <a:latin typeface="+mn-lt"/>
                          <a:ea typeface="+mn-ea"/>
                          <a:cs typeface="+mn-cs"/>
                        </a:rPr>
                        <a:t>Change in discourse among policy </a:t>
                      </a:r>
                      <a:r>
                        <a:rPr lang="cs-CZ" sz="1800" b="0" i="0" u="none" strike="noStrike" kern="1200" baseline="0" dirty="0" smtClean="0">
                          <a:solidFill>
                            <a:schemeClr val="dk1"/>
                          </a:solidFill>
                          <a:latin typeface="+mn-lt"/>
                          <a:ea typeface="+mn-ea"/>
                          <a:cs typeface="+mn-cs"/>
                        </a:rPr>
                        <a:t> a</a:t>
                      </a:r>
                      <a:r>
                        <a:rPr lang="en-US" sz="1800" b="0" i="0" u="none" strike="noStrike" kern="1200" baseline="0" dirty="0" err="1" smtClean="0">
                          <a:solidFill>
                            <a:schemeClr val="dk1"/>
                          </a:solidFill>
                          <a:latin typeface="+mn-lt"/>
                          <a:ea typeface="+mn-ea"/>
                          <a:cs typeface="+mn-cs"/>
                        </a:rPr>
                        <a:t>ctors</a:t>
                      </a:r>
                      <a:r>
                        <a:rPr lang="en-US" sz="1800" b="0" i="0" u="none" strike="noStrike" kern="1200" baseline="0" dirty="0" smtClean="0">
                          <a:solidFill>
                            <a:schemeClr val="dk1"/>
                          </a:solidFill>
                          <a:latin typeface="+mn-lt"/>
                          <a:ea typeface="+mn-ea"/>
                          <a:cs typeface="+mn-cs"/>
                        </a:rPr>
                        <a:t> and</a:t>
                      </a:r>
                      <a:r>
                        <a:rPr lang="cs-CZ" sz="1800" b="0" i="0" u="none" strike="noStrike" kern="1200" baseline="0" dirty="0" smtClean="0">
                          <a:solidFill>
                            <a:schemeClr val="dk1"/>
                          </a:solidFill>
                          <a:latin typeface="+mn-lt"/>
                          <a:ea typeface="+mn-ea"/>
                          <a:cs typeface="+mn-cs"/>
                        </a:rPr>
                        <a:t> </a:t>
                      </a:r>
                      <a:r>
                        <a:rPr lang="en-GB" sz="1800" b="0" i="0" u="none" strike="noStrike" kern="1200" baseline="0" dirty="0" smtClean="0">
                          <a:solidFill>
                            <a:schemeClr val="dk1"/>
                          </a:solidFill>
                          <a:latin typeface="+mn-lt"/>
                          <a:ea typeface="+mn-ea"/>
                          <a:cs typeface="+mn-cs"/>
                        </a:rPr>
                        <a:t>commentators</a:t>
                      </a:r>
                      <a:endParaRPr lang="en-GB" dirty="0"/>
                    </a:p>
                  </a:txBody>
                  <a:tcPr/>
                </a:tc>
                <a:tc>
                  <a:txBody>
                    <a:bodyPr/>
                    <a:lstStyle/>
                    <a:p>
                      <a:r>
                        <a:rPr lang="en-US" sz="1800" b="0" i="0" u="none" strike="noStrike" kern="1200" baseline="0" dirty="0" smtClean="0">
                          <a:solidFill>
                            <a:schemeClr val="dk1"/>
                          </a:solidFill>
                          <a:latin typeface="+mn-lt"/>
                          <a:ea typeface="+mn-ea"/>
                          <a:cs typeface="+mn-cs"/>
                        </a:rPr>
                        <a:t>What are the influential policy actors saying on this issue? What</a:t>
                      </a:r>
                    </a:p>
                    <a:p>
                      <a:r>
                        <a:rPr lang="en-GB" sz="1800" b="0" i="0" u="none" strike="noStrike" kern="1200" baseline="0" dirty="0" smtClean="0">
                          <a:solidFill>
                            <a:schemeClr val="dk1"/>
                          </a:solidFill>
                          <a:latin typeface="+mn-lt"/>
                          <a:ea typeface="+mn-ea"/>
                          <a:cs typeface="+mn-cs"/>
                        </a:rPr>
                        <a:t>language are they using?</a:t>
                      </a:r>
                      <a:endParaRPr lang="en-GB" dirty="0"/>
                    </a:p>
                  </a:txBody>
                  <a:tcPr/>
                </a:tc>
                <a:extLst>
                  <a:ext uri="{0D108BD9-81ED-4DB2-BD59-A6C34878D82A}">
                    <a16:rowId xmlns:a16="http://schemas.microsoft.com/office/drawing/2014/main" val="1809963898"/>
                  </a:ext>
                </a:extLst>
              </a:tr>
              <a:tr h="370840">
                <a:tc>
                  <a:txBody>
                    <a:bodyPr/>
                    <a:lstStyle/>
                    <a:p>
                      <a:r>
                        <a:rPr lang="cs-CZ" dirty="0" smtClean="0"/>
                        <a:t>5</a:t>
                      </a:r>
                      <a:endParaRPr lang="en-GB" dirty="0"/>
                    </a:p>
                  </a:txBody>
                  <a:tcPr/>
                </a:tc>
                <a:tc>
                  <a:txBody>
                    <a:bodyPr/>
                    <a:lstStyle/>
                    <a:p>
                      <a:r>
                        <a:rPr lang="en-GB" sz="1800" b="0" i="0" u="none" strike="noStrike" kern="1200" baseline="0" dirty="0" smtClean="0">
                          <a:solidFill>
                            <a:schemeClr val="dk1"/>
                          </a:solidFill>
                          <a:latin typeface="+mn-lt"/>
                          <a:ea typeface="+mn-ea"/>
                          <a:cs typeface="+mn-cs"/>
                        </a:rPr>
                        <a:t>Improvements in policy-making</a:t>
                      </a:r>
                      <a:r>
                        <a:rPr lang="cs-CZ" sz="1800" b="0" i="0" u="none" strike="noStrike" kern="1200" baseline="0" dirty="0" smtClean="0">
                          <a:solidFill>
                            <a:schemeClr val="dk1"/>
                          </a:solidFill>
                          <a:latin typeface="+mn-lt"/>
                          <a:ea typeface="+mn-ea"/>
                          <a:cs typeface="+mn-cs"/>
                        </a:rPr>
                        <a:t> </a:t>
                      </a:r>
                      <a:r>
                        <a:rPr lang="en-GB" sz="1800" b="0" i="0" u="none" strike="noStrike" kern="1200" baseline="0" dirty="0" smtClean="0">
                          <a:solidFill>
                            <a:schemeClr val="dk1"/>
                          </a:solidFill>
                          <a:latin typeface="+mn-lt"/>
                          <a:ea typeface="+mn-ea"/>
                          <a:cs typeface="+mn-cs"/>
                        </a:rPr>
                        <a:t>procedure/process</a:t>
                      </a:r>
                      <a:endParaRPr lang="en-GB" dirty="0"/>
                    </a:p>
                  </a:txBody>
                  <a:tcPr/>
                </a:tc>
                <a:tc>
                  <a:txBody>
                    <a:bodyPr/>
                    <a:lstStyle/>
                    <a:p>
                      <a:r>
                        <a:rPr lang="en-US" sz="1800" b="0" i="0" u="none" strike="noStrike" kern="1200" baseline="0" dirty="0" smtClean="0">
                          <a:solidFill>
                            <a:schemeClr val="dk1"/>
                          </a:solidFill>
                          <a:latin typeface="+mn-lt"/>
                          <a:ea typeface="+mn-ea"/>
                          <a:cs typeface="+mn-cs"/>
                        </a:rPr>
                        <a:t>Who is consulted during policy-making? How is evidence taken</a:t>
                      </a:r>
                    </a:p>
                    <a:p>
                      <a:r>
                        <a:rPr lang="en-GB" sz="1800" b="0" i="0" u="none" strike="noStrike" kern="1200" baseline="0" dirty="0" smtClean="0">
                          <a:solidFill>
                            <a:schemeClr val="dk1"/>
                          </a:solidFill>
                          <a:latin typeface="+mn-lt"/>
                          <a:ea typeface="+mn-ea"/>
                          <a:cs typeface="+mn-cs"/>
                        </a:rPr>
                        <a:t>into account?</a:t>
                      </a:r>
                      <a:endParaRPr lang="en-GB" dirty="0"/>
                    </a:p>
                  </a:txBody>
                  <a:tcPr/>
                </a:tc>
                <a:extLst>
                  <a:ext uri="{0D108BD9-81ED-4DB2-BD59-A6C34878D82A}">
                    <a16:rowId xmlns:a16="http://schemas.microsoft.com/office/drawing/2014/main" val="3452033844"/>
                  </a:ext>
                </a:extLst>
              </a:tr>
              <a:tr h="370840">
                <a:tc>
                  <a:txBody>
                    <a:bodyPr/>
                    <a:lstStyle/>
                    <a:p>
                      <a:r>
                        <a:rPr lang="cs-CZ" dirty="0" smtClean="0"/>
                        <a:t>6</a:t>
                      </a:r>
                      <a:endParaRPr lang="en-GB" dirty="0"/>
                    </a:p>
                  </a:txBody>
                  <a:tcPr/>
                </a:tc>
                <a:tc>
                  <a:txBody>
                    <a:bodyPr/>
                    <a:lstStyle/>
                    <a:p>
                      <a:r>
                        <a:rPr lang="en-US" sz="1800" b="0" i="0" u="none" strike="noStrike" kern="1200" baseline="0" dirty="0" smtClean="0">
                          <a:solidFill>
                            <a:schemeClr val="dk1"/>
                          </a:solidFill>
                          <a:latin typeface="+mn-lt"/>
                          <a:ea typeface="+mn-ea"/>
                          <a:cs typeface="+mn-cs"/>
                        </a:rPr>
                        <a:t>Change (or no change) in policy </a:t>
                      </a:r>
                      <a:r>
                        <a:rPr lang="cs-CZ" sz="1800" b="0" i="0" u="none" strike="noStrike" kern="1200" baseline="0" dirty="0" smtClean="0">
                          <a:solidFill>
                            <a:schemeClr val="dk1"/>
                          </a:solidFill>
                          <a:latin typeface="+mn-lt"/>
                          <a:ea typeface="+mn-ea"/>
                          <a:cs typeface="+mn-cs"/>
                        </a:rPr>
                        <a:t> c</a:t>
                      </a:r>
                      <a:r>
                        <a:rPr lang="en-US" sz="1800" b="0" i="0" u="none" strike="noStrike" kern="1200" baseline="0" dirty="0" err="1" smtClean="0">
                          <a:solidFill>
                            <a:schemeClr val="dk1"/>
                          </a:solidFill>
                          <a:latin typeface="+mn-lt"/>
                          <a:ea typeface="+mn-ea"/>
                          <a:cs typeface="+mn-cs"/>
                        </a:rPr>
                        <a:t>ontent</a:t>
                      </a:r>
                      <a:endParaRPr lang="en-GB" dirty="0"/>
                    </a:p>
                  </a:txBody>
                  <a:tcPr/>
                </a:tc>
                <a:tc>
                  <a:txBody>
                    <a:bodyPr/>
                    <a:lstStyle/>
                    <a:p>
                      <a:r>
                        <a:rPr lang="en-US" sz="1800" b="0" i="0" u="none" strike="noStrike" kern="1200" baseline="0" dirty="0" smtClean="0">
                          <a:solidFill>
                            <a:schemeClr val="dk1"/>
                          </a:solidFill>
                          <a:latin typeface="+mn-lt"/>
                          <a:ea typeface="+mn-ea"/>
                          <a:cs typeface="+mn-cs"/>
                        </a:rPr>
                        <a:t>What new legislation, budgets, </a:t>
                      </a:r>
                      <a:r>
                        <a:rPr lang="en-US" sz="1800" b="0" i="0" u="none" strike="noStrike" kern="1200" baseline="0" dirty="0" err="1" smtClean="0">
                          <a:solidFill>
                            <a:schemeClr val="dk1"/>
                          </a:solidFill>
                          <a:latin typeface="+mn-lt"/>
                          <a:ea typeface="+mn-ea"/>
                          <a:cs typeface="+mn-cs"/>
                        </a:rPr>
                        <a:t>programmes</a:t>
                      </a:r>
                      <a:r>
                        <a:rPr lang="en-US" sz="1800" b="0" i="0" u="none" strike="noStrike" kern="1200" baseline="0" dirty="0" smtClean="0">
                          <a:solidFill>
                            <a:schemeClr val="dk1"/>
                          </a:solidFill>
                          <a:latin typeface="+mn-lt"/>
                          <a:ea typeface="+mn-ea"/>
                          <a:cs typeface="+mn-cs"/>
                        </a:rPr>
                        <a:t> or strategies are being</a:t>
                      </a:r>
                      <a:r>
                        <a:rPr lang="cs-CZ" sz="1800" b="0" i="0" u="none" strike="noStrike" kern="1200" baseline="0" dirty="0" smtClean="0">
                          <a:solidFill>
                            <a:schemeClr val="dk1"/>
                          </a:solidFill>
                          <a:latin typeface="+mn-lt"/>
                          <a:ea typeface="+mn-ea"/>
                          <a:cs typeface="+mn-cs"/>
                        </a:rPr>
                        <a:t> </a:t>
                      </a:r>
                      <a:r>
                        <a:rPr lang="en-GB" sz="1800" b="0" i="0" u="none" strike="noStrike" kern="1200" baseline="0" dirty="0" smtClean="0">
                          <a:solidFill>
                            <a:schemeClr val="dk1"/>
                          </a:solidFill>
                          <a:latin typeface="+mn-lt"/>
                          <a:ea typeface="+mn-ea"/>
                          <a:cs typeface="+mn-cs"/>
                        </a:rPr>
                        <a:t>developed?</a:t>
                      </a:r>
                      <a:endParaRPr lang="en-GB" dirty="0"/>
                    </a:p>
                  </a:txBody>
                  <a:tcPr/>
                </a:tc>
                <a:extLst>
                  <a:ext uri="{0D108BD9-81ED-4DB2-BD59-A6C34878D82A}">
                    <a16:rowId xmlns:a16="http://schemas.microsoft.com/office/drawing/2014/main" val="4111576011"/>
                  </a:ext>
                </a:extLst>
              </a:tr>
              <a:tr h="370840">
                <a:tc>
                  <a:txBody>
                    <a:bodyPr/>
                    <a:lstStyle/>
                    <a:p>
                      <a:r>
                        <a:rPr lang="cs-CZ" dirty="0" smtClean="0"/>
                        <a:t>7</a:t>
                      </a:r>
                      <a:endParaRPr lang="en-GB" dirty="0"/>
                    </a:p>
                  </a:txBody>
                  <a:tcPr/>
                </a:tc>
                <a:tc>
                  <a:txBody>
                    <a:bodyPr/>
                    <a:lstStyle/>
                    <a:p>
                      <a:r>
                        <a:rPr lang="en-GB" sz="1800" b="0" i="0" u="none" strike="noStrike" kern="1200" baseline="0" dirty="0" smtClean="0">
                          <a:solidFill>
                            <a:schemeClr val="dk1"/>
                          </a:solidFill>
                          <a:latin typeface="+mn-lt"/>
                          <a:ea typeface="+mn-ea"/>
                          <a:cs typeface="+mn-cs"/>
                        </a:rPr>
                        <a:t>Behaviour change for effective</a:t>
                      </a:r>
                      <a:r>
                        <a:rPr lang="cs-CZ" sz="1800" b="0" i="0" u="none" strike="noStrike" kern="1200" baseline="0" dirty="0" smtClean="0">
                          <a:solidFill>
                            <a:schemeClr val="dk1"/>
                          </a:solidFill>
                          <a:latin typeface="+mn-lt"/>
                          <a:ea typeface="+mn-ea"/>
                          <a:cs typeface="+mn-cs"/>
                        </a:rPr>
                        <a:t> </a:t>
                      </a:r>
                      <a:r>
                        <a:rPr lang="en-GB" sz="1800" b="0" i="0" u="none" strike="noStrike" kern="1200" baseline="0" dirty="0" smtClean="0">
                          <a:solidFill>
                            <a:schemeClr val="dk1"/>
                          </a:solidFill>
                          <a:latin typeface="+mn-lt"/>
                          <a:ea typeface="+mn-ea"/>
                          <a:cs typeface="+mn-cs"/>
                        </a:rPr>
                        <a:t>implementation</a:t>
                      </a:r>
                      <a:endParaRPr lang="en-GB" dirty="0"/>
                    </a:p>
                  </a:txBody>
                  <a:tcPr/>
                </a:tc>
                <a:tc>
                  <a:txBody>
                    <a:bodyPr/>
                    <a:lstStyle/>
                    <a:p>
                      <a:r>
                        <a:rPr lang="en-US" sz="1800" b="0" i="0" u="none" strike="noStrike" kern="1200" baseline="0" dirty="0" smtClean="0">
                          <a:solidFill>
                            <a:schemeClr val="dk1"/>
                          </a:solidFill>
                          <a:latin typeface="+mn-lt"/>
                          <a:ea typeface="+mn-ea"/>
                          <a:cs typeface="+mn-cs"/>
                        </a:rPr>
                        <a:t>Who is involved in implementing targeted policies? Do they have</a:t>
                      </a:r>
                      <a:r>
                        <a:rPr lang="cs-CZ" sz="1800" b="0" i="0" u="none" strike="noStrike" kern="1200" baseline="0" dirty="0" smtClean="0">
                          <a:solidFill>
                            <a:schemeClr val="dk1"/>
                          </a:solidFill>
                          <a:latin typeface="+mn-lt"/>
                          <a:ea typeface="+mn-ea"/>
                          <a:cs typeface="+mn-cs"/>
                        </a:rPr>
                        <a:t> </a:t>
                      </a:r>
                      <a:r>
                        <a:rPr lang="en-US" sz="1800" b="0" i="0" u="none" strike="noStrike" kern="1200" baseline="0" dirty="0" smtClean="0">
                          <a:solidFill>
                            <a:schemeClr val="dk1"/>
                          </a:solidFill>
                          <a:latin typeface="+mn-lt"/>
                          <a:ea typeface="+mn-ea"/>
                          <a:cs typeface="+mn-cs"/>
                        </a:rPr>
                        <a:t>the skills, relationships and incentives to deliver?</a:t>
                      </a:r>
                      <a:endParaRPr lang="en-GB" dirty="0"/>
                    </a:p>
                  </a:txBody>
                  <a:tcPr/>
                </a:tc>
                <a:extLst>
                  <a:ext uri="{0D108BD9-81ED-4DB2-BD59-A6C34878D82A}">
                    <a16:rowId xmlns:a16="http://schemas.microsoft.com/office/drawing/2014/main" val="527179955"/>
                  </a:ext>
                </a:extLst>
              </a:tr>
              <a:tr h="370840">
                <a:tc>
                  <a:txBody>
                    <a:bodyPr/>
                    <a:lstStyle/>
                    <a:p>
                      <a:r>
                        <a:rPr lang="cs-CZ" dirty="0" smtClean="0"/>
                        <a:t>8</a:t>
                      </a:r>
                      <a:endParaRPr lang="en-GB" dirty="0"/>
                    </a:p>
                  </a:txBody>
                  <a:tcPr/>
                </a:tc>
                <a:tc>
                  <a:txBody>
                    <a:bodyPr/>
                    <a:lstStyle/>
                    <a:p>
                      <a:r>
                        <a:rPr lang="en-US" sz="1800" b="0" i="0" u="none" strike="noStrike" kern="1200" baseline="0" dirty="0" smtClean="0">
                          <a:solidFill>
                            <a:schemeClr val="dk1"/>
                          </a:solidFill>
                          <a:latin typeface="+mn-lt"/>
                          <a:ea typeface="+mn-ea"/>
                          <a:cs typeface="+mn-cs"/>
                        </a:rPr>
                        <a:t>Networks and systems for supporting delivery</a:t>
                      </a:r>
                      <a:endParaRPr lang="en-GB" dirty="0"/>
                    </a:p>
                  </a:txBody>
                  <a:tcPr/>
                </a:tc>
                <a:tc>
                  <a:txBody>
                    <a:bodyPr/>
                    <a:lstStyle/>
                    <a:p>
                      <a:r>
                        <a:rPr lang="en-US" sz="1800" b="0" i="0" u="none" strike="noStrike" kern="1200" baseline="0" dirty="0" smtClean="0">
                          <a:solidFill>
                            <a:schemeClr val="dk1"/>
                          </a:solidFill>
                          <a:latin typeface="+mn-lt"/>
                          <a:ea typeface="+mn-ea"/>
                          <a:cs typeface="+mn-cs"/>
                        </a:rPr>
                        <a:t>Are different actors working coherently together to implement policy?</a:t>
                      </a:r>
                      <a:r>
                        <a:rPr lang="cs-CZ" sz="1800" b="0" i="0" u="none" strike="noStrike" kern="1200" baseline="0" dirty="0" smtClean="0">
                          <a:solidFill>
                            <a:schemeClr val="dk1"/>
                          </a:solidFill>
                          <a:latin typeface="+mn-lt"/>
                          <a:ea typeface="+mn-ea"/>
                          <a:cs typeface="+mn-cs"/>
                        </a:rPr>
                        <a:t> </a:t>
                      </a:r>
                      <a:r>
                        <a:rPr lang="en-US" sz="1800" b="0" i="0" u="none" strike="noStrike" kern="1200" baseline="0" dirty="0" smtClean="0">
                          <a:solidFill>
                            <a:schemeClr val="dk1"/>
                          </a:solidFill>
                          <a:latin typeface="+mn-lt"/>
                          <a:ea typeface="+mn-ea"/>
                          <a:cs typeface="+mn-cs"/>
                        </a:rPr>
                        <a:t>Are the necessary structures and incentives in place to facilitate this?</a:t>
                      </a:r>
                      <a:endParaRPr lang="en-GB" dirty="0"/>
                    </a:p>
                  </a:txBody>
                  <a:tcPr/>
                </a:tc>
                <a:extLst>
                  <a:ext uri="{0D108BD9-81ED-4DB2-BD59-A6C34878D82A}">
                    <a16:rowId xmlns:a16="http://schemas.microsoft.com/office/drawing/2014/main" val="3837544086"/>
                  </a:ext>
                </a:extLst>
              </a:tr>
              <a:tr h="370840">
                <a:tc>
                  <a:txBody>
                    <a:bodyPr/>
                    <a:lstStyle/>
                    <a:p>
                      <a:r>
                        <a:rPr lang="cs-CZ" dirty="0" smtClean="0"/>
                        <a:t>9</a:t>
                      </a:r>
                      <a:endParaRPr lang="en-GB" dirty="0"/>
                    </a:p>
                  </a:txBody>
                  <a:tcPr/>
                </a:tc>
                <a:tc>
                  <a:txBody>
                    <a:bodyPr/>
                    <a:lstStyle/>
                    <a:p>
                      <a:r>
                        <a:rPr lang="en-GB" sz="1800" b="0" i="0" u="none" strike="noStrike" kern="1200" baseline="0" dirty="0" smtClean="0">
                          <a:solidFill>
                            <a:schemeClr val="dk1"/>
                          </a:solidFill>
                          <a:latin typeface="+mn-lt"/>
                          <a:ea typeface="+mn-ea"/>
                          <a:cs typeface="+mn-cs"/>
                        </a:rPr>
                        <a:t>Relationships between actors</a:t>
                      </a:r>
                      <a:endParaRPr lang="en-GB" dirty="0"/>
                    </a:p>
                  </a:txBody>
                  <a:tcPr/>
                </a:tc>
                <a:tc>
                  <a:txBody>
                    <a:bodyPr/>
                    <a:lstStyle/>
                    <a:p>
                      <a:r>
                        <a:rPr lang="en-US" sz="1800" b="0" i="0" u="none" strike="noStrike" kern="1200" baseline="0" dirty="0" smtClean="0">
                          <a:solidFill>
                            <a:schemeClr val="dk1"/>
                          </a:solidFill>
                          <a:latin typeface="+mn-lt"/>
                          <a:ea typeface="+mn-ea"/>
                          <a:cs typeface="+mn-cs"/>
                        </a:rPr>
                        <a:t>Do bonds of trust exist between different actors?</a:t>
                      </a:r>
                      <a:endParaRPr lang="en-GB" dirty="0"/>
                    </a:p>
                  </a:txBody>
                  <a:tcPr/>
                </a:tc>
                <a:extLst>
                  <a:ext uri="{0D108BD9-81ED-4DB2-BD59-A6C34878D82A}">
                    <a16:rowId xmlns:a16="http://schemas.microsoft.com/office/drawing/2014/main" val="4002402973"/>
                  </a:ext>
                </a:extLst>
              </a:tr>
            </a:tbl>
          </a:graphicData>
        </a:graphic>
      </p:graphicFrame>
    </p:spTree>
    <p:extLst>
      <p:ext uri="{BB962C8B-B14F-4D97-AF65-F5344CB8AC3E}">
        <p14:creationId xmlns:p14="http://schemas.microsoft.com/office/powerpoint/2010/main" val="1848747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Defining outcomes - Example of Rapid housing</a:t>
            </a:r>
            <a:endParaRPr lang="en-US" dirty="0"/>
          </a:p>
        </p:txBody>
      </p:sp>
      <p:sp>
        <p:nvSpPr>
          <p:cNvPr id="3" name="Zástupný symbol pro obsah 2"/>
          <p:cNvSpPr>
            <a:spLocks noGrp="1"/>
          </p:cNvSpPr>
          <p:nvPr>
            <p:ph idx="1"/>
          </p:nvPr>
        </p:nvSpPr>
        <p:spPr/>
        <p:txBody>
          <a:bodyPr/>
          <a:lstStyle/>
          <a:p>
            <a:pPr marL="0" indent="0">
              <a:buNone/>
            </a:pPr>
            <a:r>
              <a:rPr lang="cs-CZ" dirty="0" smtClean="0"/>
              <a:t>To track </a:t>
            </a:r>
            <a:r>
              <a:rPr lang="cs-CZ" dirty="0" err="1" smtClean="0"/>
              <a:t>the</a:t>
            </a:r>
            <a:r>
              <a:rPr lang="cs-CZ" dirty="0" smtClean="0"/>
              <a:t> </a:t>
            </a:r>
            <a:r>
              <a:rPr lang="cs-CZ" dirty="0" err="1" smtClean="0"/>
              <a:t>policy</a:t>
            </a:r>
            <a:r>
              <a:rPr lang="cs-CZ" dirty="0" smtClean="0"/>
              <a:t> </a:t>
            </a:r>
            <a:r>
              <a:rPr lang="cs-CZ" dirty="0" err="1" smtClean="0"/>
              <a:t>change</a:t>
            </a:r>
            <a:r>
              <a:rPr lang="cs-CZ" dirty="0" smtClean="0"/>
              <a:t> </a:t>
            </a:r>
            <a:r>
              <a:rPr lang="cs-CZ" dirty="0" err="1" smtClean="0"/>
              <a:t>it</a:t>
            </a:r>
            <a:r>
              <a:rPr lang="cs-CZ" dirty="0" smtClean="0"/>
              <a:t> </a:t>
            </a:r>
            <a:r>
              <a:rPr lang="cs-CZ" dirty="0" err="1" smtClean="0"/>
              <a:t>is</a:t>
            </a:r>
            <a:r>
              <a:rPr lang="cs-CZ" dirty="0" smtClean="0"/>
              <a:t> </a:t>
            </a:r>
            <a:r>
              <a:rPr lang="cs-CZ" dirty="0" err="1" smtClean="0"/>
              <a:t>useful</a:t>
            </a:r>
            <a:r>
              <a:rPr lang="cs-CZ" dirty="0" smtClean="0"/>
              <a:t> to </a:t>
            </a:r>
            <a:r>
              <a:rPr lang="cs-CZ" dirty="0" err="1" smtClean="0"/>
              <a:t>identify</a:t>
            </a:r>
            <a:r>
              <a:rPr lang="cs-CZ" dirty="0" smtClean="0"/>
              <a:t> </a:t>
            </a:r>
            <a:r>
              <a:rPr lang="cs-CZ" dirty="0" err="1" smtClean="0"/>
              <a:t>specific</a:t>
            </a:r>
            <a:r>
              <a:rPr lang="cs-CZ" dirty="0" smtClean="0"/>
              <a:t> </a:t>
            </a:r>
            <a:r>
              <a:rPr lang="cs-CZ" dirty="0" err="1" smtClean="0"/>
              <a:t>outcomes</a:t>
            </a:r>
            <a:r>
              <a:rPr lang="cs-CZ" dirty="0" smtClean="0"/>
              <a:t> </a:t>
            </a:r>
            <a:r>
              <a:rPr lang="cs-CZ" dirty="0" err="1" smtClean="0"/>
              <a:t>for</a:t>
            </a:r>
            <a:r>
              <a:rPr lang="cs-CZ" dirty="0" smtClean="0"/>
              <a:t> </a:t>
            </a:r>
            <a:r>
              <a:rPr lang="cs-CZ" dirty="0" err="1" smtClean="0"/>
              <a:t>your</a:t>
            </a:r>
            <a:r>
              <a:rPr lang="cs-CZ" dirty="0" smtClean="0"/>
              <a:t> </a:t>
            </a:r>
            <a:r>
              <a:rPr lang="cs-CZ" dirty="0" err="1" smtClean="0"/>
              <a:t>stakeholders</a:t>
            </a:r>
            <a:r>
              <a:rPr lang="cs-CZ" dirty="0" smtClean="0"/>
              <a:t>.</a:t>
            </a:r>
          </a:p>
          <a:p>
            <a:pPr marL="0" indent="0">
              <a:buNone/>
            </a:pPr>
            <a:r>
              <a:rPr lang="cs-CZ" dirty="0" err="1" smtClean="0"/>
              <a:t>You</a:t>
            </a:r>
            <a:r>
              <a:rPr lang="cs-CZ" dirty="0" smtClean="0"/>
              <a:t> </a:t>
            </a:r>
            <a:r>
              <a:rPr lang="cs-CZ" dirty="0" err="1" smtClean="0"/>
              <a:t>can</a:t>
            </a:r>
            <a:r>
              <a:rPr lang="cs-CZ" dirty="0" smtClean="0"/>
              <a:t> </a:t>
            </a:r>
            <a:r>
              <a:rPr lang="cs-CZ" dirty="0" err="1" smtClean="0"/>
              <a:t>differ</a:t>
            </a:r>
            <a:r>
              <a:rPr lang="cs-CZ" dirty="0" smtClean="0"/>
              <a:t> </a:t>
            </a:r>
            <a:r>
              <a:rPr lang="cs-CZ" dirty="0" err="1" smtClean="0"/>
              <a:t>between</a:t>
            </a:r>
            <a:r>
              <a:rPr lang="cs-CZ" dirty="0" smtClean="0"/>
              <a:t> </a:t>
            </a:r>
            <a:r>
              <a:rPr lang="cs-CZ" dirty="0" err="1" smtClean="0"/>
              <a:t>three</a:t>
            </a:r>
            <a:r>
              <a:rPr lang="cs-CZ" dirty="0" smtClean="0"/>
              <a:t> </a:t>
            </a:r>
            <a:r>
              <a:rPr lang="cs-CZ" dirty="0" err="1" smtClean="0"/>
              <a:t>categories</a:t>
            </a:r>
            <a:r>
              <a:rPr lang="cs-CZ" dirty="0" smtClean="0"/>
              <a:t> </a:t>
            </a:r>
            <a:r>
              <a:rPr lang="cs-CZ" dirty="0" err="1" smtClean="0"/>
              <a:t>that</a:t>
            </a:r>
            <a:r>
              <a:rPr lang="cs-CZ" dirty="0" smtClean="0"/>
              <a:t> </a:t>
            </a:r>
            <a:r>
              <a:rPr lang="cs-CZ" dirty="0" err="1" smtClean="0"/>
              <a:t>will</a:t>
            </a:r>
            <a:r>
              <a:rPr lang="cs-CZ" dirty="0" smtClean="0"/>
              <a:t> show </a:t>
            </a:r>
            <a:r>
              <a:rPr lang="cs-CZ" dirty="0" err="1" smtClean="0"/>
              <a:t>you</a:t>
            </a:r>
            <a:r>
              <a:rPr lang="cs-CZ" dirty="0" smtClean="0"/>
              <a:t> </a:t>
            </a:r>
            <a:r>
              <a:rPr lang="cs-CZ" dirty="0" err="1" smtClean="0"/>
              <a:t>the</a:t>
            </a:r>
            <a:r>
              <a:rPr lang="cs-CZ" dirty="0" smtClean="0"/>
              <a:t> </a:t>
            </a:r>
            <a:r>
              <a:rPr lang="cs-CZ" dirty="0" err="1" smtClean="0"/>
              <a:t>succes</a:t>
            </a:r>
            <a:r>
              <a:rPr lang="cs-CZ" dirty="0" smtClean="0"/>
              <a:t> </a:t>
            </a:r>
            <a:r>
              <a:rPr lang="cs-CZ" dirty="0" err="1" smtClean="0"/>
              <a:t>of</a:t>
            </a:r>
            <a:r>
              <a:rPr lang="cs-CZ" dirty="0" smtClean="0"/>
              <a:t> </a:t>
            </a:r>
            <a:r>
              <a:rPr lang="cs-CZ" dirty="0" err="1" smtClean="0"/>
              <a:t>the</a:t>
            </a:r>
            <a:r>
              <a:rPr lang="cs-CZ" dirty="0" smtClean="0"/>
              <a:t> </a:t>
            </a:r>
            <a:r>
              <a:rPr lang="cs-CZ" dirty="0" err="1" smtClean="0"/>
              <a:t>intervention</a:t>
            </a:r>
            <a:endParaRPr lang="cs-CZ" dirty="0" smtClean="0"/>
          </a:p>
          <a:p>
            <a:pPr marL="0" indent="0">
              <a:buNone/>
            </a:pPr>
            <a:endParaRPr lang="en-GB" dirty="0"/>
          </a:p>
        </p:txBody>
      </p:sp>
      <p:graphicFrame>
        <p:nvGraphicFramePr>
          <p:cNvPr id="4" name="Tabulka 3"/>
          <p:cNvGraphicFramePr>
            <a:graphicFrameLocks noGrp="1"/>
          </p:cNvGraphicFramePr>
          <p:nvPr>
            <p:extLst>
              <p:ext uri="{D42A27DB-BD31-4B8C-83A1-F6EECF244321}">
                <p14:modId xmlns:p14="http://schemas.microsoft.com/office/powerpoint/2010/main" val="2201498878"/>
              </p:ext>
            </p:extLst>
          </p:nvPr>
        </p:nvGraphicFramePr>
        <p:xfrm>
          <a:off x="838200" y="1690688"/>
          <a:ext cx="10974572" cy="4815840"/>
        </p:xfrm>
        <a:graphic>
          <a:graphicData uri="http://schemas.openxmlformats.org/drawingml/2006/table">
            <a:tbl>
              <a:tblPr firstRow="1" bandRow="1">
                <a:tableStyleId>{5C22544A-7EE6-4342-B048-85BDC9FD1C3A}</a:tableStyleId>
              </a:tblPr>
              <a:tblGrid>
                <a:gridCol w="1958163">
                  <a:extLst>
                    <a:ext uri="{9D8B030D-6E8A-4147-A177-3AD203B41FA5}">
                      <a16:colId xmlns:a16="http://schemas.microsoft.com/office/drawing/2014/main" val="3455168540"/>
                    </a:ext>
                  </a:extLst>
                </a:gridCol>
                <a:gridCol w="3572539">
                  <a:extLst>
                    <a:ext uri="{9D8B030D-6E8A-4147-A177-3AD203B41FA5}">
                      <a16:colId xmlns:a16="http://schemas.microsoft.com/office/drawing/2014/main" val="1895615926"/>
                    </a:ext>
                  </a:extLst>
                </a:gridCol>
                <a:gridCol w="1850065">
                  <a:extLst>
                    <a:ext uri="{9D8B030D-6E8A-4147-A177-3AD203B41FA5}">
                      <a16:colId xmlns:a16="http://schemas.microsoft.com/office/drawing/2014/main" val="310693714"/>
                    </a:ext>
                  </a:extLst>
                </a:gridCol>
                <a:gridCol w="1786270">
                  <a:extLst>
                    <a:ext uri="{9D8B030D-6E8A-4147-A177-3AD203B41FA5}">
                      <a16:colId xmlns:a16="http://schemas.microsoft.com/office/drawing/2014/main" val="1187656131"/>
                    </a:ext>
                  </a:extLst>
                </a:gridCol>
                <a:gridCol w="1807535">
                  <a:extLst>
                    <a:ext uri="{9D8B030D-6E8A-4147-A177-3AD203B41FA5}">
                      <a16:colId xmlns:a16="http://schemas.microsoft.com/office/drawing/2014/main" val="1765576609"/>
                    </a:ext>
                  </a:extLst>
                </a:gridCol>
              </a:tblGrid>
              <a:tr h="370840">
                <a:tc>
                  <a:txBody>
                    <a:bodyPr/>
                    <a:lstStyle/>
                    <a:p>
                      <a:r>
                        <a:rPr lang="cs-CZ" dirty="0" err="1" smtClean="0"/>
                        <a:t>Actors</a:t>
                      </a:r>
                      <a:r>
                        <a:rPr lang="cs-CZ" dirty="0" smtClean="0"/>
                        <a:t> and priority</a:t>
                      </a:r>
                      <a:r>
                        <a:rPr lang="cs-CZ" baseline="0" dirty="0" smtClean="0"/>
                        <a:t> </a:t>
                      </a:r>
                      <a:r>
                        <a:rPr lang="cs-CZ" dirty="0" err="1" smtClean="0"/>
                        <a:t>outcomes</a:t>
                      </a:r>
                      <a:endParaRPr lang="en-GB" dirty="0"/>
                    </a:p>
                  </a:txBody>
                  <a:tcPr/>
                </a:tc>
                <a:tc>
                  <a:txBody>
                    <a:bodyPr/>
                    <a:lstStyle/>
                    <a:p>
                      <a:pPr>
                        <a:tabLst/>
                      </a:pPr>
                      <a:endParaRPr lang="en-GB" dirty="0"/>
                    </a:p>
                  </a:txBody>
                  <a:tcPr/>
                </a:tc>
                <a:tc>
                  <a:txBody>
                    <a:bodyPr/>
                    <a:lstStyle/>
                    <a:p>
                      <a:r>
                        <a:rPr lang="en-GB" noProof="0" dirty="0" smtClean="0"/>
                        <a:t>Expect to see</a:t>
                      </a:r>
                      <a:endParaRPr lang="en-GB" noProof="0" dirty="0"/>
                    </a:p>
                  </a:txBody>
                  <a:tcPr/>
                </a:tc>
                <a:tc>
                  <a:txBody>
                    <a:bodyPr/>
                    <a:lstStyle/>
                    <a:p>
                      <a:r>
                        <a:rPr lang="en-GB" noProof="0" dirty="0" smtClean="0"/>
                        <a:t>Like to see</a:t>
                      </a:r>
                      <a:endParaRPr lang="en-GB" noProof="0" dirty="0"/>
                    </a:p>
                  </a:txBody>
                  <a:tcPr/>
                </a:tc>
                <a:tc>
                  <a:txBody>
                    <a:bodyPr/>
                    <a:lstStyle/>
                    <a:p>
                      <a:r>
                        <a:rPr lang="en-GB" noProof="0" dirty="0" smtClean="0"/>
                        <a:t>Love to see</a:t>
                      </a:r>
                      <a:endParaRPr lang="en-GB" noProof="0" dirty="0"/>
                    </a:p>
                  </a:txBody>
                  <a:tcPr/>
                </a:tc>
                <a:extLst>
                  <a:ext uri="{0D108BD9-81ED-4DB2-BD59-A6C34878D82A}">
                    <a16:rowId xmlns:a16="http://schemas.microsoft.com/office/drawing/2014/main" val="2665713001"/>
                  </a:ext>
                </a:extLst>
              </a:tr>
              <a:tr h="370840">
                <a:tc>
                  <a:txBody>
                    <a:bodyPr/>
                    <a:lstStyle/>
                    <a:p>
                      <a:r>
                        <a:rPr lang="en-GB" sz="1600" noProof="0" dirty="0" smtClean="0"/>
                        <a:t>Local politicians</a:t>
                      </a:r>
                      <a:endParaRPr lang="en-GB" sz="1600" noProof="0" dirty="0"/>
                    </a:p>
                  </a:txBody>
                  <a:tcPr/>
                </a:tc>
                <a:tc>
                  <a:txBody>
                    <a:bodyPr/>
                    <a:lstStyle/>
                    <a:p>
                      <a:r>
                        <a:rPr lang="cs-CZ" sz="1600" b="0" i="0" u="none" strike="noStrike" kern="1200" baseline="0" dirty="0" smtClean="0">
                          <a:solidFill>
                            <a:schemeClr val="dk1"/>
                          </a:solidFill>
                          <a:latin typeface="+mn-lt"/>
                          <a:ea typeface="+mn-ea"/>
                          <a:cs typeface="+mn-cs"/>
                        </a:rPr>
                        <a:t>(4) </a:t>
                      </a:r>
                      <a:r>
                        <a:rPr lang="en-US" sz="1600" b="0" i="0" u="none" strike="noStrike" kern="1200" baseline="0" dirty="0" smtClean="0">
                          <a:solidFill>
                            <a:schemeClr val="dk1"/>
                          </a:solidFill>
                          <a:latin typeface="+mn-lt"/>
                          <a:ea typeface="+mn-ea"/>
                          <a:cs typeface="+mn-cs"/>
                        </a:rPr>
                        <a:t>Change in discourse among policy actors and</a:t>
                      </a:r>
                      <a:r>
                        <a:rPr lang="cs-CZ" sz="1600" b="0" i="0" u="none" strike="noStrike" kern="1200" baseline="0" dirty="0" smtClean="0">
                          <a:solidFill>
                            <a:schemeClr val="dk1"/>
                          </a:solidFill>
                          <a:latin typeface="+mn-lt"/>
                          <a:ea typeface="+mn-ea"/>
                          <a:cs typeface="+mn-cs"/>
                        </a:rPr>
                        <a:t> </a:t>
                      </a:r>
                      <a:r>
                        <a:rPr lang="en-GB" sz="1600" b="0" i="0" u="none" strike="noStrike" kern="1200" baseline="0" dirty="0" smtClean="0">
                          <a:solidFill>
                            <a:schemeClr val="dk1"/>
                          </a:solidFill>
                          <a:latin typeface="+mn-lt"/>
                          <a:ea typeface="+mn-ea"/>
                          <a:cs typeface="+mn-cs"/>
                        </a:rPr>
                        <a:t>commentators</a:t>
                      </a:r>
                      <a:endParaRPr lang="cs-CZ" sz="1600" b="0" i="0" u="none" strike="noStrike" kern="1200" baseline="0" dirty="0" smtClean="0">
                        <a:solidFill>
                          <a:schemeClr val="dk1"/>
                        </a:solidFill>
                        <a:latin typeface="+mn-lt"/>
                        <a:ea typeface="+mn-ea"/>
                        <a:cs typeface="+mn-cs"/>
                      </a:endParaRPr>
                    </a:p>
                    <a:p>
                      <a:r>
                        <a:rPr lang="cs-CZ" sz="1600" b="0" i="0" u="none" strike="noStrike" kern="1200" baseline="0" dirty="0" smtClean="0">
                          <a:solidFill>
                            <a:schemeClr val="dk1"/>
                          </a:solidFill>
                          <a:latin typeface="+mn-lt"/>
                          <a:ea typeface="+mn-ea"/>
                          <a:cs typeface="+mn-cs"/>
                        </a:rPr>
                        <a:t>(7) </a:t>
                      </a:r>
                      <a:r>
                        <a:rPr lang="en-GB" sz="1600" b="0" i="0" u="none" strike="noStrike" kern="1200" baseline="0" dirty="0" smtClean="0">
                          <a:solidFill>
                            <a:schemeClr val="dk1"/>
                          </a:solidFill>
                          <a:latin typeface="+mn-lt"/>
                          <a:ea typeface="+mn-ea"/>
                          <a:cs typeface="+mn-cs"/>
                        </a:rPr>
                        <a:t>Behaviour change for effective</a:t>
                      </a:r>
                    </a:p>
                    <a:p>
                      <a:r>
                        <a:rPr lang="en-GB" sz="1600" b="0" i="0" u="none" strike="noStrike" kern="1200" baseline="0" dirty="0" smtClean="0">
                          <a:solidFill>
                            <a:schemeClr val="dk1"/>
                          </a:solidFill>
                          <a:latin typeface="+mn-lt"/>
                          <a:ea typeface="+mn-ea"/>
                          <a:cs typeface="+mn-cs"/>
                        </a:rPr>
                        <a:t>Implementation</a:t>
                      </a:r>
                      <a:endParaRPr lang="en-GB" sz="1600" dirty="0"/>
                    </a:p>
                  </a:txBody>
                  <a:tcPr/>
                </a:tc>
                <a:tc>
                  <a:txBody>
                    <a:bodyPr/>
                    <a:lstStyle/>
                    <a:p>
                      <a:r>
                        <a:rPr lang="en-GB" sz="1600" noProof="0" dirty="0" smtClean="0"/>
                        <a:t>Recognize housing first as cost-effective</a:t>
                      </a:r>
                      <a:r>
                        <a:rPr lang="en-GB" sz="1600" baseline="0" noProof="0" dirty="0" smtClean="0"/>
                        <a:t> solution</a:t>
                      </a:r>
                      <a:endParaRPr lang="en-GB" sz="1600" noProof="0" dirty="0"/>
                    </a:p>
                  </a:txBody>
                  <a:tcPr/>
                </a:tc>
                <a:tc>
                  <a:txBody>
                    <a:bodyPr/>
                    <a:lstStyle/>
                    <a:p>
                      <a:r>
                        <a:rPr lang="en-GB" sz="1600" noProof="0" dirty="0" smtClean="0"/>
                        <a:t>Start to use</a:t>
                      </a:r>
                      <a:r>
                        <a:rPr lang="en-GB" sz="1600" baseline="0" noProof="0" dirty="0" smtClean="0"/>
                        <a:t> the measure to decrease homelessness</a:t>
                      </a:r>
                      <a:endParaRPr lang="en-GB" sz="1600" noProof="0" dirty="0"/>
                    </a:p>
                  </a:txBody>
                  <a:tcPr/>
                </a:tc>
                <a:tc>
                  <a:txBody>
                    <a:bodyPr/>
                    <a:lstStyle/>
                    <a:p>
                      <a:r>
                        <a:rPr lang="en-GB" sz="1600" noProof="0" dirty="0" smtClean="0"/>
                        <a:t>Recognize Roma</a:t>
                      </a:r>
                      <a:r>
                        <a:rPr lang="en-GB" sz="1600" baseline="0" noProof="0" dirty="0" smtClean="0"/>
                        <a:t> (gypsies) as member of their communities</a:t>
                      </a:r>
                      <a:endParaRPr lang="en-GB" sz="1600" noProof="0" dirty="0"/>
                    </a:p>
                  </a:txBody>
                  <a:tcPr/>
                </a:tc>
                <a:extLst>
                  <a:ext uri="{0D108BD9-81ED-4DB2-BD59-A6C34878D82A}">
                    <a16:rowId xmlns:a16="http://schemas.microsoft.com/office/drawing/2014/main" val="631867763"/>
                  </a:ext>
                </a:extLst>
              </a:tr>
              <a:tr h="1775526">
                <a:tc>
                  <a:txBody>
                    <a:bodyPr/>
                    <a:lstStyle/>
                    <a:p>
                      <a:r>
                        <a:rPr lang="en-GB" sz="1600" noProof="0" dirty="0" smtClean="0"/>
                        <a:t>Department of the social housing of the Ministry of work</a:t>
                      </a:r>
                      <a:r>
                        <a:rPr lang="en-GB" sz="1600" baseline="0" noProof="0" dirty="0" smtClean="0"/>
                        <a:t> and social affairs</a:t>
                      </a:r>
                      <a:endParaRPr lang="en-GB" sz="1600" noProof="0" dirty="0"/>
                    </a:p>
                  </a:txBody>
                  <a:tcPr/>
                </a:tc>
                <a:tc>
                  <a:txBody>
                    <a:bodyPr/>
                    <a:lstStyle/>
                    <a:p>
                      <a:r>
                        <a:rPr lang="cs-CZ" sz="1600" b="0" i="0" u="none" strike="noStrike" kern="1200" baseline="0" dirty="0" smtClean="0">
                          <a:solidFill>
                            <a:schemeClr val="dk1"/>
                          </a:solidFill>
                          <a:latin typeface="+mn-lt"/>
                          <a:ea typeface="+mn-ea"/>
                          <a:cs typeface="+mn-cs"/>
                        </a:rPr>
                        <a:t>(2) </a:t>
                      </a:r>
                      <a:r>
                        <a:rPr lang="en-GB" sz="1600" b="0" i="0" u="none" strike="noStrike" kern="1200" baseline="0" dirty="0" smtClean="0">
                          <a:solidFill>
                            <a:schemeClr val="dk1"/>
                          </a:solidFill>
                          <a:latin typeface="+mn-lt"/>
                          <a:ea typeface="+mn-ea"/>
                          <a:cs typeface="+mn-cs"/>
                        </a:rPr>
                        <a:t>Capacity and engagement of</a:t>
                      </a:r>
                      <a:r>
                        <a:rPr lang="cs-CZ" sz="1600" b="0" i="0" u="none" strike="noStrike" kern="1200" baseline="0" dirty="0" smtClean="0">
                          <a:solidFill>
                            <a:schemeClr val="dk1"/>
                          </a:solidFill>
                          <a:latin typeface="+mn-lt"/>
                          <a:ea typeface="+mn-ea"/>
                          <a:cs typeface="+mn-cs"/>
                        </a:rPr>
                        <a:t> </a:t>
                      </a:r>
                      <a:r>
                        <a:rPr lang="en-GB" sz="1600" b="0" i="0" u="none" strike="noStrike" kern="1200" baseline="0" dirty="0" smtClean="0">
                          <a:solidFill>
                            <a:schemeClr val="dk1"/>
                          </a:solidFill>
                          <a:latin typeface="+mn-lt"/>
                          <a:ea typeface="+mn-ea"/>
                          <a:cs typeface="+mn-cs"/>
                        </a:rPr>
                        <a:t>other actors</a:t>
                      </a:r>
                      <a:endParaRPr lang="cs-CZ" sz="1600" b="0" i="0" u="none" strike="noStrike" kern="1200" baseline="0" dirty="0" smtClean="0">
                        <a:solidFill>
                          <a:schemeClr val="dk1"/>
                        </a:solidFill>
                        <a:latin typeface="+mn-lt"/>
                        <a:ea typeface="+mn-ea"/>
                        <a:cs typeface="+mn-cs"/>
                      </a:endParaRPr>
                    </a:p>
                    <a:p>
                      <a:r>
                        <a:rPr lang="cs-CZ" sz="1600" b="0" i="0" u="none" strike="noStrike" kern="1200" baseline="0" dirty="0" smtClean="0">
                          <a:solidFill>
                            <a:schemeClr val="dk1"/>
                          </a:solidFill>
                          <a:latin typeface="+mn-lt"/>
                          <a:ea typeface="+mn-ea"/>
                          <a:cs typeface="+mn-cs"/>
                        </a:rPr>
                        <a:t>(5) </a:t>
                      </a:r>
                      <a:r>
                        <a:rPr lang="en-GB" sz="1600" b="0" i="0" u="none" strike="noStrike" kern="1200" baseline="0" dirty="0" smtClean="0">
                          <a:solidFill>
                            <a:schemeClr val="dk1"/>
                          </a:solidFill>
                          <a:latin typeface="+mn-lt"/>
                          <a:ea typeface="+mn-ea"/>
                          <a:cs typeface="+mn-cs"/>
                        </a:rPr>
                        <a:t>Improvements in policy-making procedure/</a:t>
                      </a:r>
                      <a:r>
                        <a:rPr lang="cs-CZ" sz="1600" b="0" i="0" u="none" strike="noStrike" kern="1200" baseline="0" dirty="0" smtClean="0">
                          <a:solidFill>
                            <a:schemeClr val="dk1"/>
                          </a:solidFill>
                          <a:latin typeface="+mn-lt"/>
                          <a:ea typeface="+mn-ea"/>
                          <a:cs typeface="+mn-cs"/>
                        </a:rPr>
                        <a:t> </a:t>
                      </a:r>
                      <a:r>
                        <a:rPr lang="en-GB" sz="1600" b="0" i="0" u="none" strike="noStrike" kern="1200" baseline="0" dirty="0" smtClean="0">
                          <a:solidFill>
                            <a:schemeClr val="dk1"/>
                          </a:solidFill>
                          <a:latin typeface="+mn-lt"/>
                          <a:ea typeface="+mn-ea"/>
                          <a:cs typeface="+mn-cs"/>
                        </a:rPr>
                        <a:t>process</a:t>
                      </a:r>
                      <a:endParaRPr lang="cs-CZ" sz="1600" b="0" i="0" u="none" strike="noStrike" kern="1200" baseline="0" dirty="0" smtClean="0">
                        <a:solidFill>
                          <a:schemeClr val="dk1"/>
                        </a:solidFill>
                        <a:latin typeface="+mn-lt"/>
                        <a:ea typeface="+mn-ea"/>
                        <a:cs typeface="+mn-cs"/>
                      </a:endParaRPr>
                    </a:p>
                    <a:p>
                      <a:r>
                        <a:rPr lang="cs-CZ" sz="1600" b="0" i="0" u="none" strike="noStrike" kern="1200" baseline="0" dirty="0" smtClean="0">
                          <a:solidFill>
                            <a:schemeClr val="dk1"/>
                          </a:solidFill>
                          <a:latin typeface="+mn-lt"/>
                          <a:ea typeface="+mn-ea"/>
                          <a:cs typeface="+mn-cs"/>
                        </a:rPr>
                        <a:t>(6) </a:t>
                      </a:r>
                      <a:r>
                        <a:rPr lang="en-US" sz="1600" b="0" i="0" u="none" strike="noStrike" kern="1200" baseline="0" dirty="0" smtClean="0">
                          <a:solidFill>
                            <a:schemeClr val="dk1"/>
                          </a:solidFill>
                          <a:latin typeface="+mn-lt"/>
                          <a:ea typeface="+mn-ea"/>
                          <a:cs typeface="+mn-cs"/>
                        </a:rPr>
                        <a:t>Change (or no change) in policy content</a:t>
                      </a:r>
                      <a:endParaRPr lang="en-GB" sz="1600" dirty="0"/>
                    </a:p>
                  </a:txBody>
                  <a:tcPr/>
                </a:tc>
                <a:tc>
                  <a:txBody>
                    <a:bodyPr/>
                    <a:lstStyle/>
                    <a:p>
                      <a:r>
                        <a:rPr lang="en-GB" sz="1600" noProof="0" dirty="0" smtClean="0"/>
                        <a:t>Got the arguments for dialog with other (often</a:t>
                      </a:r>
                      <a:r>
                        <a:rPr lang="en-GB" sz="1600" baseline="0" noProof="0" dirty="0" smtClean="0"/>
                        <a:t> opposing) actors when preparing the Strategy of social housing </a:t>
                      </a:r>
                      <a:endParaRPr lang="en-GB" sz="1600" noProof="0" dirty="0"/>
                    </a:p>
                  </a:txBody>
                  <a:tcPr/>
                </a:tc>
                <a:tc>
                  <a:txBody>
                    <a:bodyPr/>
                    <a:lstStyle/>
                    <a:p>
                      <a:r>
                        <a:rPr lang="en-GB" sz="1600" noProof="0" dirty="0" smtClean="0"/>
                        <a:t>Prepare</a:t>
                      </a:r>
                      <a:r>
                        <a:rPr lang="en-GB" sz="1600" baseline="0" noProof="0" dirty="0" smtClean="0"/>
                        <a:t> financial Framework supporting the Housing first in other cities</a:t>
                      </a:r>
                      <a:endParaRPr lang="en-GB" sz="1600" noProof="0" dirty="0"/>
                    </a:p>
                  </a:txBody>
                  <a:tcPr/>
                </a:tc>
                <a:tc>
                  <a:txBody>
                    <a:bodyPr/>
                    <a:lstStyle/>
                    <a:p>
                      <a:r>
                        <a:rPr lang="en-GB" sz="1600" noProof="0" dirty="0" smtClean="0"/>
                        <a:t>Will actively promote</a:t>
                      </a:r>
                      <a:r>
                        <a:rPr lang="en-GB" sz="1600" baseline="0" noProof="0" dirty="0" smtClean="0"/>
                        <a:t> the housing first in Czech Cities (support the network of social housing coordinators)</a:t>
                      </a:r>
                      <a:endParaRPr lang="en-GB" sz="1600" noProof="0" dirty="0"/>
                    </a:p>
                  </a:txBody>
                  <a:tcPr/>
                </a:tc>
                <a:extLst>
                  <a:ext uri="{0D108BD9-81ED-4DB2-BD59-A6C34878D82A}">
                    <a16:rowId xmlns:a16="http://schemas.microsoft.com/office/drawing/2014/main" val="503966063"/>
                  </a:ext>
                </a:extLst>
              </a:tr>
              <a:tr h="370840">
                <a:tc>
                  <a:txBody>
                    <a:bodyPr/>
                    <a:lstStyle/>
                    <a:p>
                      <a:r>
                        <a:rPr lang="en-GB" sz="1600" noProof="0" dirty="0" smtClean="0"/>
                        <a:t>Minister</a:t>
                      </a:r>
                      <a:r>
                        <a:rPr lang="en-GB" sz="1600" baseline="0" noProof="0" dirty="0" smtClean="0"/>
                        <a:t> and members of government</a:t>
                      </a:r>
                      <a:endParaRPr lang="en-GB" sz="1600" noProof="0" dirty="0"/>
                    </a:p>
                  </a:txBody>
                  <a:tcPr/>
                </a:tc>
                <a:tc>
                  <a:txBody>
                    <a:bodyPr/>
                    <a:lstStyle/>
                    <a:p>
                      <a:pPr marL="0" indent="0">
                        <a:buAutoNum type="arabicParenBoth"/>
                      </a:pPr>
                      <a:r>
                        <a:rPr lang="cs-CZ" sz="1600" b="0" i="0" u="none" strike="noStrike" kern="1200" baseline="0" dirty="0" smtClean="0">
                          <a:solidFill>
                            <a:schemeClr val="dk1"/>
                          </a:solidFill>
                          <a:latin typeface="+mn-lt"/>
                          <a:ea typeface="+mn-ea"/>
                          <a:cs typeface="+mn-cs"/>
                        </a:rPr>
                        <a:t> </a:t>
                      </a:r>
                      <a:r>
                        <a:rPr lang="en-US" sz="1600" b="0" i="0" u="none" strike="noStrike" kern="1200" baseline="0" dirty="0" smtClean="0">
                          <a:solidFill>
                            <a:schemeClr val="dk1"/>
                          </a:solidFill>
                          <a:latin typeface="+mn-lt"/>
                          <a:ea typeface="+mn-ea"/>
                          <a:cs typeface="+mn-cs"/>
                        </a:rPr>
                        <a:t>Interest of key stakeholders; getting issues on</a:t>
                      </a:r>
                      <a:r>
                        <a:rPr lang="cs-CZ" sz="1600" b="0" i="0" u="none" strike="noStrike" kern="1200" baseline="0" dirty="0" smtClean="0">
                          <a:solidFill>
                            <a:schemeClr val="dk1"/>
                          </a:solidFill>
                          <a:latin typeface="+mn-lt"/>
                          <a:ea typeface="+mn-ea"/>
                          <a:cs typeface="+mn-cs"/>
                        </a:rPr>
                        <a:t> </a:t>
                      </a:r>
                      <a:r>
                        <a:rPr lang="en-GB" sz="1600" b="0" i="0" u="none" strike="noStrike" kern="1200" baseline="0" dirty="0" smtClean="0">
                          <a:solidFill>
                            <a:schemeClr val="dk1"/>
                          </a:solidFill>
                          <a:latin typeface="+mn-lt"/>
                          <a:ea typeface="+mn-ea"/>
                          <a:cs typeface="+mn-cs"/>
                        </a:rPr>
                        <a:t>to the policy agenda</a:t>
                      </a:r>
                      <a:endParaRPr lang="cs-CZ" sz="1600" b="0" i="0" u="none" strike="noStrike" kern="1200" baseline="0" dirty="0" smtClean="0">
                        <a:solidFill>
                          <a:schemeClr val="dk1"/>
                        </a:solidFill>
                        <a:latin typeface="+mn-lt"/>
                        <a:ea typeface="+mn-ea"/>
                        <a:cs typeface="+mn-cs"/>
                      </a:endParaRPr>
                    </a:p>
                    <a:p>
                      <a:pPr marL="0" indent="0">
                        <a:buAutoNum type="arabicParenBoth"/>
                      </a:pPr>
                      <a:r>
                        <a:rPr lang="cs-CZ" sz="1600" dirty="0" smtClean="0"/>
                        <a:t> </a:t>
                      </a:r>
                      <a:r>
                        <a:rPr lang="en-US" sz="1600" dirty="0" smtClean="0"/>
                        <a:t>Change in discourse among policy actors and</a:t>
                      </a:r>
                      <a:r>
                        <a:rPr lang="cs-CZ" sz="1600" dirty="0" smtClean="0"/>
                        <a:t> </a:t>
                      </a:r>
                      <a:r>
                        <a:rPr lang="en-US" sz="1600" dirty="0" smtClean="0"/>
                        <a:t>commentators</a:t>
                      </a:r>
                      <a:endParaRPr lang="en-GB" sz="1600" dirty="0"/>
                    </a:p>
                  </a:txBody>
                  <a:tcPr/>
                </a:tc>
                <a:tc>
                  <a:txBody>
                    <a:bodyPr/>
                    <a:lstStyle/>
                    <a:p>
                      <a:r>
                        <a:rPr lang="en-GB" sz="1600" noProof="0" dirty="0" smtClean="0"/>
                        <a:t>Agree and push the</a:t>
                      </a:r>
                      <a:r>
                        <a:rPr lang="en-GB" sz="1600" baseline="0" noProof="0" dirty="0" smtClean="0"/>
                        <a:t> Strategy through the government</a:t>
                      </a:r>
                      <a:endParaRPr lang="en-GB" sz="1600" noProof="0" dirty="0"/>
                    </a:p>
                  </a:txBody>
                  <a:tcPr/>
                </a:tc>
                <a:tc>
                  <a:txBody>
                    <a:bodyPr/>
                    <a:lstStyle/>
                    <a:p>
                      <a:r>
                        <a:rPr lang="en-GB" sz="1600" noProof="0" dirty="0" smtClean="0"/>
                        <a:t>Ensure the </a:t>
                      </a:r>
                      <a:r>
                        <a:rPr lang="en-GB" sz="1600" noProof="0" dirty="0" err="1" smtClean="0"/>
                        <a:t>fina</a:t>
                      </a:r>
                      <a:r>
                        <a:rPr lang="cs-CZ" sz="1600" noProof="0" dirty="0" smtClean="0"/>
                        <a:t>n</a:t>
                      </a:r>
                      <a:r>
                        <a:rPr lang="en-GB" sz="1600" noProof="0" dirty="0" err="1" smtClean="0"/>
                        <a:t>ces</a:t>
                      </a:r>
                      <a:r>
                        <a:rPr lang="en-GB" sz="1600" noProof="0" dirty="0" smtClean="0"/>
                        <a:t> for its measures implementation</a:t>
                      </a:r>
                      <a:endParaRPr lang="en-GB" sz="1600" noProof="0" dirty="0"/>
                    </a:p>
                  </a:txBody>
                  <a:tcPr/>
                </a:tc>
                <a:tc>
                  <a:txBody>
                    <a:bodyPr/>
                    <a:lstStyle/>
                    <a:p>
                      <a:r>
                        <a:rPr lang="en-GB" sz="1600" noProof="0" dirty="0" smtClean="0"/>
                        <a:t>Create positive picture of Housing first in Media</a:t>
                      </a:r>
                      <a:endParaRPr lang="en-GB" sz="1600" noProof="0" dirty="0"/>
                    </a:p>
                  </a:txBody>
                  <a:tcPr/>
                </a:tc>
                <a:extLst>
                  <a:ext uri="{0D108BD9-81ED-4DB2-BD59-A6C34878D82A}">
                    <a16:rowId xmlns:a16="http://schemas.microsoft.com/office/drawing/2014/main" val="1863493444"/>
                  </a:ext>
                </a:extLst>
              </a:tr>
            </a:tbl>
          </a:graphicData>
        </a:graphic>
      </p:graphicFrame>
    </p:spTree>
    <p:extLst>
      <p:ext uri="{BB962C8B-B14F-4D97-AF65-F5344CB8AC3E}">
        <p14:creationId xmlns:p14="http://schemas.microsoft.com/office/powerpoint/2010/main" val="516165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smtClean="0"/>
              <a:t>Exercise time – defining own progress markers</a:t>
            </a:r>
            <a:endParaRPr lang="en-GB" dirty="0"/>
          </a:p>
        </p:txBody>
      </p:sp>
      <p:sp>
        <p:nvSpPr>
          <p:cNvPr id="6" name="Zástupný symbol pro obsah 5"/>
          <p:cNvSpPr>
            <a:spLocks noGrp="1"/>
          </p:cNvSpPr>
          <p:nvPr>
            <p:ph idx="1"/>
          </p:nvPr>
        </p:nvSpPr>
        <p:spPr/>
        <p:txBody>
          <a:bodyPr>
            <a:normAutofit/>
          </a:bodyPr>
          <a:lstStyle/>
          <a:p>
            <a:pPr marL="0" indent="0">
              <a:buNone/>
            </a:pPr>
            <a:r>
              <a:rPr lang="en-GB" dirty="0" smtClean="0"/>
              <a:t>The aim is to define progress markers for the stakeholders you identified as influential for the problem you try to solve – group</a:t>
            </a:r>
            <a:r>
              <a:rPr lang="cs-CZ" dirty="0" smtClean="0"/>
              <a:t> </a:t>
            </a:r>
            <a:r>
              <a:rPr lang="en-GB" dirty="0" smtClean="0"/>
              <a:t>work</a:t>
            </a:r>
          </a:p>
          <a:p>
            <a:pPr marL="514350" indent="-514350">
              <a:buFont typeface="+mj-lt"/>
              <a:buAutoNum type="arabicPeriod"/>
            </a:pPr>
            <a:r>
              <a:rPr lang="en-GB" dirty="0" smtClean="0"/>
              <a:t>Choose 5 stakeholders that are influential to the policy change you are aiming.</a:t>
            </a:r>
          </a:p>
          <a:p>
            <a:pPr marL="514350" indent="-514350">
              <a:buFont typeface="+mj-lt"/>
              <a:buAutoNum type="arabicPeriod"/>
            </a:pPr>
            <a:r>
              <a:rPr lang="en-GB" dirty="0" smtClean="0"/>
              <a:t>Decide what type of outcome you expect/like/love to see  influencing them – maximum three of them</a:t>
            </a:r>
          </a:p>
          <a:p>
            <a:pPr marL="514350" indent="-514350">
              <a:buFont typeface="+mj-lt"/>
              <a:buAutoNum type="arabicPeriod"/>
            </a:pPr>
            <a:r>
              <a:rPr lang="en-GB" dirty="0" smtClean="0"/>
              <a:t>Specify the outcome</a:t>
            </a:r>
          </a:p>
          <a:p>
            <a:pPr marL="514350" indent="-514350">
              <a:buFont typeface="+mj-lt"/>
              <a:buAutoNum type="arabicPeriod"/>
            </a:pPr>
            <a:r>
              <a:rPr lang="en-GB" dirty="0" smtClean="0"/>
              <a:t>Present the progress markers for your coalition to</a:t>
            </a:r>
            <a:r>
              <a:rPr lang="cs-CZ" dirty="0" smtClean="0"/>
              <a:t> </a:t>
            </a:r>
            <a:r>
              <a:rPr lang="en-GB" dirty="0" smtClean="0"/>
              <a:t>the others.</a:t>
            </a:r>
            <a:endParaRPr lang="cs-CZ" dirty="0" smtClean="0"/>
          </a:p>
        </p:txBody>
      </p:sp>
    </p:spTree>
    <p:extLst>
      <p:ext uri="{BB962C8B-B14F-4D97-AF65-F5344CB8AC3E}">
        <p14:creationId xmlns:p14="http://schemas.microsoft.com/office/powerpoint/2010/main" val="1139205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Debriefing</a:t>
            </a:r>
            <a:endParaRPr lang="en-GB" dirty="0"/>
          </a:p>
        </p:txBody>
      </p:sp>
      <p:sp>
        <p:nvSpPr>
          <p:cNvPr id="3" name="Zástupný symbol pro obsah 2"/>
          <p:cNvSpPr>
            <a:spLocks noGrp="1"/>
          </p:cNvSpPr>
          <p:nvPr>
            <p:ph idx="1"/>
          </p:nvPr>
        </p:nvSpPr>
        <p:spPr/>
        <p:txBody>
          <a:bodyPr/>
          <a:lstStyle/>
          <a:p>
            <a:r>
              <a:rPr lang="en-GB" dirty="0" smtClean="0"/>
              <a:t>Is the method understandable?</a:t>
            </a:r>
          </a:p>
          <a:p>
            <a:r>
              <a:rPr lang="en-GB" dirty="0" smtClean="0"/>
              <a:t>Were you able to tackle the outcomes you had expected for your coalitions? Are you expecting this changes as result of your activities?</a:t>
            </a:r>
          </a:p>
          <a:p>
            <a:pPr>
              <a:buFont typeface="Wingdings" panose="05000000000000000000" pitchFamily="2" charset="2"/>
              <a:buChar char="à"/>
            </a:pPr>
            <a:r>
              <a:rPr lang="en-GB" dirty="0" smtClean="0">
                <a:sym typeface="Wingdings" panose="05000000000000000000" pitchFamily="2" charset="2"/>
              </a:rPr>
              <a:t>You should focus on the changes in the target group to measure the success in policy making</a:t>
            </a:r>
            <a:r>
              <a:rPr lang="cs-CZ" dirty="0" smtClean="0">
                <a:sym typeface="Wingdings" panose="05000000000000000000" pitchFamily="2" charset="2"/>
              </a:rPr>
              <a:t>.</a:t>
            </a:r>
          </a:p>
          <a:p>
            <a:pPr>
              <a:buFont typeface="Wingdings" panose="05000000000000000000" pitchFamily="2" charset="2"/>
              <a:buChar char="à"/>
            </a:pPr>
            <a:r>
              <a:rPr lang="en-US" dirty="0"/>
              <a:t>Go back in your groups and define activities that will help you fulfill the objective</a:t>
            </a:r>
          </a:p>
          <a:p>
            <a:pPr marL="0" indent="0">
              <a:buNone/>
            </a:pPr>
            <a:endParaRPr lang="en-GB" dirty="0" smtClean="0"/>
          </a:p>
        </p:txBody>
      </p:sp>
    </p:spTree>
    <p:extLst>
      <p:ext uri="{BB962C8B-B14F-4D97-AF65-F5344CB8AC3E}">
        <p14:creationId xmlns:p14="http://schemas.microsoft.com/office/powerpoint/2010/main" val="1275325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IV – </a:t>
            </a:r>
            <a:r>
              <a:rPr lang="cs-CZ" dirty="0" err="1" smtClean="0"/>
              <a:t>Theory</a:t>
            </a:r>
            <a:r>
              <a:rPr lang="cs-CZ" dirty="0" smtClean="0"/>
              <a:t> </a:t>
            </a:r>
            <a:r>
              <a:rPr lang="cs-CZ" dirty="0" err="1" smtClean="0"/>
              <a:t>of</a:t>
            </a:r>
            <a:r>
              <a:rPr lang="cs-CZ" dirty="0" smtClean="0"/>
              <a:t> </a:t>
            </a:r>
            <a:r>
              <a:rPr lang="cs-CZ" dirty="0" err="1" smtClean="0"/>
              <a:t>change</a:t>
            </a:r>
            <a:endParaRPr lang="en-GB" dirty="0"/>
          </a:p>
        </p:txBody>
      </p:sp>
      <p:sp>
        <p:nvSpPr>
          <p:cNvPr id="5" name="Zástupný symbol pro text 4"/>
          <p:cNvSpPr>
            <a:spLocks noGrp="1"/>
          </p:cNvSpPr>
          <p:nvPr>
            <p:ph type="body" idx="1"/>
          </p:nvPr>
        </p:nvSpPr>
        <p:spPr/>
        <p:txBody>
          <a:bodyPr/>
          <a:lstStyle/>
          <a:p>
            <a:endParaRPr lang="en-GB"/>
          </a:p>
        </p:txBody>
      </p:sp>
    </p:spTree>
    <p:extLst>
      <p:ext uri="{BB962C8B-B14F-4D97-AF65-F5344CB8AC3E}">
        <p14:creationId xmlns:p14="http://schemas.microsoft.com/office/powerpoint/2010/main" val="227866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en-US" dirty="0" smtClean="0"/>
              <a:t>Theory of change </a:t>
            </a:r>
            <a:endParaRPr lang="en-US" dirty="0"/>
          </a:p>
        </p:txBody>
      </p:sp>
      <p:sp>
        <p:nvSpPr>
          <p:cNvPr id="5" name="Zástupný symbol pro obsah 4"/>
          <p:cNvSpPr>
            <a:spLocks noGrp="1"/>
          </p:cNvSpPr>
          <p:nvPr>
            <p:ph idx="1"/>
          </p:nvPr>
        </p:nvSpPr>
        <p:spPr/>
        <p:txBody>
          <a:bodyPr>
            <a:normAutofit fontScale="92500"/>
          </a:bodyPr>
          <a:lstStyle/>
          <a:p>
            <a:pPr marL="0" indent="0">
              <a:buNone/>
            </a:pPr>
            <a:r>
              <a:rPr lang="en-GB" dirty="0" smtClean="0"/>
              <a:t>ROMA methodology propose to have strategy to reach objectives of policy interventions. This is connected with </a:t>
            </a:r>
            <a:r>
              <a:rPr lang="en-GB" b="1" dirty="0" smtClean="0"/>
              <a:t>changes in stakeholders behaviour</a:t>
            </a:r>
            <a:r>
              <a:rPr lang="en-GB" dirty="0" smtClean="0"/>
              <a:t>. Any measure or activity planned in your strategy should be considered as tool for this change. It has not only tangible outputs or visible impact. It can (and in policy making should) lead to changes in behaviour. </a:t>
            </a:r>
          </a:p>
          <a:p>
            <a:pPr marL="0" indent="0">
              <a:buNone/>
            </a:pPr>
            <a:r>
              <a:rPr lang="en-GB" dirty="0" smtClean="0"/>
              <a:t>Behaviour theory state the changes can be </a:t>
            </a:r>
            <a:r>
              <a:rPr lang="en-US" dirty="0" smtClean="0"/>
              <a:t>described in following </a:t>
            </a:r>
            <a:r>
              <a:rPr lang="en-GB" dirty="0" smtClean="0"/>
              <a:t>dimensions</a:t>
            </a:r>
            <a:r>
              <a:rPr lang="cs-CZ" dirty="0" smtClean="0"/>
              <a:t> </a:t>
            </a:r>
            <a:endParaRPr lang="en-GB" dirty="0" smtClean="0"/>
          </a:p>
          <a:p>
            <a:pPr lvl="1"/>
            <a:r>
              <a:rPr lang="en-GB" dirty="0" smtClean="0"/>
              <a:t>Motivation</a:t>
            </a:r>
          </a:p>
          <a:p>
            <a:pPr lvl="1"/>
            <a:r>
              <a:rPr lang="en-GB" dirty="0" smtClean="0"/>
              <a:t>Attitude</a:t>
            </a:r>
          </a:p>
          <a:p>
            <a:pPr lvl="1"/>
            <a:r>
              <a:rPr lang="en-GB" dirty="0" smtClean="0"/>
              <a:t>Skills </a:t>
            </a:r>
          </a:p>
          <a:p>
            <a:pPr lvl="1"/>
            <a:r>
              <a:rPr lang="en-GB" dirty="0" smtClean="0"/>
              <a:t>External changes in the environment that undermine the internal changes</a:t>
            </a:r>
            <a:endParaRPr lang="en-GB" dirty="0"/>
          </a:p>
        </p:txBody>
      </p:sp>
    </p:spTree>
    <p:extLst>
      <p:ext uri="{BB962C8B-B14F-4D97-AF65-F5344CB8AC3E}">
        <p14:creationId xmlns:p14="http://schemas.microsoft.com/office/powerpoint/2010/main" val="2139041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Today program and goals</a:t>
            </a:r>
            <a:endParaRPr lang="en-GB" dirty="0"/>
          </a:p>
        </p:txBody>
      </p:sp>
      <p:sp>
        <p:nvSpPr>
          <p:cNvPr id="3" name="Zástupný symbol pro obsah 2"/>
          <p:cNvSpPr>
            <a:spLocks noGrp="1"/>
          </p:cNvSpPr>
          <p:nvPr>
            <p:ph idx="1"/>
          </p:nvPr>
        </p:nvSpPr>
        <p:spPr/>
        <p:txBody>
          <a:bodyPr/>
          <a:lstStyle/>
          <a:p>
            <a:pPr marL="0" indent="0">
              <a:buNone/>
            </a:pPr>
            <a:r>
              <a:rPr lang="en-US" sz="3200" dirty="0" smtClean="0"/>
              <a:t>In the end of the day/session you should know how to:</a:t>
            </a:r>
          </a:p>
          <a:p>
            <a:pPr marL="514350" indent="-514350">
              <a:buFont typeface="+mj-lt"/>
              <a:buAutoNum type="arabicPeriod"/>
            </a:pPr>
            <a:r>
              <a:rPr lang="en-US" sz="3200" dirty="0" smtClean="0"/>
              <a:t>Set up tangible and measurable objectives for your coalitions. </a:t>
            </a:r>
          </a:p>
          <a:p>
            <a:pPr marL="514350" indent="-514350">
              <a:buFont typeface="+mj-lt"/>
              <a:buAutoNum type="arabicPeriod"/>
            </a:pPr>
            <a:r>
              <a:rPr lang="en-US" sz="3200" dirty="0" smtClean="0"/>
              <a:t>Define the context of your coalitions´ interventions.</a:t>
            </a:r>
          </a:p>
          <a:p>
            <a:pPr marL="514350" indent="-514350">
              <a:buFont typeface="+mj-lt"/>
              <a:buAutoNum type="arabicPeriod"/>
            </a:pPr>
            <a:r>
              <a:rPr lang="en-US" sz="3200" dirty="0" smtClean="0"/>
              <a:t>Track the success of your engagement strategy.</a:t>
            </a:r>
          </a:p>
          <a:p>
            <a:pPr marL="514350" indent="-514350">
              <a:buFont typeface="+mj-lt"/>
              <a:buAutoNum type="arabicPeriod"/>
            </a:pPr>
            <a:r>
              <a:rPr lang="en-US" sz="3200" dirty="0" smtClean="0"/>
              <a:t>target the adequate stakeholders to reach you policy making objective.</a:t>
            </a:r>
          </a:p>
          <a:p>
            <a:pPr marL="0" indent="0">
              <a:buNone/>
            </a:pPr>
            <a:endParaRPr lang="cs-CZ" dirty="0" smtClean="0"/>
          </a:p>
          <a:p>
            <a:pPr marL="514350" indent="-514350">
              <a:buFont typeface="+mj-lt"/>
              <a:buAutoNum type="arabicPeriod"/>
            </a:pPr>
            <a:endParaRPr lang="en-GB" dirty="0"/>
          </a:p>
        </p:txBody>
      </p:sp>
    </p:spTree>
    <p:extLst>
      <p:ext uri="{BB962C8B-B14F-4D97-AF65-F5344CB8AC3E}">
        <p14:creationId xmlns:p14="http://schemas.microsoft.com/office/powerpoint/2010/main" val="3432116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en-US" dirty="0" smtClean="0"/>
              <a:t>Example of Theory of change canvas for Rapid housing intervention</a:t>
            </a:r>
            <a:endParaRPr lang="en-US" dirty="0"/>
          </a:p>
        </p:txBody>
      </p:sp>
      <p:sp>
        <p:nvSpPr>
          <p:cNvPr id="5" name="Zástupný symbol pro text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18146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Nadpis 30"/>
          <p:cNvSpPr>
            <a:spLocks noGrp="1"/>
          </p:cNvSpPr>
          <p:nvPr>
            <p:ph type="title"/>
          </p:nvPr>
        </p:nvSpPr>
        <p:spPr/>
        <p:txBody>
          <a:bodyPr/>
          <a:lstStyle/>
          <a:p>
            <a:r>
              <a:rPr lang="en-US" dirty="0" smtClean="0"/>
              <a:t>Exercise time – theory of change</a:t>
            </a:r>
            <a:endParaRPr lang="en-US" dirty="0"/>
          </a:p>
        </p:txBody>
      </p:sp>
      <p:sp>
        <p:nvSpPr>
          <p:cNvPr id="32" name="Zástupný symbol pro obsah 31"/>
          <p:cNvSpPr>
            <a:spLocks noGrp="1"/>
          </p:cNvSpPr>
          <p:nvPr>
            <p:ph idx="1"/>
          </p:nvPr>
        </p:nvSpPr>
        <p:spPr/>
        <p:txBody>
          <a:bodyPr/>
          <a:lstStyle/>
          <a:p>
            <a:pPr marL="0" indent="0">
              <a:buNone/>
            </a:pPr>
            <a:r>
              <a:rPr lang="en-GB" dirty="0" smtClean="0"/>
              <a:t>For the target group of your coalition is focused on develop theory of change</a:t>
            </a:r>
            <a:r>
              <a:rPr lang="cs-CZ" dirty="0" smtClean="0"/>
              <a:t>.</a:t>
            </a:r>
          </a:p>
          <a:p>
            <a:pPr marL="514350" indent="-514350">
              <a:buFont typeface="+mj-lt"/>
              <a:buAutoNum type="arabicPeriod"/>
            </a:pPr>
            <a:r>
              <a:rPr lang="en-US" dirty="0" smtClean="0"/>
              <a:t>In groups define the changes that should be brought by your intervention.</a:t>
            </a:r>
          </a:p>
          <a:p>
            <a:pPr marL="514350" indent="-514350">
              <a:buFont typeface="+mj-lt"/>
              <a:buAutoNum type="arabicPeriod"/>
            </a:pPr>
            <a:r>
              <a:rPr lang="en-US" dirty="0" smtClean="0"/>
              <a:t>Use the blank canvas to put your notes for presentation. </a:t>
            </a:r>
            <a:endParaRPr lang="en-US" dirty="0"/>
          </a:p>
        </p:txBody>
      </p:sp>
    </p:spTree>
    <p:extLst>
      <p:ext uri="{BB962C8B-B14F-4D97-AF65-F5344CB8AC3E}">
        <p14:creationId xmlns:p14="http://schemas.microsoft.com/office/powerpoint/2010/main" val="840973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Debriefing</a:t>
            </a:r>
            <a:r>
              <a:rPr lang="cs-CZ" dirty="0" smtClean="0"/>
              <a:t> </a:t>
            </a:r>
            <a:endParaRPr lang="en-GB" dirty="0"/>
          </a:p>
        </p:txBody>
      </p:sp>
      <p:sp>
        <p:nvSpPr>
          <p:cNvPr id="3" name="Zástupný symbol pro obsah 2"/>
          <p:cNvSpPr>
            <a:spLocks noGrp="1"/>
          </p:cNvSpPr>
          <p:nvPr>
            <p:ph idx="1"/>
          </p:nvPr>
        </p:nvSpPr>
        <p:spPr/>
        <p:txBody>
          <a:bodyPr/>
          <a:lstStyle/>
          <a:p>
            <a:r>
              <a:rPr lang="en-GB" dirty="0" smtClean="0"/>
              <a:t>Do the </a:t>
            </a:r>
            <a:r>
              <a:rPr lang="en-US" dirty="0" smtClean="0"/>
              <a:t>described</a:t>
            </a:r>
            <a:r>
              <a:rPr lang="cs-CZ" dirty="0" smtClean="0"/>
              <a:t> </a:t>
            </a:r>
            <a:r>
              <a:rPr lang="en-GB" dirty="0" smtClean="0"/>
              <a:t>change</a:t>
            </a:r>
            <a:r>
              <a:rPr lang="cs-CZ" dirty="0" smtClean="0"/>
              <a:t>s</a:t>
            </a:r>
            <a:r>
              <a:rPr lang="en-GB" dirty="0" smtClean="0"/>
              <a:t> fulfil the objectives you stated for your group/coalition?</a:t>
            </a:r>
          </a:p>
          <a:p>
            <a:r>
              <a:rPr lang="en-GB" dirty="0" smtClean="0"/>
              <a:t>Are there s</a:t>
            </a:r>
            <a:r>
              <a:rPr lang="cs-CZ" dirty="0" smtClean="0"/>
              <a:t>o</a:t>
            </a:r>
            <a:r>
              <a:rPr lang="en-GB" dirty="0" smtClean="0"/>
              <a:t>me other target groups it pays to describe in this way?</a:t>
            </a:r>
            <a:endParaRPr lang="cs-CZ" dirty="0" smtClean="0"/>
          </a:p>
          <a:p>
            <a:r>
              <a:rPr lang="cs-CZ" dirty="0" smtClean="0"/>
              <a:t>Are </a:t>
            </a:r>
            <a:r>
              <a:rPr lang="en-US" dirty="0" smtClean="0"/>
              <a:t>you expecting this changes should take a place as a result of your coalitions 'project?</a:t>
            </a:r>
          </a:p>
          <a:p>
            <a:pPr marL="0" indent="0">
              <a:buNone/>
            </a:pPr>
            <a:endParaRPr lang="en-GB" dirty="0"/>
          </a:p>
        </p:txBody>
      </p:sp>
    </p:spTree>
    <p:extLst>
      <p:ext uri="{BB962C8B-B14F-4D97-AF65-F5344CB8AC3E}">
        <p14:creationId xmlns:p14="http://schemas.microsoft.com/office/powerpoint/2010/main" val="4289226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en-US" dirty="0" smtClean="0"/>
              <a:t>V – Communication strategy</a:t>
            </a:r>
            <a:endParaRPr lang="en-US" dirty="0"/>
          </a:p>
        </p:txBody>
      </p:sp>
      <p:sp>
        <p:nvSpPr>
          <p:cNvPr id="5" name="Zástupný symbol pro text 4"/>
          <p:cNvSpPr>
            <a:spLocks noGrp="1"/>
          </p:cNvSpPr>
          <p:nvPr>
            <p:ph type="body" idx="1"/>
          </p:nvPr>
        </p:nvSpPr>
        <p:spPr/>
        <p:txBody>
          <a:bodyPr/>
          <a:lstStyle/>
          <a:p>
            <a:endParaRPr lang="en-GB"/>
          </a:p>
        </p:txBody>
      </p:sp>
    </p:spTree>
    <p:extLst>
      <p:ext uri="{BB962C8B-B14F-4D97-AF65-F5344CB8AC3E}">
        <p14:creationId xmlns:p14="http://schemas.microsoft.com/office/powerpoint/2010/main" val="2018936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Communication strategy</a:t>
            </a:r>
            <a:endParaRPr lang="en-GB" dirty="0"/>
          </a:p>
        </p:txBody>
      </p:sp>
      <p:sp>
        <p:nvSpPr>
          <p:cNvPr id="3" name="Zástupný symbol pro obsah 2"/>
          <p:cNvSpPr>
            <a:spLocks noGrp="1"/>
          </p:cNvSpPr>
          <p:nvPr>
            <p:ph idx="1"/>
          </p:nvPr>
        </p:nvSpPr>
        <p:spPr/>
        <p:txBody>
          <a:bodyPr>
            <a:normAutofit lnSpcReduction="10000"/>
          </a:bodyPr>
          <a:lstStyle/>
          <a:p>
            <a:pPr marL="0" indent="0">
              <a:buNone/>
            </a:pPr>
            <a:r>
              <a:rPr lang="en-US" dirty="0" smtClean="0"/>
              <a:t>ROMA suggest two approaches how to develop proper communication strategy to achieve your objectives in the policy making. The approaches differs according the complexity of the issue you are solving. </a:t>
            </a:r>
          </a:p>
          <a:p>
            <a:pPr marL="514350" indent="-514350">
              <a:buFont typeface="+mj-lt"/>
              <a:buAutoNum type="arabicPeriod"/>
            </a:pPr>
            <a:r>
              <a:rPr lang="en-US" b="1" dirty="0" smtClean="0"/>
              <a:t>encouraging a particular policy position </a:t>
            </a:r>
            <a:r>
              <a:rPr lang="en-US" dirty="0" smtClean="0"/>
              <a:t>– in the simple topic you may want to encourage policy-makers to adopt a specific position</a:t>
            </a:r>
          </a:p>
          <a:p>
            <a:pPr marL="514350" indent="-514350">
              <a:buFont typeface="+mj-lt"/>
              <a:buAutoNum type="arabicPeriod"/>
            </a:pPr>
            <a:r>
              <a:rPr lang="en-US" b="1" dirty="0" smtClean="0"/>
              <a:t>knowledge-brokering</a:t>
            </a:r>
            <a:r>
              <a:rPr lang="en-US" dirty="0" smtClean="0"/>
              <a:t> – in situation topic is focused by many stakeholders of many different. Instead of achieving measurable impacts on policy, in your intervention or action may be more about developing capacities, improving and broadening the quality of debate through furthering dialogue and sharing ideas and interests</a:t>
            </a:r>
            <a:endParaRPr lang="en-US" dirty="0"/>
          </a:p>
        </p:txBody>
      </p:sp>
    </p:spTree>
    <p:extLst>
      <p:ext uri="{BB962C8B-B14F-4D97-AF65-F5344CB8AC3E}">
        <p14:creationId xmlns:p14="http://schemas.microsoft.com/office/powerpoint/2010/main" val="33406892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p:cNvGraphicFramePr>
          <p:nvPr>
            <p:extLst>
              <p:ext uri="{D42A27DB-BD31-4B8C-83A1-F6EECF244321}">
                <p14:modId xmlns:p14="http://schemas.microsoft.com/office/powerpoint/2010/main" val="338848312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Nadpis 1"/>
          <p:cNvSpPr>
            <a:spLocks noGrp="1"/>
          </p:cNvSpPr>
          <p:nvPr>
            <p:ph type="title"/>
          </p:nvPr>
        </p:nvSpPr>
        <p:spPr/>
        <p:txBody>
          <a:bodyPr>
            <a:normAutofit/>
          </a:bodyPr>
          <a:lstStyle/>
          <a:p>
            <a:r>
              <a:rPr lang="en-GB" sz="3600" dirty="0"/>
              <a:t>Communication </a:t>
            </a:r>
            <a:r>
              <a:rPr lang="en-GB" sz="3600" dirty="0" smtClean="0"/>
              <a:t>strategy</a:t>
            </a:r>
            <a:r>
              <a:rPr lang="cs-CZ" sz="3600" dirty="0" smtClean="0"/>
              <a:t> - </a:t>
            </a:r>
            <a:r>
              <a:rPr lang="en-US" sz="3600" b="1" dirty="0" smtClean="0"/>
              <a:t>encouraging </a:t>
            </a:r>
            <a:r>
              <a:rPr lang="en-US" sz="3600" b="1" dirty="0"/>
              <a:t>a particular policy position</a:t>
            </a:r>
            <a:endParaRPr lang="en-US" sz="3600" dirty="0"/>
          </a:p>
        </p:txBody>
      </p:sp>
      <p:sp>
        <p:nvSpPr>
          <p:cNvPr id="5" name="TextovéPole 4"/>
          <p:cNvSpPr txBox="1"/>
          <p:nvPr/>
        </p:nvSpPr>
        <p:spPr>
          <a:xfrm>
            <a:off x="1477818" y="3539629"/>
            <a:ext cx="2246689" cy="923330"/>
          </a:xfrm>
          <a:prstGeom prst="rect">
            <a:avLst/>
          </a:prstGeom>
          <a:noFill/>
        </p:spPr>
        <p:txBody>
          <a:bodyPr wrap="square" rtlCol="0">
            <a:spAutoFit/>
          </a:bodyPr>
          <a:lstStyle/>
          <a:p>
            <a:r>
              <a:rPr lang="en-US" dirty="0" smtClean="0"/>
              <a:t>Engagement</a:t>
            </a:r>
            <a:r>
              <a:rPr lang="cs-CZ" dirty="0" smtClean="0"/>
              <a:t> </a:t>
            </a:r>
            <a:r>
              <a:rPr lang="en-US" dirty="0" smtClean="0"/>
              <a:t>takes </a:t>
            </a:r>
            <a:r>
              <a:rPr lang="en-US" dirty="0"/>
              <a:t>the </a:t>
            </a:r>
            <a:r>
              <a:rPr lang="cs-CZ" dirty="0" smtClean="0"/>
              <a:t> </a:t>
            </a:r>
            <a:r>
              <a:rPr lang="en-US" dirty="0" smtClean="0"/>
              <a:t>inside</a:t>
            </a:r>
            <a:r>
              <a:rPr lang="cs-CZ" dirty="0" smtClean="0"/>
              <a:t> </a:t>
            </a:r>
            <a:r>
              <a:rPr lang="en-US" dirty="0" smtClean="0"/>
              <a:t>track/more</a:t>
            </a:r>
            <a:r>
              <a:rPr lang="cs-CZ" dirty="0" smtClean="0"/>
              <a:t> </a:t>
            </a:r>
            <a:r>
              <a:rPr lang="en-US" dirty="0" smtClean="0"/>
              <a:t>cooperative</a:t>
            </a:r>
            <a:r>
              <a:rPr lang="cs-CZ" dirty="0" smtClean="0"/>
              <a:t> </a:t>
            </a:r>
            <a:r>
              <a:rPr lang="en-US" dirty="0" smtClean="0"/>
              <a:t>approach</a:t>
            </a:r>
            <a:endParaRPr lang="en-GB" dirty="0"/>
          </a:p>
        </p:txBody>
      </p:sp>
      <p:sp>
        <p:nvSpPr>
          <p:cNvPr id="6" name="TextovéPole 5"/>
          <p:cNvSpPr txBox="1"/>
          <p:nvPr/>
        </p:nvSpPr>
        <p:spPr>
          <a:xfrm>
            <a:off x="8591734" y="3539629"/>
            <a:ext cx="2615242" cy="923330"/>
          </a:xfrm>
          <a:prstGeom prst="rect">
            <a:avLst/>
          </a:prstGeom>
          <a:noFill/>
        </p:spPr>
        <p:txBody>
          <a:bodyPr wrap="square" rtlCol="0">
            <a:spAutoFit/>
          </a:bodyPr>
          <a:lstStyle/>
          <a:p>
            <a:r>
              <a:rPr lang="en-US" dirty="0" smtClean="0"/>
              <a:t>Engagement</a:t>
            </a:r>
            <a:r>
              <a:rPr lang="cs-CZ" dirty="0" smtClean="0"/>
              <a:t> </a:t>
            </a:r>
            <a:r>
              <a:rPr lang="en-US" dirty="0" smtClean="0"/>
              <a:t>takes </a:t>
            </a:r>
            <a:r>
              <a:rPr lang="en-US" dirty="0"/>
              <a:t>the </a:t>
            </a:r>
            <a:r>
              <a:rPr lang="en-US" dirty="0" smtClean="0"/>
              <a:t>outside</a:t>
            </a:r>
            <a:r>
              <a:rPr lang="cs-CZ" dirty="0" smtClean="0"/>
              <a:t> </a:t>
            </a:r>
            <a:r>
              <a:rPr lang="en-US" dirty="0" smtClean="0"/>
              <a:t>track</a:t>
            </a:r>
            <a:r>
              <a:rPr lang="en-US" dirty="0"/>
              <a:t>’/</a:t>
            </a:r>
            <a:r>
              <a:rPr lang="en-US" dirty="0" smtClean="0"/>
              <a:t>more</a:t>
            </a:r>
            <a:r>
              <a:rPr lang="cs-CZ" dirty="0" smtClean="0"/>
              <a:t> c</a:t>
            </a:r>
            <a:r>
              <a:rPr lang="en-US" dirty="0" err="1" smtClean="0"/>
              <a:t>onfrontational</a:t>
            </a:r>
            <a:r>
              <a:rPr lang="cs-CZ" dirty="0" smtClean="0"/>
              <a:t> </a:t>
            </a:r>
            <a:r>
              <a:rPr lang="en-US" dirty="0" smtClean="0"/>
              <a:t>approach</a:t>
            </a:r>
            <a:endParaRPr lang="en-GB" dirty="0"/>
          </a:p>
        </p:txBody>
      </p:sp>
      <p:sp>
        <p:nvSpPr>
          <p:cNvPr id="7" name="TextovéPole 6"/>
          <p:cNvSpPr txBox="1"/>
          <p:nvPr/>
        </p:nvSpPr>
        <p:spPr>
          <a:xfrm>
            <a:off x="4317380" y="6211669"/>
            <a:ext cx="3557239" cy="646331"/>
          </a:xfrm>
          <a:prstGeom prst="rect">
            <a:avLst/>
          </a:prstGeom>
          <a:noFill/>
        </p:spPr>
        <p:txBody>
          <a:bodyPr wrap="square" rtlCol="0">
            <a:spAutoFit/>
          </a:bodyPr>
          <a:lstStyle/>
          <a:p>
            <a:pPr algn="ctr"/>
            <a:r>
              <a:rPr lang="en-US" dirty="0"/>
              <a:t>informal engagement</a:t>
            </a:r>
          </a:p>
          <a:p>
            <a:pPr algn="ctr"/>
            <a:r>
              <a:rPr lang="en-US" dirty="0"/>
              <a:t>processes</a:t>
            </a:r>
            <a:endParaRPr lang="en-GB" dirty="0"/>
          </a:p>
        </p:txBody>
      </p:sp>
      <p:sp>
        <p:nvSpPr>
          <p:cNvPr id="8" name="TextovéPole 7"/>
          <p:cNvSpPr txBox="1"/>
          <p:nvPr/>
        </p:nvSpPr>
        <p:spPr>
          <a:xfrm>
            <a:off x="4557131" y="1321356"/>
            <a:ext cx="3077736" cy="369332"/>
          </a:xfrm>
          <a:prstGeom prst="rect">
            <a:avLst/>
          </a:prstGeom>
          <a:noFill/>
        </p:spPr>
        <p:txBody>
          <a:bodyPr wrap="square" rtlCol="0">
            <a:spAutoFit/>
          </a:bodyPr>
          <a:lstStyle/>
          <a:p>
            <a:r>
              <a:rPr lang="en-US" dirty="0"/>
              <a:t>Formal </a:t>
            </a:r>
            <a:r>
              <a:rPr lang="en-US" dirty="0" smtClean="0"/>
              <a:t>engagement</a:t>
            </a:r>
            <a:r>
              <a:rPr lang="cs-CZ" dirty="0" smtClean="0"/>
              <a:t> </a:t>
            </a:r>
            <a:r>
              <a:rPr lang="en-US" dirty="0" smtClean="0"/>
              <a:t>processes</a:t>
            </a:r>
            <a:endParaRPr lang="en-GB" dirty="0"/>
          </a:p>
        </p:txBody>
      </p:sp>
    </p:spTree>
    <p:extLst>
      <p:ext uri="{BB962C8B-B14F-4D97-AF65-F5344CB8AC3E}">
        <p14:creationId xmlns:p14="http://schemas.microsoft.com/office/powerpoint/2010/main" val="33179250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Communication strategy</a:t>
            </a:r>
            <a:r>
              <a:rPr lang="cs-CZ" dirty="0"/>
              <a:t> </a:t>
            </a:r>
            <a:r>
              <a:rPr lang="cs-CZ" dirty="0" smtClean="0"/>
              <a:t>- </a:t>
            </a:r>
            <a:r>
              <a:rPr lang="en-US" b="1" dirty="0" smtClean="0"/>
              <a:t>knowledge-brokering</a:t>
            </a:r>
            <a:endParaRPr lang="en-US"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143532562"/>
              </p:ext>
            </p:extLst>
          </p:nvPr>
        </p:nvGraphicFramePr>
        <p:xfrm>
          <a:off x="167269" y="1823720"/>
          <a:ext cx="11679044" cy="5059680"/>
        </p:xfrm>
        <a:graphic>
          <a:graphicData uri="http://schemas.openxmlformats.org/drawingml/2006/table">
            <a:tbl>
              <a:tblPr firstRow="1" bandRow="1">
                <a:tableStyleId>{5940675A-B579-460E-94D1-54222C63F5DA}</a:tableStyleId>
              </a:tblPr>
              <a:tblGrid>
                <a:gridCol w="1905224">
                  <a:extLst>
                    <a:ext uri="{9D8B030D-6E8A-4147-A177-3AD203B41FA5}">
                      <a16:colId xmlns:a16="http://schemas.microsoft.com/office/drawing/2014/main" val="841836873"/>
                    </a:ext>
                  </a:extLst>
                </a:gridCol>
                <a:gridCol w="5880805">
                  <a:extLst>
                    <a:ext uri="{9D8B030D-6E8A-4147-A177-3AD203B41FA5}">
                      <a16:colId xmlns:a16="http://schemas.microsoft.com/office/drawing/2014/main" val="2651801905"/>
                    </a:ext>
                  </a:extLst>
                </a:gridCol>
                <a:gridCol w="3893015">
                  <a:extLst>
                    <a:ext uri="{9D8B030D-6E8A-4147-A177-3AD203B41FA5}">
                      <a16:colId xmlns:a16="http://schemas.microsoft.com/office/drawing/2014/main" val="393397401"/>
                    </a:ext>
                  </a:extLst>
                </a:gridCol>
              </a:tblGrid>
              <a:tr h="370840">
                <a:tc>
                  <a:txBody>
                    <a:bodyPr/>
                    <a:lstStyle/>
                    <a:p>
                      <a:endParaRPr lang="en-US"/>
                    </a:p>
                  </a:txBody>
                  <a:tcPr/>
                </a:tc>
                <a:tc>
                  <a:txBody>
                    <a:bodyPr/>
                    <a:lstStyle/>
                    <a:p>
                      <a:pPr marL="0" algn="l" defTabSz="914400" rtl="0" eaLnBrk="1" latinLnBrk="0" hangingPunct="1"/>
                      <a:r>
                        <a:rPr lang="cs-CZ" sz="2000" b="1" i="0" u="none" strike="noStrike" kern="1200" baseline="0" dirty="0" err="1" smtClean="0">
                          <a:solidFill>
                            <a:schemeClr val="tx1"/>
                          </a:solidFill>
                          <a:latin typeface="+mn-lt"/>
                          <a:ea typeface="+mn-ea"/>
                          <a:cs typeface="+mn-cs"/>
                        </a:rPr>
                        <a:t>What</a:t>
                      </a:r>
                      <a:r>
                        <a:rPr lang="cs-CZ" sz="2000" b="1" i="0" u="none" strike="noStrike" kern="1200" baseline="0" dirty="0" smtClean="0">
                          <a:solidFill>
                            <a:schemeClr val="tx1"/>
                          </a:solidFill>
                          <a:latin typeface="+mn-lt"/>
                          <a:ea typeface="+mn-ea"/>
                          <a:cs typeface="+mn-cs"/>
                        </a:rPr>
                        <a:t> </a:t>
                      </a:r>
                      <a:r>
                        <a:rPr lang="cs-CZ" sz="2000" b="1" i="0" u="none" strike="noStrike" kern="1200" baseline="0" dirty="0" err="1" smtClean="0">
                          <a:solidFill>
                            <a:schemeClr val="tx1"/>
                          </a:solidFill>
                          <a:latin typeface="+mn-lt"/>
                          <a:ea typeface="+mn-ea"/>
                          <a:cs typeface="+mn-cs"/>
                        </a:rPr>
                        <a:t>does</a:t>
                      </a:r>
                      <a:r>
                        <a:rPr lang="cs-CZ" sz="2000" b="1" i="0" u="none" strike="noStrike" kern="1200" baseline="0" dirty="0" smtClean="0">
                          <a:solidFill>
                            <a:schemeClr val="tx1"/>
                          </a:solidFill>
                          <a:latin typeface="+mn-lt"/>
                          <a:ea typeface="+mn-ea"/>
                          <a:cs typeface="+mn-cs"/>
                        </a:rPr>
                        <a:t> </a:t>
                      </a:r>
                      <a:r>
                        <a:rPr lang="cs-CZ" sz="2000" b="1" i="0" u="none" strike="noStrike" kern="1200" baseline="0" dirty="0" err="1" smtClean="0">
                          <a:solidFill>
                            <a:schemeClr val="tx1"/>
                          </a:solidFill>
                          <a:latin typeface="+mn-lt"/>
                          <a:ea typeface="+mn-ea"/>
                          <a:cs typeface="+mn-cs"/>
                        </a:rPr>
                        <a:t>it</a:t>
                      </a:r>
                      <a:r>
                        <a:rPr lang="cs-CZ" sz="2000" b="1" i="0" u="none" strike="noStrike" kern="1200" baseline="0" dirty="0" smtClean="0">
                          <a:solidFill>
                            <a:schemeClr val="tx1"/>
                          </a:solidFill>
                          <a:latin typeface="+mn-lt"/>
                          <a:ea typeface="+mn-ea"/>
                          <a:cs typeface="+mn-cs"/>
                        </a:rPr>
                        <a:t> </a:t>
                      </a:r>
                      <a:r>
                        <a:rPr lang="cs-CZ" sz="2000" b="1" i="0" u="none" strike="noStrike" kern="1200" baseline="0" dirty="0" err="1" smtClean="0">
                          <a:solidFill>
                            <a:schemeClr val="tx1"/>
                          </a:solidFill>
                          <a:latin typeface="+mn-lt"/>
                          <a:ea typeface="+mn-ea"/>
                          <a:cs typeface="+mn-cs"/>
                        </a:rPr>
                        <a:t>mean</a:t>
                      </a:r>
                      <a:r>
                        <a:rPr lang="cs-CZ" sz="2000" b="1" i="0" u="none" strike="noStrike" kern="1200" baseline="0" dirty="0" smtClean="0">
                          <a:solidFill>
                            <a:schemeClr val="tx1"/>
                          </a:solidFill>
                          <a:latin typeface="+mn-lt"/>
                          <a:ea typeface="+mn-ea"/>
                          <a:cs typeface="+mn-cs"/>
                        </a:rPr>
                        <a:t>?</a:t>
                      </a:r>
                      <a:endParaRPr lang="en-US" sz="2000" b="1" i="0" u="none" strike="noStrike" kern="1200" baseline="0" dirty="0">
                        <a:solidFill>
                          <a:schemeClr val="tx1"/>
                        </a:solidFill>
                        <a:latin typeface="+mn-lt"/>
                        <a:ea typeface="+mn-ea"/>
                        <a:cs typeface="+mn-cs"/>
                      </a:endParaRPr>
                    </a:p>
                  </a:txBody>
                  <a:tcPr/>
                </a:tc>
                <a:tc>
                  <a:txBody>
                    <a:bodyPr/>
                    <a:lstStyle/>
                    <a:p>
                      <a:pPr marL="0" algn="l" defTabSz="914400" rtl="0" eaLnBrk="1" latinLnBrk="0" hangingPunct="1"/>
                      <a:r>
                        <a:rPr lang="en-US" sz="2000" b="1" i="0" u="none" strike="noStrike" kern="1200" baseline="0" dirty="0" smtClean="0">
                          <a:solidFill>
                            <a:schemeClr val="tx1"/>
                          </a:solidFill>
                          <a:latin typeface="+mn-lt"/>
                          <a:ea typeface="+mn-ea"/>
                          <a:cs typeface="+mn-cs"/>
                        </a:rPr>
                        <a:t>Activities this might entail</a:t>
                      </a:r>
                      <a:endParaRPr lang="en-US" sz="2000" b="1" i="0" u="none" strike="noStrike" kern="1200" baseline="0" dirty="0">
                        <a:solidFill>
                          <a:schemeClr val="tx1"/>
                        </a:solidFill>
                        <a:latin typeface="+mn-lt"/>
                        <a:ea typeface="+mn-ea"/>
                        <a:cs typeface="+mn-cs"/>
                      </a:endParaRPr>
                    </a:p>
                  </a:txBody>
                  <a:tcPr/>
                </a:tc>
                <a:extLst>
                  <a:ext uri="{0D108BD9-81ED-4DB2-BD59-A6C34878D82A}">
                    <a16:rowId xmlns:a16="http://schemas.microsoft.com/office/drawing/2014/main" val="436174133"/>
                  </a:ext>
                </a:extLst>
              </a:tr>
              <a:tr h="370840">
                <a:tc>
                  <a:txBody>
                    <a:bodyPr/>
                    <a:lstStyle/>
                    <a:p>
                      <a:r>
                        <a:rPr lang="en-GB" sz="2000" b="1" i="0" u="none" strike="noStrike" kern="1200" baseline="0" dirty="0" smtClean="0">
                          <a:solidFill>
                            <a:schemeClr val="tx1"/>
                          </a:solidFill>
                          <a:latin typeface="+mn-lt"/>
                          <a:ea typeface="+mn-ea"/>
                          <a:cs typeface="+mn-cs"/>
                        </a:rPr>
                        <a:t>Informing and translating</a:t>
                      </a:r>
                      <a:endParaRPr lang="en-US" sz="2000" b="1" dirty="0"/>
                    </a:p>
                  </a:txBody>
                  <a:tcPr/>
                </a:tc>
                <a:tc>
                  <a:txBody>
                    <a:bodyPr/>
                    <a:lstStyle/>
                    <a:p>
                      <a:r>
                        <a:rPr lang="en-GB" sz="1800" b="0" i="0" u="none" strike="noStrike" kern="1200" baseline="0" dirty="0" smtClean="0">
                          <a:solidFill>
                            <a:schemeClr val="tx1"/>
                          </a:solidFill>
                          <a:latin typeface="+mn-lt"/>
                          <a:ea typeface="+mn-ea"/>
                          <a:cs typeface="+mn-cs"/>
                        </a:rPr>
                        <a:t>disseminating or sharing</a:t>
                      </a:r>
                      <a:r>
                        <a:rPr lang="cs-CZ" sz="1800" b="0" i="0" u="none" strike="noStrike" kern="1200" baseline="0" dirty="0" smtClean="0">
                          <a:solidFill>
                            <a:schemeClr val="tx1"/>
                          </a:solidFill>
                          <a:latin typeface="+mn-lt"/>
                          <a:ea typeface="+mn-ea"/>
                          <a:cs typeface="+mn-cs"/>
                        </a:rPr>
                        <a:t> </a:t>
                      </a:r>
                      <a:r>
                        <a:rPr lang="en-GB" sz="1800" b="0" i="0" u="none" strike="noStrike" kern="1200" baseline="0" dirty="0" smtClean="0">
                          <a:solidFill>
                            <a:schemeClr val="tx1"/>
                          </a:solidFill>
                          <a:latin typeface="+mn-lt"/>
                          <a:ea typeface="+mn-ea"/>
                          <a:cs typeface="+mn-cs"/>
                        </a:rPr>
                        <a:t>content in a form that is appropriate to a specific audience. Key</a:t>
                      </a:r>
                      <a:r>
                        <a:rPr lang="cs-CZ" sz="1800" b="0" i="0" u="none" strike="noStrike" kern="1200" baseline="0" dirty="0" smtClean="0">
                          <a:solidFill>
                            <a:schemeClr val="tx1"/>
                          </a:solidFill>
                          <a:latin typeface="+mn-lt"/>
                          <a:ea typeface="+mn-ea"/>
                          <a:cs typeface="+mn-cs"/>
                        </a:rPr>
                        <a:t> </a:t>
                      </a:r>
                      <a:r>
                        <a:rPr lang="en-GB" sz="1800" b="0" i="0" u="none" strike="noStrike" kern="1200" baseline="0" dirty="0" smtClean="0">
                          <a:solidFill>
                            <a:schemeClr val="tx1"/>
                          </a:solidFill>
                          <a:latin typeface="+mn-lt"/>
                          <a:ea typeface="+mn-ea"/>
                          <a:cs typeface="+mn-cs"/>
                        </a:rPr>
                        <a:t>requirements in this are: understanding the targeted stakeholder</a:t>
                      </a:r>
                      <a:r>
                        <a:rPr lang="cs-CZ" sz="1800" b="0" i="0" u="none" strike="noStrike" kern="1200" baseline="0" dirty="0" smtClean="0">
                          <a:solidFill>
                            <a:schemeClr val="tx1"/>
                          </a:solidFill>
                          <a:latin typeface="+mn-lt"/>
                          <a:ea typeface="+mn-ea"/>
                          <a:cs typeface="+mn-cs"/>
                        </a:rPr>
                        <a:t> </a:t>
                      </a:r>
                      <a:r>
                        <a:rPr lang="en-GB" sz="1800" b="0" i="0" u="none" strike="noStrike" kern="1200" baseline="0" dirty="0" smtClean="0">
                          <a:solidFill>
                            <a:schemeClr val="tx1"/>
                          </a:solidFill>
                          <a:latin typeface="+mn-lt"/>
                          <a:ea typeface="+mn-ea"/>
                          <a:cs typeface="+mn-cs"/>
                        </a:rPr>
                        <a:t>and their needs; translating where necessary, particularly for</a:t>
                      </a:r>
                      <a:r>
                        <a:rPr lang="cs-CZ" sz="1800" b="0" i="0" u="none" strike="noStrike" kern="1200" baseline="0" dirty="0" smtClean="0">
                          <a:solidFill>
                            <a:schemeClr val="tx1"/>
                          </a:solidFill>
                          <a:latin typeface="+mn-lt"/>
                          <a:ea typeface="+mn-ea"/>
                          <a:cs typeface="+mn-cs"/>
                        </a:rPr>
                        <a:t> </a:t>
                      </a:r>
                      <a:r>
                        <a:rPr lang="en-GB" sz="1800" b="0" i="0" u="none" strike="noStrike" kern="1200" baseline="0" dirty="0" smtClean="0">
                          <a:solidFill>
                            <a:schemeClr val="tx1"/>
                          </a:solidFill>
                          <a:latin typeface="+mn-lt"/>
                          <a:ea typeface="+mn-ea"/>
                          <a:cs typeface="+mn-cs"/>
                        </a:rPr>
                        <a:t>non-specialist audiences; and packaging and communicating what</a:t>
                      </a:r>
                      <a:r>
                        <a:rPr lang="cs-CZ" sz="1800" b="0" i="0" u="none" strike="noStrike" kern="1200" baseline="0" dirty="0" smtClean="0">
                          <a:solidFill>
                            <a:schemeClr val="tx1"/>
                          </a:solidFill>
                          <a:latin typeface="+mn-lt"/>
                          <a:ea typeface="+mn-ea"/>
                          <a:cs typeface="+mn-cs"/>
                        </a:rPr>
                        <a:t> </a:t>
                      </a:r>
                      <a:r>
                        <a:rPr lang="en-GB" sz="1800" b="0" i="0" u="none" strike="noStrike" kern="1200" baseline="0" dirty="0" smtClean="0">
                          <a:solidFill>
                            <a:schemeClr val="tx1"/>
                          </a:solidFill>
                          <a:latin typeface="+mn-lt"/>
                          <a:ea typeface="+mn-ea"/>
                          <a:cs typeface="+mn-cs"/>
                        </a:rPr>
                        <a:t>has been produced in appropriate ways without compromising</a:t>
                      </a:r>
                    </a:p>
                    <a:p>
                      <a:r>
                        <a:rPr lang="en-US" sz="1800" b="0" i="0" u="none" strike="noStrike" kern="1200" baseline="0" dirty="0" smtClean="0">
                          <a:solidFill>
                            <a:schemeClr val="tx1"/>
                          </a:solidFill>
                          <a:latin typeface="+mn-lt"/>
                          <a:ea typeface="+mn-ea"/>
                          <a:cs typeface="+mn-cs"/>
                        </a:rPr>
                        <a:t>its objectivity.</a:t>
                      </a:r>
                      <a:endParaRPr lang="en-US" dirty="0" smtClean="0"/>
                    </a:p>
                  </a:txBody>
                  <a:tcPr/>
                </a:tc>
                <a:tc>
                  <a:txBody>
                    <a:bodyPr/>
                    <a:lstStyle/>
                    <a:p>
                      <a:r>
                        <a:rPr lang="en-US" sz="1800" b="0" i="0" u="none" strike="noStrike" kern="1200" baseline="0" dirty="0" smtClean="0">
                          <a:solidFill>
                            <a:schemeClr val="tx1"/>
                          </a:solidFill>
                          <a:latin typeface="+mn-lt"/>
                          <a:ea typeface="+mn-ea"/>
                          <a:cs typeface="+mn-cs"/>
                        </a:rPr>
                        <a:t>factsheets,</a:t>
                      </a:r>
                      <a:r>
                        <a:rPr lang="cs-CZ" sz="1800" b="0" i="0" u="none" strike="noStrike" kern="1200" baseline="0" dirty="0" smtClean="0">
                          <a:solidFill>
                            <a:schemeClr val="tx1"/>
                          </a:solidFill>
                          <a:latin typeface="+mn-lt"/>
                          <a:ea typeface="+mn-ea"/>
                          <a:cs typeface="+mn-cs"/>
                        </a:rPr>
                        <a:t> </a:t>
                      </a:r>
                      <a:r>
                        <a:rPr lang="en-US" sz="1800" b="0" i="0" u="none" strike="noStrike" kern="1200" baseline="0" dirty="0" smtClean="0">
                          <a:solidFill>
                            <a:schemeClr val="tx1"/>
                          </a:solidFill>
                          <a:latin typeface="+mn-lt"/>
                          <a:ea typeface="+mn-ea"/>
                          <a:cs typeface="+mn-cs"/>
                        </a:rPr>
                        <a:t>research synopses, web portals,</a:t>
                      </a:r>
                      <a:r>
                        <a:rPr lang="cs-CZ" sz="1800" b="0" i="0" u="none" strike="noStrike" kern="1200" baseline="0" dirty="0" smtClean="0">
                          <a:solidFill>
                            <a:schemeClr val="tx1"/>
                          </a:solidFill>
                          <a:latin typeface="+mn-lt"/>
                          <a:ea typeface="+mn-ea"/>
                          <a:cs typeface="+mn-cs"/>
                        </a:rPr>
                        <a:t> </a:t>
                      </a:r>
                      <a:r>
                        <a:rPr lang="en-US" sz="1800" b="0" i="0" u="none" strike="noStrike" kern="1200" baseline="0" dirty="0" smtClean="0">
                          <a:solidFill>
                            <a:schemeClr val="tx1"/>
                          </a:solidFill>
                          <a:latin typeface="+mn-lt"/>
                          <a:ea typeface="+mn-ea"/>
                          <a:cs typeface="+mn-cs"/>
                        </a:rPr>
                        <a:t>databases, end-of-project</a:t>
                      </a:r>
                    </a:p>
                    <a:p>
                      <a:r>
                        <a:rPr lang="en-US" sz="1800" b="0" i="0" u="none" strike="noStrike" kern="1200" baseline="0" dirty="0" smtClean="0">
                          <a:solidFill>
                            <a:schemeClr val="tx1"/>
                          </a:solidFill>
                          <a:latin typeface="+mn-lt"/>
                          <a:ea typeface="+mn-ea"/>
                          <a:cs typeface="+mn-cs"/>
                        </a:rPr>
                        <a:t>seminars.</a:t>
                      </a:r>
                      <a:endParaRPr lang="en-US" dirty="0"/>
                    </a:p>
                  </a:txBody>
                  <a:tcPr/>
                </a:tc>
                <a:extLst>
                  <a:ext uri="{0D108BD9-81ED-4DB2-BD59-A6C34878D82A}">
                    <a16:rowId xmlns:a16="http://schemas.microsoft.com/office/drawing/2014/main" val="3616030820"/>
                  </a:ext>
                </a:extLst>
              </a:tr>
              <a:tr h="370840">
                <a:tc>
                  <a:txBody>
                    <a:bodyPr/>
                    <a:lstStyle/>
                    <a:p>
                      <a:pPr marL="0" algn="l" defTabSz="914400" rtl="0" eaLnBrk="1" latinLnBrk="0" hangingPunct="1"/>
                      <a:r>
                        <a:rPr lang="en-US" sz="2000" b="1" i="0" u="none" strike="noStrike" kern="1200" baseline="0" dirty="0" smtClean="0">
                          <a:solidFill>
                            <a:schemeClr val="tx1"/>
                          </a:solidFill>
                          <a:latin typeface="+mn-lt"/>
                          <a:ea typeface="+mn-ea"/>
                          <a:cs typeface="+mn-cs"/>
                        </a:rPr>
                        <a:t>Linking</a:t>
                      </a:r>
                      <a:endParaRPr lang="en-US" sz="2000" b="1" i="0" u="none" strike="noStrike" kern="1200" baseline="0" dirty="0">
                        <a:solidFill>
                          <a:schemeClr val="tx1"/>
                        </a:solidFill>
                        <a:latin typeface="+mn-lt"/>
                        <a:ea typeface="+mn-ea"/>
                        <a:cs typeface="+mn-cs"/>
                      </a:endParaRPr>
                    </a:p>
                  </a:txBody>
                  <a:tcPr/>
                </a:tc>
                <a:tc>
                  <a:txBody>
                    <a:bodyPr/>
                    <a:lstStyle/>
                    <a:p>
                      <a:r>
                        <a:rPr lang="en-GB" sz="1800" b="0" i="0" u="none" strike="noStrike" kern="1200" baseline="0" dirty="0" smtClean="0">
                          <a:solidFill>
                            <a:schemeClr val="tx1"/>
                          </a:solidFill>
                          <a:latin typeface="+mn-lt"/>
                          <a:ea typeface="+mn-ea"/>
                          <a:cs typeface="+mn-cs"/>
                        </a:rPr>
                        <a:t>seeking out known experts to advise on</a:t>
                      </a:r>
                      <a:r>
                        <a:rPr lang="cs-CZ" sz="1800" b="0" i="0" u="none" strike="noStrike" kern="1200" baseline="0" dirty="0" smtClean="0">
                          <a:solidFill>
                            <a:schemeClr val="tx1"/>
                          </a:solidFill>
                          <a:latin typeface="+mn-lt"/>
                          <a:ea typeface="+mn-ea"/>
                          <a:cs typeface="+mn-cs"/>
                        </a:rPr>
                        <a:t> </a:t>
                      </a:r>
                      <a:r>
                        <a:rPr lang="en-GB" sz="1800" b="0" i="0" u="none" strike="noStrike" kern="1200" baseline="0" dirty="0" smtClean="0">
                          <a:solidFill>
                            <a:schemeClr val="tx1"/>
                          </a:solidFill>
                          <a:latin typeface="+mn-lt"/>
                          <a:ea typeface="+mn-ea"/>
                          <a:cs typeface="+mn-cs"/>
                        </a:rPr>
                        <a:t>a particular problem, which the policy-maker has outlined</a:t>
                      </a:r>
                      <a:r>
                        <a:rPr lang="cs-CZ" sz="1800" b="0" i="0" u="none" strike="noStrike" kern="1200" baseline="0" dirty="0" smtClean="0">
                          <a:solidFill>
                            <a:schemeClr val="tx1"/>
                          </a:solidFill>
                          <a:latin typeface="+mn-lt"/>
                          <a:ea typeface="+mn-ea"/>
                          <a:cs typeface="+mn-cs"/>
                        </a:rPr>
                        <a:t>.</a:t>
                      </a:r>
                      <a:endParaRPr lang="en-GB" sz="1800" b="0" i="0" u="none" strike="noStrike" kern="1200" baseline="0" dirty="0" smtClean="0">
                        <a:solidFill>
                          <a:schemeClr val="tx1"/>
                        </a:solidFill>
                        <a:latin typeface="+mn-lt"/>
                        <a:ea typeface="+mn-ea"/>
                        <a:cs typeface="+mn-cs"/>
                      </a:endParaRPr>
                    </a:p>
                  </a:txBody>
                  <a:tcPr/>
                </a:tc>
                <a:tc>
                  <a:txBody>
                    <a:bodyPr/>
                    <a:lstStyle/>
                    <a:p>
                      <a:r>
                        <a:rPr lang="en-US" sz="1800" b="0" i="0" u="none" strike="noStrike" kern="1200" baseline="0" dirty="0" smtClean="0">
                          <a:solidFill>
                            <a:schemeClr val="tx1"/>
                          </a:solidFill>
                          <a:latin typeface="+mn-lt"/>
                          <a:ea typeface="+mn-ea"/>
                          <a:cs typeface="+mn-cs"/>
                        </a:rPr>
                        <a:t>Project</a:t>
                      </a:r>
                      <a:r>
                        <a:rPr lang="cs-CZ" sz="1800" b="0" i="0" u="none" strike="noStrike" kern="1200" baseline="0" dirty="0" smtClean="0">
                          <a:solidFill>
                            <a:schemeClr val="tx1"/>
                          </a:solidFill>
                          <a:latin typeface="+mn-lt"/>
                          <a:ea typeface="+mn-ea"/>
                          <a:cs typeface="+mn-cs"/>
                        </a:rPr>
                        <a:t> </a:t>
                      </a:r>
                      <a:r>
                        <a:rPr lang="en-US" sz="1800" b="0" i="0" u="none" strike="noStrike" kern="1200" baseline="0" dirty="0" smtClean="0">
                          <a:solidFill>
                            <a:schemeClr val="tx1"/>
                          </a:solidFill>
                          <a:latin typeface="+mn-lt"/>
                          <a:ea typeface="+mn-ea"/>
                          <a:cs typeface="+mn-cs"/>
                        </a:rPr>
                        <a:t>or </a:t>
                      </a:r>
                      <a:r>
                        <a:rPr lang="en-US" sz="1800" b="0" i="0" u="none" strike="noStrike" kern="1200" baseline="0" dirty="0" err="1" smtClean="0">
                          <a:solidFill>
                            <a:schemeClr val="tx1"/>
                          </a:solidFill>
                          <a:latin typeface="+mn-lt"/>
                          <a:ea typeface="+mn-ea"/>
                          <a:cs typeface="+mn-cs"/>
                        </a:rPr>
                        <a:t>programme</a:t>
                      </a:r>
                      <a:r>
                        <a:rPr lang="en-US" sz="1800" b="0" i="0" u="none" strike="noStrike" kern="1200" baseline="0" dirty="0" smtClean="0">
                          <a:solidFill>
                            <a:schemeClr val="tx1"/>
                          </a:solidFill>
                          <a:latin typeface="+mn-lt"/>
                          <a:ea typeface="+mn-ea"/>
                          <a:cs typeface="+mn-cs"/>
                        </a:rPr>
                        <a:t> advisory</a:t>
                      </a:r>
                    </a:p>
                    <a:p>
                      <a:r>
                        <a:rPr lang="en-US" sz="1800" b="0" i="0" u="none" strike="noStrike" kern="1200" baseline="0" dirty="0" smtClean="0">
                          <a:solidFill>
                            <a:schemeClr val="tx1"/>
                          </a:solidFill>
                          <a:latin typeface="+mn-lt"/>
                          <a:ea typeface="+mn-ea"/>
                          <a:cs typeface="+mn-cs"/>
                        </a:rPr>
                        <a:t>committees, focus groups,</a:t>
                      </a:r>
                    </a:p>
                    <a:p>
                      <a:r>
                        <a:rPr lang="en-US" sz="1800" b="0" i="0" u="none" strike="noStrike" kern="1200" baseline="0" dirty="0" smtClean="0">
                          <a:solidFill>
                            <a:schemeClr val="tx1"/>
                          </a:solidFill>
                          <a:latin typeface="+mn-lt"/>
                          <a:ea typeface="+mn-ea"/>
                          <a:cs typeface="+mn-cs"/>
                        </a:rPr>
                        <a:t>social networking</a:t>
                      </a:r>
                      <a:endParaRPr lang="en-US" dirty="0"/>
                    </a:p>
                  </a:txBody>
                  <a:tcPr/>
                </a:tc>
                <a:extLst>
                  <a:ext uri="{0D108BD9-81ED-4DB2-BD59-A6C34878D82A}">
                    <a16:rowId xmlns:a16="http://schemas.microsoft.com/office/drawing/2014/main" val="2955959172"/>
                  </a:ext>
                </a:extLst>
              </a:tr>
              <a:tr h="370840">
                <a:tc>
                  <a:txBody>
                    <a:bodyPr/>
                    <a:lstStyle/>
                    <a:p>
                      <a:pPr marL="0" algn="l" defTabSz="914400" rtl="0" eaLnBrk="1" latinLnBrk="0" hangingPunct="1"/>
                      <a:r>
                        <a:rPr lang="en-US" sz="2000" b="1" i="0" u="none" strike="noStrike" kern="1200" baseline="0" dirty="0" smtClean="0">
                          <a:solidFill>
                            <a:schemeClr val="tx1"/>
                          </a:solidFill>
                          <a:latin typeface="+mn-lt"/>
                          <a:ea typeface="+mn-ea"/>
                          <a:cs typeface="+mn-cs"/>
                        </a:rPr>
                        <a:t>Matchmaking:</a:t>
                      </a:r>
                      <a:endParaRPr lang="en-US" sz="2000" b="1" i="0" u="none" strike="noStrike" kern="1200" baseline="0" dirty="0">
                        <a:solidFill>
                          <a:schemeClr val="tx1"/>
                        </a:solidFill>
                        <a:latin typeface="+mn-lt"/>
                        <a:ea typeface="+mn-ea"/>
                        <a:cs typeface="+mn-cs"/>
                      </a:endParaRPr>
                    </a:p>
                  </a:txBody>
                  <a:tcPr/>
                </a:tc>
                <a:tc>
                  <a:txBody>
                    <a:bodyPr/>
                    <a:lstStyle/>
                    <a:p>
                      <a:r>
                        <a:rPr lang="cs-CZ" sz="1800" b="0" i="0" u="none" strike="noStrike" kern="1200" baseline="0" dirty="0" smtClean="0">
                          <a:solidFill>
                            <a:schemeClr val="tx1"/>
                          </a:solidFill>
                          <a:latin typeface="+mn-lt"/>
                          <a:ea typeface="+mn-ea"/>
                          <a:cs typeface="+mn-cs"/>
                        </a:rPr>
                        <a:t>I</a:t>
                      </a:r>
                      <a:r>
                        <a:rPr lang="en-GB" sz="1800" b="0" i="0" u="none" strike="noStrike" kern="1200" baseline="0" dirty="0" err="1" smtClean="0">
                          <a:solidFill>
                            <a:schemeClr val="tx1"/>
                          </a:solidFill>
                          <a:latin typeface="+mn-lt"/>
                          <a:ea typeface="+mn-ea"/>
                          <a:cs typeface="+mn-cs"/>
                        </a:rPr>
                        <a:t>ntroducing</a:t>
                      </a:r>
                      <a:r>
                        <a:rPr lang="en-GB" sz="1800" b="0" i="0" u="none" strike="noStrike" kern="1200" baseline="0" dirty="0" smtClean="0">
                          <a:solidFill>
                            <a:schemeClr val="tx1"/>
                          </a:solidFill>
                          <a:latin typeface="+mn-lt"/>
                          <a:ea typeface="+mn-ea"/>
                          <a:cs typeface="+mn-cs"/>
                        </a:rPr>
                        <a:t> people to others they</a:t>
                      </a:r>
                      <a:r>
                        <a:rPr lang="cs-CZ" sz="1800" b="0" i="0" u="none" strike="noStrike" kern="1200" baseline="0" dirty="0" smtClean="0">
                          <a:solidFill>
                            <a:schemeClr val="tx1"/>
                          </a:solidFill>
                          <a:latin typeface="+mn-lt"/>
                          <a:ea typeface="+mn-ea"/>
                          <a:cs typeface="+mn-cs"/>
                        </a:rPr>
                        <a:t> </a:t>
                      </a:r>
                      <a:r>
                        <a:rPr lang="en-GB" sz="1800" b="0" i="0" u="none" strike="noStrike" kern="1200" baseline="0" dirty="0" smtClean="0">
                          <a:solidFill>
                            <a:schemeClr val="tx1"/>
                          </a:solidFill>
                          <a:latin typeface="+mn-lt"/>
                          <a:ea typeface="+mn-ea"/>
                          <a:cs typeface="+mn-cs"/>
                        </a:rPr>
                        <a:t>usually would not meet. This enriches the perspectives a policymaker</a:t>
                      </a:r>
                      <a:r>
                        <a:rPr lang="cs-CZ" sz="1800" b="0" i="0" u="none" strike="noStrike" kern="1200" baseline="0" dirty="0" smtClean="0">
                          <a:solidFill>
                            <a:schemeClr val="tx1"/>
                          </a:solidFill>
                          <a:latin typeface="+mn-lt"/>
                          <a:ea typeface="+mn-ea"/>
                          <a:cs typeface="+mn-cs"/>
                        </a:rPr>
                        <a:t> </a:t>
                      </a:r>
                      <a:r>
                        <a:rPr lang="en-GB" sz="1800" b="0" i="0" u="none" strike="noStrike" kern="1200" baseline="0" dirty="0" smtClean="0">
                          <a:solidFill>
                            <a:schemeClr val="tx1"/>
                          </a:solidFill>
                          <a:latin typeface="+mn-lt"/>
                          <a:ea typeface="+mn-ea"/>
                          <a:cs typeface="+mn-cs"/>
                        </a:rPr>
                        <a:t>can draw on, possibly changing the framing of the policy</a:t>
                      </a:r>
                      <a:r>
                        <a:rPr lang="cs-CZ" sz="1800" b="0" i="0" u="none" strike="noStrike" kern="1200" baseline="0" dirty="0" smtClean="0">
                          <a:solidFill>
                            <a:schemeClr val="tx1"/>
                          </a:solidFill>
                          <a:latin typeface="+mn-lt"/>
                          <a:ea typeface="+mn-ea"/>
                          <a:cs typeface="+mn-cs"/>
                        </a:rPr>
                        <a:t> </a:t>
                      </a:r>
                      <a:r>
                        <a:rPr lang="en-US" sz="1800" b="0" i="0" u="none" strike="noStrike" kern="1200" baseline="0" dirty="0" smtClean="0">
                          <a:solidFill>
                            <a:schemeClr val="tx1"/>
                          </a:solidFill>
                          <a:latin typeface="+mn-lt"/>
                          <a:ea typeface="+mn-ea"/>
                          <a:cs typeface="+mn-cs"/>
                        </a:rPr>
                        <a:t>question.</a:t>
                      </a:r>
                      <a:r>
                        <a:rPr lang="en-GB" sz="1800" b="0" i="0" u="none" strike="noStrike" kern="1200" baseline="0" dirty="0" smtClean="0">
                          <a:solidFill>
                            <a:schemeClr val="tx1"/>
                          </a:solidFill>
                          <a:latin typeface="+mn-lt"/>
                          <a:ea typeface="+mn-ea"/>
                          <a:cs typeface="+mn-cs"/>
                        </a:rPr>
                        <a:t> </a:t>
                      </a:r>
                      <a:r>
                        <a:rPr lang="cs-CZ" sz="1800" b="0" i="0" u="none" strike="noStrike" kern="1200" baseline="0" dirty="0" smtClean="0">
                          <a:solidFill>
                            <a:schemeClr val="tx1"/>
                          </a:solidFill>
                          <a:latin typeface="+mn-lt"/>
                          <a:ea typeface="+mn-ea"/>
                          <a:cs typeface="+mn-cs"/>
                        </a:rPr>
                        <a:t>S</a:t>
                      </a:r>
                      <a:r>
                        <a:rPr lang="en-US" sz="1800" b="0" i="0" u="none" strike="noStrike" kern="1200" baseline="0" dirty="0" err="1" smtClean="0">
                          <a:solidFill>
                            <a:schemeClr val="tx1"/>
                          </a:solidFill>
                          <a:latin typeface="+mn-lt"/>
                          <a:ea typeface="+mn-ea"/>
                          <a:cs typeface="+mn-cs"/>
                        </a:rPr>
                        <a:t>upporting</a:t>
                      </a:r>
                      <a:r>
                        <a:rPr lang="en-US" sz="1800" b="0" i="0" u="none" strike="noStrike" kern="1200" baseline="0" dirty="0" smtClean="0">
                          <a:solidFill>
                            <a:schemeClr val="tx1"/>
                          </a:solidFill>
                          <a:latin typeface="+mn-lt"/>
                          <a:ea typeface="+mn-ea"/>
                          <a:cs typeface="+mn-cs"/>
                        </a:rPr>
                        <a:t> grassroots</a:t>
                      </a:r>
                      <a:r>
                        <a:rPr lang="cs-CZ" sz="1800" b="0" i="0" u="none" strike="noStrike" kern="1200" baseline="0" dirty="0" smtClean="0">
                          <a:solidFill>
                            <a:schemeClr val="tx1"/>
                          </a:solidFill>
                          <a:latin typeface="+mn-lt"/>
                          <a:ea typeface="+mn-ea"/>
                          <a:cs typeface="+mn-cs"/>
                        </a:rPr>
                        <a:t> </a:t>
                      </a:r>
                      <a:r>
                        <a:rPr lang="en-US" sz="1800" b="0" i="0" u="none" strike="noStrike" kern="1200" baseline="0" dirty="0" smtClean="0">
                          <a:solidFill>
                            <a:schemeClr val="tx1"/>
                          </a:solidFill>
                          <a:latin typeface="+mn-lt"/>
                          <a:ea typeface="+mn-ea"/>
                          <a:cs typeface="+mn-cs"/>
                        </a:rPr>
                        <a:t>networks, by</a:t>
                      </a:r>
                      <a:r>
                        <a:rPr lang="cs-CZ" sz="1800" b="0" i="0" u="none" strike="noStrike" kern="1200" baseline="0" dirty="0" smtClean="0">
                          <a:solidFill>
                            <a:schemeClr val="tx1"/>
                          </a:solidFill>
                          <a:latin typeface="+mn-lt"/>
                          <a:ea typeface="+mn-ea"/>
                          <a:cs typeface="+mn-cs"/>
                        </a:rPr>
                        <a:t> </a:t>
                      </a:r>
                      <a:r>
                        <a:rPr lang="en-US" sz="1800" b="0" i="0" u="none" strike="noStrike" kern="1200" baseline="0" dirty="0" smtClean="0">
                          <a:solidFill>
                            <a:schemeClr val="tx1"/>
                          </a:solidFill>
                          <a:latin typeface="+mn-lt"/>
                          <a:ea typeface="+mn-ea"/>
                          <a:cs typeface="+mn-cs"/>
                        </a:rPr>
                        <a:t>strengthening their</a:t>
                      </a:r>
                      <a:r>
                        <a:rPr lang="cs-CZ" sz="1800" b="0" i="0" u="none" strike="noStrike" kern="1200" baseline="0" dirty="0" smtClean="0">
                          <a:solidFill>
                            <a:schemeClr val="tx1"/>
                          </a:solidFill>
                          <a:latin typeface="+mn-lt"/>
                          <a:ea typeface="+mn-ea"/>
                          <a:cs typeface="+mn-cs"/>
                        </a:rPr>
                        <a:t> </a:t>
                      </a:r>
                      <a:r>
                        <a:rPr lang="en-US" sz="1800" b="0" i="0" u="none" strike="noStrike" kern="1200" baseline="0" dirty="0" smtClean="0">
                          <a:solidFill>
                            <a:schemeClr val="tx1"/>
                          </a:solidFill>
                          <a:latin typeface="+mn-lt"/>
                          <a:ea typeface="+mn-ea"/>
                          <a:cs typeface="+mn-cs"/>
                        </a:rPr>
                        <a:t>arguments through more robust</a:t>
                      </a:r>
                      <a:r>
                        <a:rPr lang="cs-CZ" sz="1800" b="0" i="0" u="none" strike="noStrike" kern="1200" baseline="0" dirty="0" smtClean="0">
                          <a:solidFill>
                            <a:schemeClr val="tx1"/>
                          </a:solidFill>
                          <a:latin typeface="+mn-lt"/>
                          <a:ea typeface="+mn-ea"/>
                          <a:cs typeface="+mn-cs"/>
                        </a:rPr>
                        <a:t> </a:t>
                      </a:r>
                      <a:r>
                        <a:rPr lang="en-US" sz="1800" b="0" i="0" u="none" strike="noStrike" kern="1200" baseline="0" dirty="0" smtClean="0">
                          <a:solidFill>
                            <a:schemeClr val="tx1"/>
                          </a:solidFill>
                          <a:latin typeface="+mn-lt"/>
                          <a:ea typeface="+mn-ea"/>
                          <a:cs typeface="+mn-cs"/>
                        </a:rPr>
                        <a:t>research and linking different</a:t>
                      </a:r>
                      <a:r>
                        <a:rPr lang="cs-CZ" sz="1800" b="0" i="0" u="none" strike="noStrike" kern="1200" baseline="0" dirty="0" smtClean="0">
                          <a:solidFill>
                            <a:schemeClr val="tx1"/>
                          </a:solidFill>
                          <a:latin typeface="+mn-lt"/>
                          <a:ea typeface="+mn-ea"/>
                          <a:cs typeface="+mn-cs"/>
                        </a:rPr>
                        <a:t> </a:t>
                      </a:r>
                      <a:r>
                        <a:rPr lang="en-US" sz="1800" b="0" i="0" u="none" strike="noStrike" kern="1200" baseline="0" dirty="0" smtClean="0">
                          <a:solidFill>
                            <a:schemeClr val="tx1"/>
                          </a:solidFill>
                          <a:latin typeface="+mn-lt"/>
                          <a:ea typeface="+mn-ea"/>
                          <a:cs typeface="+mn-cs"/>
                        </a:rPr>
                        <a:t>levels of governance.</a:t>
                      </a:r>
                      <a:endParaRPr lang="en-US" dirty="0"/>
                    </a:p>
                  </a:txBody>
                  <a:tcPr/>
                </a:tc>
                <a:tc>
                  <a:txBody>
                    <a:bodyPr/>
                    <a:lstStyle/>
                    <a:p>
                      <a:r>
                        <a:rPr lang="en-US" sz="1800" b="0" i="0" u="none" strike="noStrike" kern="1200" baseline="0" dirty="0" smtClean="0">
                          <a:solidFill>
                            <a:schemeClr val="tx1"/>
                          </a:solidFill>
                          <a:latin typeface="+mn-lt"/>
                          <a:ea typeface="+mn-ea"/>
                          <a:cs typeface="+mn-cs"/>
                        </a:rPr>
                        <a:t>Departmental</a:t>
                      </a:r>
                      <a:r>
                        <a:rPr lang="cs-CZ" sz="1800" b="0" i="0" u="none" strike="noStrike" kern="1200" baseline="0" dirty="0" smtClean="0">
                          <a:solidFill>
                            <a:schemeClr val="tx1"/>
                          </a:solidFill>
                          <a:latin typeface="+mn-lt"/>
                          <a:ea typeface="+mn-ea"/>
                          <a:cs typeface="+mn-cs"/>
                        </a:rPr>
                        <a:t> </a:t>
                      </a:r>
                      <a:r>
                        <a:rPr lang="en-US" sz="1800" b="0" i="0" u="none" strike="noStrike" kern="1200" baseline="0" dirty="0" smtClean="0">
                          <a:solidFill>
                            <a:schemeClr val="tx1"/>
                          </a:solidFill>
                          <a:latin typeface="+mn-lt"/>
                          <a:ea typeface="+mn-ea"/>
                          <a:cs typeface="+mn-cs"/>
                        </a:rPr>
                        <a:t>expert advisory committees,</a:t>
                      </a:r>
                      <a:r>
                        <a:rPr lang="cs-CZ" sz="1800" b="0" i="0" u="none" strike="noStrike" kern="1200" baseline="0" dirty="0" smtClean="0">
                          <a:solidFill>
                            <a:schemeClr val="tx1"/>
                          </a:solidFill>
                          <a:latin typeface="+mn-lt"/>
                          <a:ea typeface="+mn-ea"/>
                          <a:cs typeface="+mn-cs"/>
                        </a:rPr>
                        <a:t> </a:t>
                      </a:r>
                      <a:r>
                        <a:rPr lang="en-US" sz="1800" b="0" i="0" u="none" strike="noStrike" kern="1200" baseline="0" dirty="0" smtClean="0">
                          <a:solidFill>
                            <a:schemeClr val="tx1"/>
                          </a:solidFill>
                          <a:latin typeface="+mn-lt"/>
                          <a:ea typeface="+mn-ea"/>
                          <a:cs typeface="+mn-cs"/>
                        </a:rPr>
                        <a:t>general conferences, university</a:t>
                      </a:r>
                      <a:r>
                        <a:rPr lang="cs-CZ" sz="1800" b="0" i="0" u="none" strike="noStrike" kern="1200" baseline="0" dirty="0" smtClean="0">
                          <a:solidFill>
                            <a:schemeClr val="tx1"/>
                          </a:solidFill>
                          <a:latin typeface="+mn-lt"/>
                          <a:ea typeface="+mn-ea"/>
                          <a:cs typeface="+mn-cs"/>
                        </a:rPr>
                        <a:t> </a:t>
                      </a:r>
                      <a:r>
                        <a:rPr lang="en-US" sz="1800" b="0" i="0" u="none" strike="noStrike" kern="1200" baseline="0" dirty="0" smtClean="0">
                          <a:solidFill>
                            <a:schemeClr val="tx1"/>
                          </a:solidFill>
                          <a:latin typeface="+mn-lt"/>
                          <a:ea typeface="+mn-ea"/>
                          <a:cs typeface="+mn-cs"/>
                        </a:rPr>
                        <a:t>internships in</a:t>
                      </a:r>
                      <a:r>
                        <a:rPr lang="cs-CZ" sz="1800" b="0" i="0" u="none" strike="noStrike" kern="1200" baseline="0" dirty="0" smtClean="0">
                          <a:solidFill>
                            <a:schemeClr val="tx1"/>
                          </a:solidFill>
                          <a:latin typeface="+mn-lt"/>
                          <a:ea typeface="+mn-ea"/>
                          <a:cs typeface="+mn-cs"/>
                        </a:rPr>
                        <a:t> </a:t>
                      </a:r>
                      <a:r>
                        <a:rPr lang="en-US" sz="1800" b="0" i="0" u="none" strike="noStrike" kern="1200" baseline="0" dirty="0" smtClean="0">
                          <a:solidFill>
                            <a:schemeClr val="tx1"/>
                          </a:solidFill>
                          <a:latin typeface="+mn-lt"/>
                          <a:ea typeface="+mn-ea"/>
                          <a:cs typeface="+mn-cs"/>
                        </a:rPr>
                        <a:t>government,</a:t>
                      </a:r>
                      <a:r>
                        <a:rPr lang="cs-CZ" sz="1800" b="0" i="0" u="none" strike="noStrike" kern="1200" baseline="0" dirty="0" smtClean="0">
                          <a:solidFill>
                            <a:schemeClr val="tx1"/>
                          </a:solidFill>
                          <a:latin typeface="+mn-lt"/>
                          <a:ea typeface="+mn-ea"/>
                          <a:cs typeface="+mn-cs"/>
                        </a:rPr>
                        <a:t> </a:t>
                      </a:r>
                      <a:r>
                        <a:rPr lang="en-US" sz="1800" b="0" i="0" u="none" strike="noStrike" kern="1200" baseline="0" dirty="0" smtClean="0">
                          <a:solidFill>
                            <a:schemeClr val="tx1"/>
                          </a:solidFill>
                          <a:latin typeface="+mn-lt"/>
                          <a:ea typeface="+mn-ea"/>
                          <a:cs typeface="+mn-cs"/>
                        </a:rPr>
                        <a:t>mapping the evidence base</a:t>
                      </a:r>
                      <a:r>
                        <a:rPr lang="cs-CZ" sz="1800" b="0" i="0" u="none" strike="noStrike" kern="1200" baseline="0" dirty="0" smtClean="0">
                          <a:solidFill>
                            <a:schemeClr val="tx1"/>
                          </a:solidFill>
                          <a:latin typeface="+mn-lt"/>
                          <a:ea typeface="+mn-ea"/>
                          <a:cs typeface="+mn-cs"/>
                        </a:rPr>
                        <a:t> </a:t>
                      </a:r>
                      <a:r>
                        <a:rPr lang="en-US" sz="1800" b="0" i="0" u="none" strike="noStrike" kern="1200" baseline="0" dirty="0" smtClean="0">
                          <a:solidFill>
                            <a:schemeClr val="tx1"/>
                          </a:solidFill>
                          <a:latin typeface="+mn-lt"/>
                          <a:ea typeface="+mn-ea"/>
                          <a:cs typeface="+mn-cs"/>
                        </a:rPr>
                        <a:t>for an issue.</a:t>
                      </a:r>
                      <a:endParaRPr lang="en-US" dirty="0"/>
                    </a:p>
                  </a:txBody>
                  <a:tcPr/>
                </a:tc>
                <a:extLst>
                  <a:ext uri="{0D108BD9-81ED-4DB2-BD59-A6C34878D82A}">
                    <a16:rowId xmlns:a16="http://schemas.microsoft.com/office/drawing/2014/main" val="2486835962"/>
                  </a:ext>
                </a:extLst>
              </a:tr>
            </a:tbl>
          </a:graphicData>
        </a:graphic>
      </p:graphicFrame>
    </p:spTree>
    <p:extLst>
      <p:ext uri="{BB962C8B-B14F-4D97-AF65-F5344CB8AC3E}">
        <p14:creationId xmlns:p14="http://schemas.microsoft.com/office/powerpoint/2010/main" val="5499332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Discussion</a:t>
            </a:r>
            <a:r>
              <a:rPr lang="cs-CZ" dirty="0" smtClean="0"/>
              <a:t> </a:t>
            </a:r>
            <a:endParaRPr lang="en-US" dirty="0"/>
          </a:p>
        </p:txBody>
      </p:sp>
      <p:sp>
        <p:nvSpPr>
          <p:cNvPr id="3" name="Zástupný symbol pro obsah 2"/>
          <p:cNvSpPr>
            <a:spLocks noGrp="1"/>
          </p:cNvSpPr>
          <p:nvPr>
            <p:ph idx="1"/>
          </p:nvPr>
        </p:nvSpPr>
        <p:spPr/>
        <p:txBody>
          <a:bodyPr/>
          <a:lstStyle/>
          <a:p>
            <a:r>
              <a:rPr lang="en-US" dirty="0" smtClean="0"/>
              <a:t>Which approach of communication strategy could track in presented Rapid housing project?</a:t>
            </a:r>
          </a:p>
          <a:p>
            <a:r>
              <a:rPr lang="en-US" dirty="0" smtClean="0"/>
              <a:t>What approach do you use in your coalition?</a:t>
            </a:r>
          </a:p>
        </p:txBody>
      </p:sp>
    </p:spTree>
    <p:extLst>
      <p:ext uri="{BB962C8B-B14F-4D97-AF65-F5344CB8AC3E}">
        <p14:creationId xmlns:p14="http://schemas.microsoft.com/office/powerpoint/2010/main" val="821595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Exercise </a:t>
            </a:r>
            <a:r>
              <a:rPr lang="en-US" dirty="0" smtClean="0"/>
              <a:t>time</a:t>
            </a:r>
            <a:r>
              <a:rPr lang="cs-CZ" dirty="0" smtClean="0"/>
              <a:t> – </a:t>
            </a:r>
            <a:r>
              <a:rPr lang="en-US" dirty="0" smtClean="0"/>
              <a:t>develop your own communication strategy</a:t>
            </a:r>
            <a:endParaRPr lang="en-US" dirty="0"/>
          </a:p>
        </p:txBody>
      </p:sp>
      <p:sp>
        <p:nvSpPr>
          <p:cNvPr id="3" name="Zástupný symbol pro obsah 2"/>
          <p:cNvSpPr>
            <a:spLocks noGrp="1"/>
          </p:cNvSpPr>
          <p:nvPr>
            <p:ph idx="1"/>
          </p:nvPr>
        </p:nvSpPr>
        <p:spPr/>
        <p:txBody>
          <a:bodyPr/>
          <a:lstStyle/>
          <a:p>
            <a:pPr marL="0" indent="0">
              <a:buNone/>
            </a:pPr>
            <a:r>
              <a:rPr lang="en-US" dirty="0" smtClean="0"/>
              <a:t>Make a short presentation to answer following questions (group work)</a:t>
            </a:r>
          </a:p>
          <a:p>
            <a:pPr marL="514350" indent="-514350">
              <a:buFont typeface="+mj-lt"/>
              <a:buAutoNum type="arabicPeriod"/>
            </a:pPr>
            <a:r>
              <a:rPr lang="en-US" dirty="0" smtClean="0"/>
              <a:t>What actions you undertake to reach your objectives and stakeholders?</a:t>
            </a:r>
          </a:p>
          <a:p>
            <a:pPr marL="514350" indent="-514350">
              <a:buFont typeface="+mj-lt"/>
              <a:buAutoNum type="arabicPeriod"/>
            </a:pPr>
            <a:r>
              <a:rPr lang="en-US" dirty="0" smtClean="0"/>
              <a:t>What is the core of the message you send them?</a:t>
            </a:r>
          </a:p>
          <a:p>
            <a:pPr marL="514350" indent="-514350">
              <a:buFont typeface="+mj-lt"/>
              <a:buAutoNum type="arabicPeriod"/>
            </a:pPr>
            <a:r>
              <a:rPr lang="en-US" dirty="0" smtClean="0"/>
              <a:t>What channels and tools you use?</a:t>
            </a:r>
            <a:endParaRPr lang="cs-CZ" dirty="0" smtClean="0"/>
          </a:p>
          <a:p>
            <a:pPr marL="514350" indent="-514350">
              <a:buFont typeface="+mj-lt"/>
              <a:buAutoNum type="arabicPeriod"/>
            </a:pPr>
            <a:r>
              <a:rPr lang="cs-CZ" dirty="0" err="1" smtClean="0"/>
              <a:t>Present</a:t>
            </a:r>
            <a:r>
              <a:rPr lang="cs-CZ" dirty="0" smtClean="0"/>
              <a:t> </a:t>
            </a:r>
            <a:r>
              <a:rPr lang="cs-CZ" dirty="0" err="1" smtClean="0"/>
              <a:t>it</a:t>
            </a:r>
            <a:r>
              <a:rPr lang="cs-CZ" dirty="0" smtClean="0"/>
              <a:t> to </a:t>
            </a:r>
            <a:r>
              <a:rPr lang="cs-CZ" dirty="0" err="1" smtClean="0"/>
              <a:t>the</a:t>
            </a:r>
            <a:r>
              <a:rPr lang="cs-CZ" dirty="0" smtClean="0"/>
              <a:t> </a:t>
            </a:r>
            <a:r>
              <a:rPr lang="cs-CZ" dirty="0" err="1" smtClean="0"/>
              <a:t>others</a:t>
            </a:r>
            <a:r>
              <a:rPr lang="cs-CZ" smtClean="0"/>
              <a:t>.</a:t>
            </a:r>
            <a:endParaRPr lang="en-US" dirty="0"/>
          </a:p>
        </p:txBody>
      </p:sp>
    </p:spTree>
    <p:extLst>
      <p:ext uri="{BB962C8B-B14F-4D97-AF65-F5344CB8AC3E}">
        <p14:creationId xmlns:p14="http://schemas.microsoft.com/office/powerpoint/2010/main" val="8284535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 – </a:t>
            </a:r>
            <a:r>
              <a:rPr lang="cs-CZ" dirty="0" err="1" smtClean="0"/>
              <a:t>Resource</a:t>
            </a:r>
            <a:r>
              <a:rPr lang="cs-CZ" dirty="0" smtClean="0"/>
              <a:t> </a:t>
            </a:r>
            <a:r>
              <a:rPr lang="cs-CZ" dirty="0" err="1" smtClean="0"/>
              <a:t>mapping</a:t>
            </a:r>
            <a:endParaRPr lang="en-US" dirty="0"/>
          </a:p>
        </p:txBody>
      </p:sp>
      <p:sp>
        <p:nvSpPr>
          <p:cNvPr id="3" name="Zástupný symbol pro text 2"/>
          <p:cNvSpPr>
            <a:spLocks noGrp="1"/>
          </p:cNvSpPr>
          <p:nvPr>
            <p:ph type="body" idx="1"/>
          </p:nvPr>
        </p:nvSpPr>
        <p:spPr/>
        <p:txBody>
          <a:bodyPr/>
          <a:lstStyle/>
          <a:p>
            <a:endParaRPr lang="en-US"/>
          </a:p>
        </p:txBody>
      </p:sp>
    </p:spTree>
    <p:extLst>
      <p:ext uri="{BB962C8B-B14F-4D97-AF65-F5344CB8AC3E}">
        <p14:creationId xmlns:p14="http://schemas.microsoft.com/office/powerpoint/2010/main" val="211740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Defining</a:t>
            </a:r>
            <a:r>
              <a:rPr lang="cs-CZ" dirty="0" smtClean="0"/>
              <a:t> </a:t>
            </a:r>
            <a:r>
              <a:rPr lang="cs-CZ" dirty="0" err="1" smtClean="0"/>
              <a:t>the</a:t>
            </a:r>
            <a:r>
              <a:rPr lang="cs-CZ" dirty="0" smtClean="0"/>
              <a:t> </a:t>
            </a:r>
            <a:r>
              <a:rPr lang="cs-CZ" dirty="0" err="1" smtClean="0"/>
              <a:t>objective</a:t>
            </a:r>
            <a:r>
              <a:rPr lang="cs-CZ" dirty="0" smtClean="0"/>
              <a:t>(s)</a:t>
            </a:r>
            <a:endParaRPr lang="en-GB" dirty="0"/>
          </a:p>
        </p:txBody>
      </p:sp>
      <p:sp>
        <p:nvSpPr>
          <p:cNvPr id="3" name="Zástupný symbol pro obsah 2"/>
          <p:cNvSpPr>
            <a:spLocks noGrp="1"/>
          </p:cNvSpPr>
          <p:nvPr>
            <p:ph idx="1"/>
          </p:nvPr>
        </p:nvSpPr>
        <p:spPr/>
        <p:txBody>
          <a:bodyPr/>
          <a:lstStyle/>
          <a:p>
            <a:pPr marL="0" indent="0">
              <a:buNone/>
            </a:pPr>
            <a:r>
              <a:rPr lang="en-US" dirty="0"/>
              <a:t>A good policy-influencing objective should be clear </a:t>
            </a:r>
            <a:r>
              <a:rPr lang="en-US" dirty="0" smtClean="0"/>
              <a:t>about</a:t>
            </a:r>
            <a:r>
              <a:rPr lang="cs-CZ" dirty="0" smtClean="0"/>
              <a:t>:</a:t>
            </a:r>
          </a:p>
          <a:p>
            <a:r>
              <a:rPr lang="en-US" i="1" dirty="0" smtClean="0"/>
              <a:t>why </a:t>
            </a:r>
            <a:r>
              <a:rPr lang="en-US" dirty="0" smtClean="0"/>
              <a:t>the</a:t>
            </a:r>
            <a:r>
              <a:rPr lang="cs-CZ" dirty="0" smtClean="0"/>
              <a:t> </a:t>
            </a:r>
            <a:r>
              <a:rPr lang="en-US" dirty="0" smtClean="0"/>
              <a:t>changes </a:t>
            </a:r>
            <a:r>
              <a:rPr lang="en-US" dirty="0"/>
              <a:t>you are proposing are important</a:t>
            </a:r>
            <a:r>
              <a:rPr lang="en-US" dirty="0" smtClean="0"/>
              <a:t>,</a:t>
            </a:r>
            <a:endParaRPr lang="cs-CZ" dirty="0" smtClean="0"/>
          </a:p>
          <a:p>
            <a:r>
              <a:rPr lang="en-US" i="1" dirty="0" smtClean="0"/>
              <a:t>who </a:t>
            </a:r>
            <a:r>
              <a:rPr lang="en-US" dirty="0"/>
              <a:t>they affect, </a:t>
            </a:r>
            <a:endParaRPr lang="cs-CZ" dirty="0" smtClean="0"/>
          </a:p>
          <a:p>
            <a:r>
              <a:rPr lang="en-US" i="1" dirty="0" smtClean="0"/>
              <a:t>what</a:t>
            </a:r>
            <a:r>
              <a:rPr lang="cs-CZ" i="1" dirty="0" smtClean="0"/>
              <a:t> </a:t>
            </a:r>
            <a:r>
              <a:rPr lang="en-US" dirty="0" smtClean="0"/>
              <a:t>needs </a:t>
            </a:r>
            <a:r>
              <a:rPr lang="en-US" dirty="0"/>
              <a:t>to be done about it and </a:t>
            </a:r>
            <a:endParaRPr lang="cs-CZ" dirty="0" smtClean="0"/>
          </a:p>
          <a:p>
            <a:r>
              <a:rPr lang="en-US" i="1" dirty="0" smtClean="0"/>
              <a:t>where </a:t>
            </a:r>
            <a:r>
              <a:rPr lang="en-US" dirty="0"/>
              <a:t>you stand in relation to </a:t>
            </a:r>
            <a:r>
              <a:rPr lang="en-US" dirty="0" smtClean="0"/>
              <a:t>others</a:t>
            </a:r>
            <a:r>
              <a:rPr lang="cs-CZ" dirty="0" smtClean="0"/>
              <a:t> </a:t>
            </a:r>
            <a:r>
              <a:rPr lang="en-US" dirty="0" smtClean="0"/>
              <a:t>who </a:t>
            </a:r>
            <a:r>
              <a:rPr lang="en-US" dirty="0"/>
              <a:t>are also trying to bring about change.</a:t>
            </a:r>
            <a:endParaRPr lang="en-GB" dirty="0"/>
          </a:p>
        </p:txBody>
      </p:sp>
    </p:spTree>
    <p:extLst>
      <p:ext uri="{BB962C8B-B14F-4D97-AF65-F5344CB8AC3E}">
        <p14:creationId xmlns:p14="http://schemas.microsoft.com/office/powerpoint/2010/main" val="2986395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Resources for your intervention</a:t>
            </a:r>
            <a:endParaRPr lang="en-US" dirty="0"/>
          </a:p>
        </p:txBody>
      </p:sp>
      <p:sp>
        <p:nvSpPr>
          <p:cNvPr id="3" name="Zástupný symbol pro obsah 2"/>
          <p:cNvSpPr>
            <a:spLocks noGrp="1"/>
          </p:cNvSpPr>
          <p:nvPr>
            <p:ph idx="1"/>
          </p:nvPr>
        </p:nvSpPr>
        <p:spPr/>
        <p:txBody>
          <a:bodyPr>
            <a:normAutofit fontScale="92500" lnSpcReduction="20000"/>
          </a:bodyPr>
          <a:lstStyle/>
          <a:p>
            <a:pPr marL="0" indent="0">
              <a:buNone/>
            </a:pPr>
            <a:r>
              <a:rPr lang="en-US" dirty="0" smtClean="0"/>
              <a:t>All the input you need for your intervention could be distinguished as </a:t>
            </a:r>
          </a:p>
          <a:p>
            <a:r>
              <a:rPr lang="en-US" dirty="0" smtClean="0"/>
              <a:t>Available </a:t>
            </a:r>
          </a:p>
          <a:p>
            <a:r>
              <a:rPr lang="en-US" dirty="0" smtClean="0"/>
              <a:t>Needed</a:t>
            </a:r>
          </a:p>
          <a:p>
            <a:pPr marL="514350" indent="-514350">
              <a:buAutoNum type="arabicPeriod"/>
            </a:pPr>
            <a:r>
              <a:rPr lang="en-US" dirty="0" smtClean="0"/>
              <a:t>Define all the activities you planned to tackle your policy objective</a:t>
            </a:r>
          </a:p>
          <a:p>
            <a:pPr marL="514350" indent="-514350">
              <a:buAutoNum type="arabicPeriod"/>
            </a:pPr>
            <a:r>
              <a:rPr lang="en-US" dirty="0" smtClean="0"/>
              <a:t>Define the resource to accomplish it. </a:t>
            </a:r>
          </a:p>
          <a:p>
            <a:pPr lvl="1"/>
            <a:r>
              <a:rPr lang="en-US" dirty="0" smtClean="0"/>
              <a:t>Personal (skills, competences, networks)</a:t>
            </a:r>
          </a:p>
          <a:p>
            <a:pPr lvl="1"/>
            <a:r>
              <a:rPr lang="en-US" dirty="0" smtClean="0"/>
              <a:t>Funds </a:t>
            </a:r>
          </a:p>
          <a:p>
            <a:pPr lvl="1"/>
            <a:r>
              <a:rPr lang="en-US" dirty="0" smtClean="0"/>
              <a:t>Facilities </a:t>
            </a:r>
          </a:p>
          <a:p>
            <a:pPr marL="514350" indent="-514350">
              <a:buAutoNum type="arabicPeriod"/>
            </a:pPr>
            <a:r>
              <a:rPr lang="en-US" dirty="0" smtClean="0"/>
              <a:t>Define how you will get the missing and needed resources</a:t>
            </a:r>
          </a:p>
          <a:p>
            <a:pPr marL="514350" indent="-514350">
              <a:buAutoNum type="arabicPeriod"/>
            </a:pPr>
            <a:r>
              <a:rPr lang="en-US" dirty="0" smtClean="0"/>
              <a:t>Define the personal responsibility for its obtaining.</a:t>
            </a:r>
            <a:endParaRPr lang="cs-CZ" dirty="0" smtClean="0"/>
          </a:p>
          <a:p>
            <a:pPr marL="514350" indent="-514350">
              <a:buAutoNum type="arabicPeriod"/>
            </a:pPr>
            <a:r>
              <a:rPr lang="en-US" dirty="0" smtClean="0"/>
              <a:t>Prepare presentation of your resource plan</a:t>
            </a:r>
            <a:r>
              <a:rPr lang="cs-CZ" dirty="0" smtClean="0"/>
              <a:t>.</a:t>
            </a:r>
            <a:endParaRPr lang="en-US" dirty="0" smtClean="0"/>
          </a:p>
        </p:txBody>
      </p:sp>
    </p:spTree>
    <p:extLst>
      <p:ext uri="{BB962C8B-B14F-4D97-AF65-F5344CB8AC3E}">
        <p14:creationId xmlns:p14="http://schemas.microsoft.com/office/powerpoint/2010/main" val="6104106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Feedback</a:t>
            </a:r>
            <a:endParaRPr lang="en-US" dirty="0"/>
          </a:p>
        </p:txBody>
      </p:sp>
      <p:sp>
        <p:nvSpPr>
          <p:cNvPr id="3" name="Zástupný symbol pro obsah 2"/>
          <p:cNvSpPr>
            <a:spLocks noGrp="1"/>
          </p:cNvSpPr>
          <p:nvPr>
            <p:ph idx="1"/>
          </p:nvPr>
        </p:nvSpPr>
        <p:spPr/>
        <p:txBody>
          <a:bodyPr/>
          <a:lstStyle/>
          <a:p>
            <a:pPr marL="0" indent="0">
              <a:buNone/>
            </a:pPr>
            <a:r>
              <a:rPr lang="en-US" dirty="0" smtClean="0"/>
              <a:t>Did we fulfill our goals? Do you know how to</a:t>
            </a:r>
            <a:r>
              <a:rPr lang="cs-CZ" dirty="0" smtClean="0"/>
              <a:t>:</a:t>
            </a:r>
          </a:p>
          <a:p>
            <a:pPr marL="514350" indent="-514350">
              <a:buFont typeface="+mj-lt"/>
              <a:buAutoNum type="arabicPeriod"/>
            </a:pPr>
            <a:r>
              <a:rPr lang="en-US" dirty="0"/>
              <a:t>Set up tangible and measurable objectives for your coalitions. </a:t>
            </a:r>
          </a:p>
          <a:p>
            <a:pPr marL="514350" indent="-514350">
              <a:buFont typeface="+mj-lt"/>
              <a:buAutoNum type="arabicPeriod"/>
            </a:pPr>
            <a:r>
              <a:rPr lang="en-US" dirty="0"/>
              <a:t>Define the context of your coalitions´ interventions.</a:t>
            </a:r>
          </a:p>
          <a:p>
            <a:pPr marL="514350" indent="-514350">
              <a:buFont typeface="+mj-lt"/>
              <a:buAutoNum type="arabicPeriod"/>
            </a:pPr>
            <a:r>
              <a:rPr lang="en-US" dirty="0"/>
              <a:t>Track the success of your engagement strategy.</a:t>
            </a:r>
          </a:p>
          <a:p>
            <a:pPr marL="514350" indent="-514350">
              <a:buFont typeface="+mj-lt"/>
              <a:buAutoNum type="arabicPeriod"/>
            </a:pPr>
            <a:r>
              <a:rPr lang="cs-CZ" dirty="0" smtClean="0"/>
              <a:t>T</a:t>
            </a:r>
            <a:r>
              <a:rPr lang="en-US" dirty="0" err="1" smtClean="0"/>
              <a:t>arget</a:t>
            </a:r>
            <a:r>
              <a:rPr lang="en-US" dirty="0" smtClean="0"/>
              <a:t> </a:t>
            </a:r>
            <a:r>
              <a:rPr lang="en-US" dirty="0"/>
              <a:t>the adequate stakeholders to reach you policy making objective.</a:t>
            </a:r>
          </a:p>
          <a:p>
            <a:pPr marL="0" indent="0">
              <a:buNone/>
            </a:pPr>
            <a:endParaRPr lang="cs-CZ" dirty="0" smtClean="0"/>
          </a:p>
          <a:p>
            <a:pPr marL="0" indent="0">
              <a:buNone/>
            </a:pPr>
            <a:r>
              <a:rPr lang="en-US" dirty="0" smtClean="0"/>
              <a:t>Are the knowledge and outcomes of your work useful?</a:t>
            </a:r>
          </a:p>
          <a:p>
            <a:pPr marL="0" indent="0">
              <a:buNone/>
            </a:pPr>
            <a:endParaRPr lang="en-US" dirty="0"/>
          </a:p>
        </p:txBody>
      </p:sp>
    </p:spTree>
    <p:extLst>
      <p:ext uri="{BB962C8B-B14F-4D97-AF65-F5344CB8AC3E}">
        <p14:creationId xmlns:p14="http://schemas.microsoft.com/office/powerpoint/2010/main" val="1876749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I - </a:t>
            </a:r>
            <a:r>
              <a:rPr lang="cs-CZ" dirty="0" err="1" smtClean="0"/>
              <a:t>Defining</a:t>
            </a:r>
            <a:r>
              <a:rPr lang="cs-CZ" dirty="0" smtClean="0"/>
              <a:t> </a:t>
            </a:r>
            <a:r>
              <a:rPr lang="cs-CZ" dirty="0" err="1"/>
              <a:t>the</a:t>
            </a:r>
            <a:r>
              <a:rPr lang="cs-CZ" dirty="0"/>
              <a:t> </a:t>
            </a:r>
            <a:r>
              <a:rPr lang="cs-CZ" dirty="0" err="1"/>
              <a:t>objective</a:t>
            </a:r>
            <a:r>
              <a:rPr lang="cs-CZ" dirty="0"/>
              <a:t>(s)</a:t>
            </a:r>
            <a:endParaRPr lang="en-US" dirty="0"/>
          </a:p>
        </p:txBody>
      </p:sp>
      <p:sp>
        <p:nvSpPr>
          <p:cNvPr id="5" name="Zástupný symbol pro text 4"/>
          <p:cNvSpPr>
            <a:spLocks noGrp="1"/>
          </p:cNvSpPr>
          <p:nvPr>
            <p:ph type="body" idx="1"/>
          </p:nvPr>
        </p:nvSpPr>
        <p:spPr/>
        <p:txBody>
          <a:bodyPr/>
          <a:lstStyle/>
          <a:p>
            <a:endParaRPr lang="en-US"/>
          </a:p>
        </p:txBody>
      </p:sp>
    </p:spTree>
    <p:extLst>
      <p:ext uri="{BB962C8B-B14F-4D97-AF65-F5344CB8AC3E}">
        <p14:creationId xmlns:p14="http://schemas.microsoft.com/office/powerpoint/2010/main" val="1435635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Objectives – example of Rapid housing</a:t>
            </a:r>
            <a:endParaRPr lang="en-US" dirty="0"/>
          </a:p>
        </p:txBody>
      </p:sp>
      <p:sp>
        <p:nvSpPr>
          <p:cNvPr id="3" name="Zástupný symbol pro obsah 2"/>
          <p:cNvSpPr>
            <a:spLocks noGrp="1"/>
          </p:cNvSpPr>
          <p:nvPr>
            <p:ph idx="1"/>
          </p:nvPr>
        </p:nvSpPr>
        <p:spPr/>
        <p:txBody>
          <a:bodyPr>
            <a:normAutofit lnSpcReduction="10000"/>
          </a:bodyPr>
          <a:lstStyle/>
          <a:p>
            <a:pPr marL="0" indent="0">
              <a:buNone/>
            </a:pPr>
            <a:r>
              <a:rPr lang="en-GB" b="1" dirty="0" smtClean="0"/>
              <a:t>To change the situation how homelessness is addressed for all populations in the Czech </a:t>
            </a:r>
            <a:r>
              <a:rPr lang="cs-CZ" b="1" dirty="0" smtClean="0"/>
              <a:t>R</a:t>
            </a:r>
            <a:r>
              <a:rPr lang="en-GB" b="1" dirty="0" err="1" smtClean="0"/>
              <a:t>epublic</a:t>
            </a:r>
            <a:r>
              <a:rPr lang="en-GB" b="1" dirty="0" smtClean="0"/>
              <a:t>.</a:t>
            </a:r>
          </a:p>
          <a:p>
            <a:r>
              <a:rPr lang="en-US" sz="2200" dirty="0" smtClean="0"/>
              <a:t>Previous </a:t>
            </a:r>
            <a:r>
              <a:rPr lang="en-US" sz="2200" b="1" dirty="0"/>
              <a:t>laws and practices have excluded people with past housing debts </a:t>
            </a:r>
            <a:r>
              <a:rPr lang="en-US" sz="2200" dirty="0"/>
              <a:t>or evictions. This has made regaining housing for homeless families very challenging even in publically-owned units</a:t>
            </a:r>
            <a:r>
              <a:rPr lang="en-US" sz="2200" dirty="0" smtClean="0"/>
              <a:t>.</a:t>
            </a:r>
            <a:endParaRPr lang="cs-CZ" sz="2200" dirty="0" smtClean="0"/>
          </a:p>
          <a:p>
            <a:r>
              <a:rPr lang="en-US" sz="2200" dirty="0"/>
              <a:t>On top of that, for </a:t>
            </a:r>
            <a:r>
              <a:rPr lang="en-US" sz="2200" b="1" dirty="0"/>
              <a:t>Roma families</a:t>
            </a:r>
            <a:r>
              <a:rPr lang="en-US" sz="2200" dirty="0"/>
              <a:t>, assumptions about their behaviors in housing make access to the housing market very difficult, effectively precluding many of these families from re-entering the housing market. </a:t>
            </a:r>
            <a:endParaRPr lang="cs-CZ" sz="2200" dirty="0" smtClean="0"/>
          </a:p>
          <a:p>
            <a:r>
              <a:rPr lang="cs-CZ" sz="2200" dirty="0" smtClean="0"/>
              <a:t>Project </a:t>
            </a:r>
            <a:r>
              <a:rPr lang="en-US" sz="2200" b="1" dirty="0" err="1" smtClean="0"/>
              <a:t>showcas</a:t>
            </a:r>
            <a:r>
              <a:rPr lang="cs-CZ" sz="2200" b="1" dirty="0" smtClean="0"/>
              <a:t>es</a:t>
            </a:r>
            <a:r>
              <a:rPr lang="en-US" sz="2200" b="1" dirty="0" smtClean="0"/>
              <a:t> </a:t>
            </a:r>
            <a:r>
              <a:rPr lang="en-US" sz="2200" b="1" dirty="0"/>
              <a:t>that any homeless family can be housed </a:t>
            </a:r>
            <a:r>
              <a:rPr lang="en-US" sz="2200" dirty="0"/>
              <a:t>and retain the housing if given proper support, this could be a </a:t>
            </a:r>
            <a:r>
              <a:rPr lang="en-US" sz="2200" b="1" dirty="0"/>
              <a:t>breakthrough evidence </a:t>
            </a:r>
            <a:r>
              <a:rPr lang="en-US" sz="2200" dirty="0"/>
              <a:t>for change, because there are enough vacant flats in the Czech Republic to end homelessness </a:t>
            </a:r>
            <a:r>
              <a:rPr lang="en-US" sz="2200" dirty="0" smtClean="0"/>
              <a:t>altogether</a:t>
            </a:r>
            <a:r>
              <a:rPr lang="cs-CZ" sz="2200" dirty="0" smtClean="0"/>
              <a:t>.</a:t>
            </a:r>
          </a:p>
          <a:p>
            <a:r>
              <a:rPr lang="en-US" sz="2200" dirty="0"/>
              <a:t>The project was referred to as a best practice example by the </a:t>
            </a:r>
            <a:r>
              <a:rPr lang="en-US" sz="2200" b="1" dirty="0"/>
              <a:t>Minister of </a:t>
            </a:r>
            <a:r>
              <a:rPr lang="en-US" sz="2200" b="1" dirty="0" err="1"/>
              <a:t>Labour</a:t>
            </a:r>
            <a:r>
              <a:rPr lang="en-US" sz="2200" b="1" dirty="0"/>
              <a:t> and Social Affairs </a:t>
            </a:r>
            <a:r>
              <a:rPr lang="en-US" sz="2200" dirty="0"/>
              <a:t>in public, and also in documents supporting government social housing bill.</a:t>
            </a:r>
            <a:endParaRPr lang="cs-CZ" sz="2200" dirty="0"/>
          </a:p>
          <a:p>
            <a:pPr marL="0" indent="0">
              <a:buNone/>
            </a:pPr>
            <a:endParaRPr lang="en-GB" dirty="0"/>
          </a:p>
        </p:txBody>
      </p:sp>
    </p:spTree>
    <p:extLst>
      <p:ext uri="{BB962C8B-B14F-4D97-AF65-F5344CB8AC3E}">
        <p14:creationId xmlns:p14="http://schemas.microsoft.com/office/powerpoint/2010/main" val="763429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Exercise time – defining the objectives</a:t>
            </a:r>
            <a:endParaRPr lang="en-US" dirty="0"/>
          </a:p>
        </p:txBody>
      </p:sp>
      <p:sp>
        <p:nvSpPr>
          <p:cNvPr id="3" name="Zástupný symbol pro obsah 2"/>
          <p:cNvSpPr>
            <a:spLocks noGrp="1"/>
          </p:cNvSpPr>
          <p:nvPr>
            <p:ph idx="1"/>
          </p:nvPr>
        </p:nvSpPr>
        <p:spPr/>
        <p:txBody>
          <a:bodyPr/>
          <a:lstStyle/>
          <a:p>
            <a:pPr marL="0" indent="0">
              <a:buNone/>
            </a:pPr>
            <a:r>
              <a:rPr lang="en-US" dirty="0" smtClean="0"/>
              <a:t>Define the main policy influence objective of the coalition</a:t>
            </a:r>
          </a:p>
          <a:p>
            <a:pPr marL="514350" indent="-514350">
              <a:buFont typeface="+mj-lt"/>
              <a:buAutoNum type="arabicPeriod"/>
            </a:pPr>
            <a:r>
              <a:rPr lang="en-US" dirty="0" smtClean="0"/>
              <a:t>In groups define answers to the main questions:</a:t>
            </a:r>
          </a:p>
          <a:p>
            <a:pPr marL="914400" lvl="2" indent="0">
              <a:buNone/>
            </a:pPr>
            <a:r>
              <a:rPr lang="en-US" i="1" dirty="0" smtClean="0"/>
              <a:t>why </a:t>
            </a:r>
            <a:r>
              <a:rPr lang="en-US" dirty="0" smtClean="0"/>
              <a:t>the changes you are proposing are important,</a:t>
            </a:r>
          </a:p>
          <a:p>
            <a:pPr marL="914400" lvl="2" indent="0">
              <a:buNone/>
            </a:pPr>
            <a:r>
              <a:rPr lang="en-US" i="1" dirty="0" smtClean="0"/>
              <a:t>who </a:t>
            </a:r>
            <a:r>
              <a:rPr lang="en-US" dirty="0" smtClean="0"/>
              <a:t>they affect, </a:t>
            </a:r>
          </a:p>
          <a:p>
            <a:pPr marL="914400" lvl="2" indent="0">
              <a:buNone/>
            </a:pPr>
            <a:r>
              <a:rPr lang="en-US" i="1" dirty="0" smtClean="0"/>
              <a:t>what </a:t>
            </a:r>
            <a:r>
              <a:rPr lang="en-US" dirty="0" smtClean="0"/>
              <a:t>needs to be done about it and </a:t>
            </a:r>
          </a:p>
          <a:p>
            <a:pPr marL="914400" lvl="2" indent="0">
              <a:buNone/>
            </a:pPr>
            <a:r>
              <a:rPr lang="en-US" i="1" dirty="0" smtClean="0"/>
              <a:t>where </a:t>
            </a:r>
            <a:r>
              <a:rPr lang="en-US" dirty="0" smtClean="0"/>
              <a:t>you stand in relation to others who are also trying to bring about change.</a:t>
            </a:r>
          </a:p>
          <a:p>
            <a:pPr marL="514350" indent="-514350">
              <a:buFont typeface="+mj-lt"/>
              <a:buAutoNum type="arabicPeriod"/>
            </a:pPr>
            <a:r>
              <a:rPr lang="en-US" dirty="0" smtClean="0"/>
              <a:t>Summarize your answers on flipchart – use maximum of 4 sentences to describe the objective</a:t>
            </a:r>
          </a:p>
          <a:p>
            <a:pPr marL="514350" indent="-514350">
              <a:buFont typeface="+mj-lt"/>
              <a:buAutoNum type="arabicPeriod"/>
            </a:pPr>
            <a:r>
              <a:rPr lang="en-US" dirty="0" smtClean="0"/>
              <a:t>Introduce your objective to the others</a:t>
            </a:r>
          </a:p>
          <a:p>
            <a:pPr marL="514350" indent="-514350">
              <a:buFont typeface="+mj-lt"/>
              <a:buAutoNum type="arabicPeriod"/>
            </a:pPr>
            <a:endParaRPr lang="en-GB" dirty="0"/>
          </a:p>
        </p:txBody>
      </p:sp>
    </p:spTree>
    <p:extLst>
      <p:ext uri="{BB962C8B-B14F-4D97-AF65-F5344CB8AC3E}">
        <p14:creationId xmlns:p14="http://schemas.microsoft.com/office/powerpoint/2010/main" val="2856618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Debriefing</a:t>
            </a:r>
            <a:endParaRPr lang="en-GB" dirty="0"/>
          </a:p>
        </p:txBody>
      </p:sp>
      <p:sp>
        <p:nvSpPr>
          <p:cNvPr id="3" name="Zástupný symbol pro obsah 2"/>
          <p:cNvSpPr>
            <a:spLocks noGrp="1"/>
          </p:cNvSpPr>
          <p:nvPr>
            <p:ph idx="1"/>
          </p:nvPr>
        </p:nvSpPr>
        <p:spPr/>
        <p:txBody>
          <a:bodyPr/>
          <a:lstStyle/>
          <a:p>
            <a:r>
              <a:rPr lang="en-US" dirty="0" smtClean="0"/>
              <a:t>Are you able to set up your policy objective?</a:t>
            </a:r>
          </a:p>
          <a:p>
            <a:r>
              <a:rPr lang="en-US" dirty="0" smtClean="0"/>
              <a:t>Did the questions help to you make the objective more precise?</a:t>
            </a:r>
          </a:p>
          <a:p>
            <a:r>
              <a:rPr lang="en-US" dirty="0" smtClean="0"/>
              <a:t>What is the evidence of the things that need to be done? How you prove the effect of the changed policy?</a:t>
            </a:r>
            <a:endParaRPr lang="cs-CZ" dirty="0" smtClean="0"/>
          </a:p>
          <a:p>
            <a:r>
              <a:rPr lang="en-US" dirty="0" smtClean="0"/>
              <a:t>How does it differ from the objectives of your coalition</a:t>
            </a:r>
            <a:r>
              <a:rPr lang="cs-CZ" dirty="0" smtClean="0"/>
              <a:t>?</a:t>
            </a:r>
            <a:endParaRPr lang="en-US" dirty="0" smtClean="0"/>
          </a:p>
          <a:p>
            <a:endParaRPr lang="en-GB" dirty="0"/>
          </a:p>
        </p:txBody>
      </p:sp>
    </p:spTree>
    <p:extLst>
      <p:ext uri="{BB962C8B-B14F-4D97-AF65-F5344CB8AC3E}">
        <p14:creationId xmlns:p14="http://schemas.microsoft.com/office/powerpoint/2010/main" val="1242113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II – </a:t>
            </a:r>
            <a:r>
              <a:rPr lang="cs-CZ" dirty="0" err="1" smtClean="0"/>
              <a:t>Context</a:t>
            </a:r>
            <a:r>
              <a:rPr lang="cs-CZ" dirty="0" smtClean="0"/>
              <a:t> </a:t>
            </a:r>
            <a:r>
              <a:rPr lang="cs-CZ" dirty="0" err="1" smtClean="0"/>
              <a:t>of</a:t>
            </a:r>
            <a:r>
              <a:rPr lang="cs-CZ" dirty="0" smtClean="0"/>
              <a:t> </a:t>
            </a:r>
            <a:r>
              <a:rPr lang="cs-CZ" dirty="0" err="1" smtClean="0"/>
              <a:t>your</a:t>
            </a:r>
            <a:r>
              <a:rPr lang="cs-CZ" dirty="0" smtClean="0"/>
              <a:t> </a:t>
            </a:r>
            <a:r>
              <a:rPr lang="cs-CZ" dirty="0" err="1" smtClean="0"/>
              <a:t>objectives</a:t>
            </a:r>
            <a:endParaRPr lang="en-US" dirty="0"/>
          </a:p>
        </p:txBody>
      </p:sp>
      <p:sp>
        <p:nvSpPr>
          <p:cNvPr id="5" name="Zástupný symbol pro text 4"/>
          <p:cNvSpPr>
            <a:spLocks noGrp="1"/>
          </p:cNvSpPr>
          <p:nvPr>
            <p:ph type="body" idx="1"/>
          </p:nvPr>
        </p:nvSpPr>
        <p:spPr/>
        <p:txBody>
          <a:bodyPr/>
          <a:lstStyle/>
          <a:p>
            <a:endParaRPr lang="en-US"/>
          </a:p>
        </p:txBody>
      </p:sp>
    </p:spTree>
    <p:extLst>
      <p:ext uri="{BB962C8B-B14F-4D97-AF65-F5344CB8AC3E}">
        <p14:creationId xmlns:p14="http://schemas.microsoft.com/office/powerpoint/2010/main" val="4093282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Force field diagram</a:t>
            </a:r>
            <a:endParaRPr lang="en-GB" dirty="0"/>
          </a:p>
        </p:txBody>
      </p:sp>
      <p:sp>
        <p:nvSpPr>
          <p:cNvPr id="3" name="Zástupný symbol pro obsah 2"/>
          <p:cNvSpPr>
            <a:spLocks noGrp="1"/>
          </p:cNvSpPr>
          <p:nvPr>
            <p:ph idx="1"/>
          </p:nvPr>
        </p:nvSpPr>
        <p:spPr/>
        <p:txBody>
          <a:bodyPr/>
          <a:lstStyle/>
          <a:p>
            <a:pPr marL="0" indent="0" algn="ctr">
              <a:buNone/>
            </a:pPr>
            <a:r>
              <a:rPr lang="en-GB" dirty="0" smtClean="0"/>
              <a:t>Practical tool to identify the potential barriers and enablers of change helps you target that objective in more detail.</a:t>
            </a:r>
            <a:endParaRPr lang="en-GB" dirty="0"/>
          </a:p>
        </p:txBody>
      </p:sp>
      <p:sp>
        <p:nvSpPr>
          <p:cNvPr id="5" name="Rounded Rectangle 2"/>
          <p:cNvSpPr/>
          <p:nvPr/>
        </p:nvSpPr>
        <p:spPr>
          <a:xfrm>
            <a:off x="5174928" y="3698399"/>
            <a:ext cx="2088232" cy="2975883"/>
          </a:xfrm>
          <a:prstGeom prst="roundRect">
            <a:avLst/>
          </a:prstGeom>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r>
              <a:rPr lang="en-GB" sz="2000" b="1" dirty="0" smtClean="0"/>
              <a:t>To change the situation how homelessness is addressed for all populations in the Czech Republic</a:t>
            </a:r>
            <a:endParaRPr lang="en-GB" sz="2000" b="1" dirty="0"/>
          </a:p>
        </p:txBody>
      </p:sp>
      <p:grpSp>
        <p:nvGrpSpPr>
          <p:cNvPr id="6" name="Group 35"/>
          <p:cNvGrpSpPr/>
          <p:nvPr/>
        </p:nvGrpSpPr>
        <p:grpSpPr>
          <a:xfrm>
            <a:off x="1720257" y="3793363"/>
            <a:ext cx="3253554" cy="3104203"/>
            <a:chOff x="94310" y="1196752"/>
            <a:chExt cx="3168353" cy="2664296"/>
          </a:xfrm>
        </p:grpSpPr>
        <p:sp>
          <p:nvSpPr>
            <p:cNvPr id="7" name="Pentagon 22"/>
            <p:cNvSpPr/>
            <p:nvPr/>
          </p:nvSpPr>
          <p:spPr>
            <a:xfrm>
              <a:off x="94311" y="1196752"/>
              <a:ext cx="3168352" cy="288032"/>
            </a:xfrm>
            <a:prstGeom prst="homePlat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Tested methodology of Housing first </a:t>
              </a:r>
              <a:endParaRPr lang="en-GB" sz="1400" dirty="0"/>
            </a:p>
          </p:txBody>
        </p:sp>
        <p:sp>
          <p:nvSpPr>
            <p:cNvPr id="8" name="Pentagon 23"/>
            <p:cNvSpPr/>
            <p:nvPr/>
          </p:nvSpPr>
          <p:spPr>
            <a:xfrm>
              <a:off x="94310" y="1592795"/>
              <a:ext cx="3168352" cy="288032"/>
            </a:xfrm>
            <a:prstGeom prst="homePlat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Good relationship with city Brno</a:t>
              </a:r>
              <a:endParaRPr lang="en-GB" sz="1400" dirty="0"/>
            </a:p>
          </p:txBody>
        </p:sp>
        <p:sp>
          <p:nvSpPr>
            <p:cNvPr id="9" name="Pentagon 24"/>
            <p:cNvSpPr/>
            <p:nvPr/>
          </p:nvSpPr>
          <p:spPr>
            <a:xfrm>
              <a:off x="94310" y="1998747"/>
              <a:ext cx="3168352" cy="288032"/>
            </a:xfrm>
            <a:prstGeom prst="homePlat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Good fieldwork service provider</a:t>
              </a:r>
              <a:endParaRPr lang="en-GB" sz="1400" dirty="0"/>
            </a:p>
          </p:txBody>
        </p:sp>
        <p:sp>
          <p:nvSpPr>
            <p:cNvPr id="10" name="Pentagon 25"/>
            <p:cNvSpPr/>
            <p:nvPr/>
          </p:nvSpPr>
          <p:spPr>
            <a:xfrm>
              <a:off x="94311" y="2384884"/>
              <a:ext cx="3168352" cy="278124"/>
            </a:xfrm>
            <a:prstGeom prst="homePlat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Big number of the free apartments</a:t>
              </a:r>
              <a:endParaRPr lang="en-GB" sz="1400" dirty="0"/>
            </a:p>
          </p:txBody>
        </p:sp>
        <p:sp>
          <p:nvSpPr>
            <p:cNvPr id="11" name="Pentagon 26"/>
            <p:cNvSpPr/>
            <p:nvPr/>
          </p:nvSpPr>
          <p:spPr>
            <a:xfrm>
              <a:off x="94311" y="2780928"/>
              <a:ext cx="3168352" cy="288032"/>
            </a:xfrm>
            <a:prstGeom prst="homePlat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Willingness of the Ministry to adopt innovation</a:t>
              </a:r>
              <a:endParaRPr lang="en-GB" sz="1400" dirty="0"/>
            </a:p>
          </p:txBody>
        </p:sp>
        <p:sp>
          <p:nvSpPr>
            <p:cNvPr id="12" name="Pentagon 27"/>
            <p:cNvSpPr/>
            <p:nvPr/>
          </p:nvSpPr>
          <p:spPr>
            <a:xfrm>
              <a:off x="94311" y="3176972"/>
              <a:ext cx="3168352" cy="288032"/>
            </a:xfrm>
            <a:prstGeom prst="homePlat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EU funds to run the pilot and RCT</a:t>
              </a:r>
              <a:endParaRPr lang="en-GB" sz="1400" dirty="0"/>
            </a:p>
          </p:txBody>
        </p:sp>
        <p:sp>
          <p:nvSpPr>
            <p:cNvPr id="13" name="Pentagon 28"/>
            <p:cNvSpPr/>
            <p:nvPr/>
          </p:nvSpPr>
          <p:spPr>
            <a:xfrm>
              <a:off x="94311" y="3573016"/>
              <a:ext cx="3168352" cy="288032"/>
            </a:xfrm>
            <a:prstGeom prst="homePlat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a:t>
              </a:r>
              <a:endParaRPr lang="en-GB" sz="1400" dirty="0"/>
            </a:p>
          </p:txBody>
        </p:sp>
      </p:grpSp>
      <p:grpSp>
        <p:nvGrpSpPr>
          <p:cNvPr id="18" name="Group 64"/>
          <p:cNvGrpSpPr/>
          <p:nvPr/>
        </p:nvGrpSpPr>
        <p:grpSpPr>
          <a:xfrm>
            <a:off x="7335276" y="3801150"/>
            <a:ext cx="3312369" cy="3096416"/>
            <a:chOff x="5724127" y="1212651"/>
            <a:chExt cx="3168353" cy="2656781"/>
          </a:xfrm>
        </p:grpSpPr>
        <p:sp>
          <p:nvSpPr>
            <p:cNvPr id="19" name="Pentagon 51"/>
            <p:cNvSpPr/>
            <p:nvPr/>
          </p:nvSpPr>
          <p:spPr>
            <a:xfrm flipH="1">
              <a:off x="5724128" y="1212651"/>
              <a:ext cx="3168352" cy="287523"/>
            </a:xfrm>
            <a:prstGeom prst="homePlat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Local politicians from the city districts</a:t>
              </a:r>
              <a:endParaRPr lang="en-GB" sz="1400" dirty="0"/>
            </a:p>
          </p:txBody>
        </p:sp>
        <p:sp>
          <p:nvSpPr>
            <p:cNvPr id="20" name="Pentagon 52"/>
            <p:cNvSpPr/>
            <p:nvPr/>
          </p:nvSpPr>
          <p:spPr>
            <a:xfrm flipH="1">
              <a:off x="5724128" y="1601180"/>
              <a:ext cx="3168352" cy="298859"/>
            </a:xfrm>
            <a:prstGeom prst="homePlat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Local inhabitant (prejudices)</a:t>
              </a:r>
              <a:endParaRPr lang="en-GB" sz="1400" dirty="0"/>
            </a:p>
          </p:txBody>
        </p:sp>
        <p:sp>
          <p:nvSpPr>
            <p:cNvPr id="21" name="Pentagon 53"/>
            <p:cNvSpPr/>
            <p:nvPr/>
          </p:nvSpPr>
          <p:spPr>
            <a:xfrm flipH="1">
              <a:off x="5724128" y="1982486"/>
              <a:ext cx="3168352" cy="282673"/>
            </a:xfrm>
            <a:prstGeom prst="homePlat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Changes in the government</a:t>
              </a:r>
              <a:endParaRPr lang="en-GB" sz="1400" dirty="0"/>
            </a:p>
          </p:txBody>
        </p:sp>
        <p:sp>
          <p:nvSpPr>
            <p:cNvPr id="23" name="Pentagon 55"/>
            <p:cNvSpPr/>
            <p:nvPr/>
          </p:nvSpPr>
          <p:spPr>
            <a:xfrm flipH="1">
              <a:off x="5724128" y="2789312"/>
              <a:ext cx="3168352" cy="288032"/>
            </a:xfrm>
            <a:prstGeom prst="homePlat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Radical change of the social security system</a:t>
              </a:r>
              <a:endParaRPr lang="en-GB" sz="1400" dirty="0"/>
            </a:p>
          </p:txBody>
        </p:sp>
        <p:sp>
          <p:nvSpPr>
            <p:cNvPr id="24" name="Pentagon 56"/>
            <p:cNvSpPr/>
            <p:nvPr/>
          </p:nvSpPr>
          <p:spPr>
            <a:xfrm flipH="1">
              <a:off x="5724127" y="3185356"/>
              <a:ext cx="3168352" cy="288032"/>
            </a:xfrm>
            <a:prstGeom prst="homePlat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a:t>
              </a:r>
              <a:endParaRPr lang="en-GB" sz="1400" dirty="0"/>
            </a:p>
          </p:txBody>
        </p:sp>
        <p:sp>
          <p:nvSpPr>
            <p:cNvPr id="25" name="Pentagon 57"/>
            <p:cNvSpPr/>
            <p:nvPr/>
          </p:nvSpPr>
          <p:spPr>
            <a:xfrm flipH="1">
              <a:off x="5724128" y="3581400"/>
              <a:ext cx="3168352" cy="288032"/>
            </a:xfrm>
            <a:prstGeom prst="homePlat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sz="1400" dirty="0"/>
            </a:p>
          </p:txBody>
        </p:sp>
      </p:grpSp>
      <p:sp>
        <p:nvSpPr>
          <p:cNvPr id="30" name="Right Arrow 70"/>
          <p:cNvSpPr/>
          <p:nvPr/>
        </p:nvSpPr>
        <p:spPr>
          <a:xfrm>
            <a:off x="1862669" y="2699648"/>
            <a:ext cx="3111141" cy="1035949"/>
          </a:xfrm>
          <a:prstGeom prst="rightArrow">
            <a:avLst/>
          </a:prstGeom>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r>
              <a:rPr lang="en-GB" b="1" dirty="0"/>
              <a:t>Forces for</a:t>
            </a:r>
          </a:p>
          <a:p>
            <a:pPr algn="ctr"/>
            <a:r>
              <a:rPr lang="en-GB" b="1" dirty="0"/>
              <a:t>What’s helping us?</a:t>
            </a:r>
          </a:p>
        </p:txBody>
      </p:sp>
      <p:sp>
        <p:nvSpPr>
          <p:cNvPr id="31" name="Right Arrow 71"/>
          <p:cNvSpPr/>
          <p:nvPr/>
        </p:nvSpPr>
        <p:spPr>
          <a:xfrm flipH="1">
            <a:off x="7335277" y="2711502"/>
            <a:ext cx="3168352" cy="1035948"/>
          </a:xfrm>
          <a:prstGeom prst="rightArrow">
            <a:avLst/>
          </a:prstGeom>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r>
              <a:rPr lang="en-GB" b="1" dirty="0"/>
              <a:t>Forces against</a:t>
            </a:r>
          </a:p>
          <a:p>
            <a:pPr algn="ctr"/>
            <a:r>
              <a:rPr lang="en-GB" b="1" dirty="0"/>
              <a:t>What’s stopping us?</a:t>
            </a:r>
          </a:p>
        </p:txBody>
      </p:sp>
      <p:sp>
        <p:nvSpPr>
          <p:cNvPr id="32" name="Rounded Rectangle 3"/>
          <p:cNvSpPr/>
          <p:nvPr/>
        </p:nvSpPr>
        <p:spPr>
          <a:xfrm>
            <a:off x="5232355" y="2857259"/>
            <a:ext cx="1872208" cy="6381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What we want</a:t>
            </a:r>
          </a:p>
        </p:txBody>
      </p:sp>
      <p:sp>
        <p:nvSpPr>
          <p:cNvPr id="33" name="Down Arrow 4"/>
          <p:cNvSpPr/>
          <p:nvPr/>
        </p:nvSpPr>
        <p:spPr>
          <a:xfrm>
            <a:off x="5967125" y="3495423"/>
            <a:ext cx="432048" cy="252028"/>
          </a:xfrm>
          <a:prstGeom prst="down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Pentagon 53"/>
          <p:cNvSpPr/>
          <p:nvPr/>
        </p:nvSpPr>
        <p:spPr>
          <a:xfrm flipH="1">
            <a:off x="7335276" y="5123117"/>
            <a:ext cx="3312368" cy="378599"/>
          </a:xfrm>
          <a:prstGeom prst="homePlat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dirty="0" smtClean="0"/>
              <a:t>Insufficient funds to run Housing first nationwide</a:t>
            </a:r>
            <a:endParaRPr lang="en-GB" sz="1400" dirty="0"/>
          </a:p>
        </p:txBody>
      </p:sp>
      <p:sp>
        <p:nvSpPr>
          <p:cNvPr id="39" name="Rounded Rectangle 3"/>
          <p:cNvSpPr/>
          <p:nvPr/>
        </p:nvSpPr>
        <p:spPr>
          <a:xfrm>
            <a:off x="838200" y="2943706"/>
            <a:ext cx="936104" cy="670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Strength of the force</a:t>
            </a:r>
            <a:endParaRPr lang="en-GB" sz="1400" dirty="0"/>
          </a:p>
        </p:txBody>
      </p:sp>
      <p:sp>
        <p:nvSpPr>
          <p:cNvPr id="41" name="Rounded Rectangle 3"/>
          <p:cNvSpPr/>
          <p:nvPr/>
        </p:nvSpPr>
        <p:spPr>
          <a:xfrm>
            <a:off x="-85060" y="2943706"/>
            <a:ext cx="923260" cy="670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Our influence</a:t>
            </a:r>
            <a:endParaRPr lang="en-GB" sz="1400" dirty="0"/>
          </a:p>
        </p:txBody>
      </p:sp>
      <p:sp>
        <p:nvSpPr>
          <p:cNvPr id="42" name="Rounded Rectangle 3"/>
          <p:cNvSpPr/>
          <p:nvPr/>
        </p:nvSpPr>
        <p:spPr>
          <a:xfrm>
            <a:off x="10518255" y="2894238"/>
            <a:ext cx="936104" cy="670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Strength of the force</a:t>
            </a:r>
            <a:endParaRPr lang="en-GB" sz="1400" dirty="0"/>
          </a:p>
        </p:txBody>
      </p:sp>
      <p:sp>
        <p:nvSpPr>
          <p:cNvPr id="43" name="Rounded Rectangle 3"/>
          <p:cNvSpPr/>
          <p:nvPr/>
        </p:nvSpPr>
        <p:spPr>
          <a:xfrm>
            <a:off x="11454359" y="2894238"/>
            <a:ext cx="923260" cy="670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Our influence</a:t>
            </a:r>
            <a:endParaRPr lang="en-GB" sz="1400" dirty="0"/>
          </a:p>
        </p:txBody>
      </p:sp>
    </p:spTree>
    <p:extLst>
      <p:ext uri="{BB962C8B-B14F-4D97-AF65-F5344CB8AC3E}">
        <p14:creationId xmlns:p14="http://schemas.microsoft.com/office/powerpoint/2010/main" val="36902289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559</TotalTime>
  <Words>2346</Words>
  <Application>Microsoft Office PowerPoint</Application>
  <PresentationFormat>Širokoúhlá obrazovka</PresentationFormat>
  <Paragraphs>239</Paragraphs>
  <Slides>31</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Calibri Light</vt:lpstr>
      <vt:lpstr>Wingdings</vt:lpstr>
      <vt:lpstr>Motiv Office</vt:lpstr>
      <vt:lpstr>Making ROMA works  Developing an engagement strategy</vt:lpstr>
      <vt:lpstr>Today program and goals</vt:lpstr>
      <vt:lpstr>Defining the objective(s)</vt:lpstr>
      <vt:lpstr>I - Defining the objective(s)</vt:lpstr>
      <vt:lpstr>Objectives – example of Rapid housing</vt:lpstr>
      <vt:lpstr>Exercise time – defining the objectives</vt:lpstr>
      <vt:lpstr>Debriefing</vt:lpstr>
      <vt:lpstr>II – Context of your objectives</vt:lpstr>
      <vt:lpstr>Force field diagram</vt:lpstr>
      <vt:lpstr>Excercise time – defining the driving forces</vt:lpstr>
      <vt:lpstr>Debriefing of the exercise</vt:lpstr>
      <vt:lpstr>III – defining of the outcomes</vt:lpstr>
      <vt:lpstr>Defining the stakeholder oriented outcomes</vt:lpstr>
      <vt:lpstr>Prezentace aplikace PowerPoint</vt:lpstr>
      <vt:lpstr>Defining outcomes - Example of Rapid housing</vt:lpstr>
      <vt:lpstr>Exercise time – defining own progress markers</vt:lpstr>
      <vt:lpstr>Debriefing</vt:lpstr>
      <vt:lpstr>IV – Theory of change</vt:lpstr>
      <vt:lpstr>Theory of change </vt:lpstr>
      <vt:lpstr>Example of Theory of change canvas for Rapid housing intervention</vt:lpstr>
      <vt:lpstr>Exercise time – theory of change</vt:lpstr>
      <vt:lpstr>Debriefing </vt:lpstr>
      <vt:lpstr>V – Communication strategy</vt:lpstr>
      <vt:lpstr>Communication strategy</vt:lpstr>
      <vt:lpstr>Communication strategy - encouraging a particular policy position</vt:lpstr>
      <vt:lpstr>Communication strategy - knowledge-brokering</vt:lpstr>
      <vt:lpstr>Discussion </vt:lpstr>
      <vt:lpstr>Exercise time – develop your own communication strategy</vt:lpstr>
      <vt:lpstr>VI – Resource mapping</vt:lpstr>
      <vt:lpstr>Resources for your intervention</vt:lpstr>
      <vt:lpstr>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ROMA works  Developing an engagement strategy</dc:title>
  <dc:creator>Uživatel systému Windows</dc:creator>
  <cp:lastModifiedBy>Uživatel systému Windows</cp:lastModifiedBy>
  <cp:revision>51</cp:revision>
  <dcterms:created xsi:type="dcterms:W3CDTF">2018-08-21T12:49:25Z</dcterms:created>
  <dcterms:modified xsi:type="dcterms:W3CDTF">2018-08-23T08:00:24Z</dcterms:modified>
</cp:coreProperties>
</file>