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3" r:id="rId4"/>
    <p:sldId id="258" r:id="rId5"/>
    <p:sldId id="262" r:id="rId6"/>
    <p:sldId id="259" r:id="rId7"/>
    <p:sldId id="264" r:id="rId8"/>
    <p:sldId id="260" r:id="rId9"/>
    <p:sldId id="261" r:id="rId10"/>
    <p:sldId id="266" r:id="rId11"/>
    <p:sldId id="265" r:id="rId12"/>
    <p:sldId id="267" r:id="rId1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80" autoAdjust="0"/>
    <p:restoredTop sz="86349" autoAdjust="0"/>
  </p:normalViewPr>
  <p:slideViewPr>
    <p:cSldViewPr snapToGrid="0">
      <p:cViewPr varScale="1">
        <p:scale>
          <a:sx n="78" d="100"/>
          <a:sy n="78" d="100"/>
        </p:scale>
        <p:origin x="-918" y="744"/>
      </p:cViewPr>
      <p:guideLst>
        <p:guide orient="horz" pos="2160"/>
        <p:guide pos="3840"/>
      </p:guideLst>
    </p:cSldViewPr>
  </p:slideViewPr>
  <p:outlineViewPr>
    <p:cViewPr>
      <p:scale>
        <a:sx n="33" d="100"/>
        <a:sy n="33" d="100"/>
      </p:scale>
      <p:origin x="0" y="0"/>
    </p:cViewPr>
  </p:outlineViewPr>
  <p:notesTextViewPr>
    <p:cViewPr>
      <p:scale>
        <a:sx n="1" d="1"/>
        <a:sy n="1" d="1"/>
      </p:scale>
      <p:origin x="0" y="48"/>
    </p:cViewPr>
  </p:notesTextViewPr>
  <p:sorterViewPr>
    <p:cViewPr>
      <p:scale>
        <a:sx n="100" d="100"/>
        <a:sy n="100" d="100"/>
      </p:scale>
      <p:origin x="0" y="0"/>
    </p:cViewPr>
  </p:sorterViewPr>
  <p:notesViewPr>
    <p:cSldViewPr snapToGrid="0">
      <p:cViewPr varScale="1">
        <p:scale>
          <a:sx n="89" d="100"/>
          <a:sy n="89" d="100"/>
        </p:scale>
        <p:origin x="3714" y="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ADB46-D2F8-4207-A3C5-CCF67B4EB367}" type="doc">
      <dgm:prSet loTypeId="urn:microsoft.com/office/officeart/2005/8/layout/process3" loCatId="process" qsTypeId="urn:microsoft.com/office/officeart/2005/8/quickstyle/simple1" qsCatId="simple" csTypeId="urn:microsoft.com/office/officeart/2005/8/colors/colorful4" csCatId="colorful" phldr="1"/>
      <dgm:spPr/>
    </dgm:pt>
    <dgm:pt modelId="{522C6B68-5D94-4807-B6D3-FB64050A1BAE}">
      <dgm:prSet phldrT="[Text]" custT="1"/>
      <dgm:spPr/>
      <dgm:t>
        <a:bodyPr/>
        <a:lstStyle/>
        <a:p>
          <a:r>
            <a:rPr lang="cs-CZ" sz="1600" dirty="0" smtClean="0"/>
            <a:t>04/2016</a:t>
          </a:r>
          <a:endParaRPr lang="cs-CZ" sz="1600" dirty="0"/>
        </a:p>
      </dgm:t>
    </dgm:pt>
    <dgm:pt modelId="{645AE787-43A5-40A8-8F5A-FE68E55F6CEC}" type="parTrans" cxnId="{43F8CB6D-67EF-4EA4-8DC1-818F837D5619}">
      <dgm:prSet/>
      <dgm:spPr/>
      <dgm:t>
        <a:bodyPr/>
        <a:lstStyle/>
        <a:p>
          <a:endParaRPr lang="cs-CZ"/>
        </a:p>
      </dgm:t>
    </dgm:pt>
    <dgm:pt modelId="{85C16AAA-5E5E-4E1E-949C-9468FEAA4BA1}" type="sibTrans" cxnId="{43F8CB6D-67EF-4EA4-8DC1-818F837D5619}">
      <dgm:prSet/>
      <dgm:spPr/>
      <dgm:t>
        <a:bodyPr/>
        <a:lstStyle/>
        <a:p>
          <a:endParaRPr lang="cs-CZ"/>
        </a:p>
      </dgm:t>
    </dgm:pt>
    <dgm:pt modelId="{C444AD27-D71A-45E7-8780-96EFE5BD8D3D}">
      <dgm:prSet phldrT="[Text]" custT="1"/>
      <dgm:spPr/>
      <dgm:t>
        <a:bodyPr/>
        <a:lstStyle/>
        <a:p>
          <a:r>
            <a:rPr lang="cs-CZ" sz="1600" dirty="0" smtClean="0"/>
            <a:t>09/2016 – 06/2017</a:t>
          </a:r>
          <a:endParaRPr lang="cs-CZ" sz="1600" dirty="0"/>
        </a:p>
      </dgm:t>
    </dgm:pt>
    <dgm:pt modelId="{7F5A5E91-A850-44FE-9421-B2ED3DFF5C9C}" type="parTrans" cxnId="{C7F07AE1-53D2-4603-AAF5-B61124645EAF}">
      <dgm:prSet/>
      <dgm:spPr/>
      <dgm:t>
        <a:bodyPr/>
        <a:lstStyle/>
        <a:p>
          <a:endParaRPr lang="cs-CZ"/>
        </a:p>
      </dgm:t>
    </dgm:pt>
    <dgm:pt modelId="{ACA193E1-13A0-4944-A73E-B7AAF57A3D07}" type="sibTrans" cxnId="{C7F07AE1-53D2-4603-AAF5-B61124645EAF}">
      <dgm:prSet/>
      <dgm:spPr/>
      <dgm:t>
        <a:bodyPr/>
        <a:lstStyle/>
        <a:p>
          <a:endParaRPr lang="cs-CZ"/>
        </a:p>
      </dgm:t>
    </dgm:pt>
    <dgm:pt modelId="{54C6F67F-9601-4305-8A01-E52ECDDB6548}">
      <dgm:prSet phldrT="[Text]" custT="1"/>
      <dgm:spPr/>
      <dgm:t>
        <a:bodyPr/>
        <a:lstStyle/>
        <a:p>
          <a:r>
            <a:rPr lang="cs-CZ" sz="1600" dirty="0" smtClean="0"/>
            <a:t>3 – 12/2017</a:t>
          </a:r>
          <a:endParaRPr lang="cs-CZ" sz="1600" dirty="0"/>
        </a:p>
      </dgm:t>
    </dgm:pt>
    <dgm:pt modelId="{E2B5462A-7F34-4C68-8407-4C1614DBC8A9}" type="parTrans" cxnId="{FE7F147A-F413-4574-8A07-E034B4379C2E}">
      <dgm:prSet/>
      <dgm:spPr/>
      <dgm:t>
        <a:bodyPr/>
        <a:lstStyle/>
        <a:p>
          <a:endParaRPr lang="cs-CZ"/>
        </a:p>
      </dgm:t>
    </dgm:pt>
    <dgm:pt modelId="{B2574076-1B51-44DE-91A9-EAA9BF9A288C}" type="sibTrans" cxnId="{FE7F147A-F413-4574-8A07-E034B4379C2E}">
      <dgm:prSet/>
      <dgm:spPr/>
      <dgm:t>
        <a:bodyPr/>
        <a:lstStyle/>
        <a:p>
          <a:endParaRPr lang="cs-CZ"/>
        </a:p>
      </dgm:t>
    </dgm:pt>
    <dgm:pt modelId="{DB5A9335-79F8-47AB-96FF-882DBF5F549D}">
      <dgm:prSet custT="1"/>
      <dgm:spPr/>
      <dgm:t>
        <a:bodyPr/>
        <a:lstStyle/>
        <a:p>
          <a:r>
            <a:rPr lang="cs-CZ" sz="1600" dirty="0" smtClean="0"/>
            <a:t>05/2016</a:t>
          </a:r>
          <a:endParaRPr lang="cs-CZ" sz="1600" dirty="0"/>
        </a:p>
      </dgm:t>
    </dgm:pt>
    <dgm:pt modelId="{50F2833E-313F-4813-ABEE-986EF78BB3E8}" type="parTrans" cxnId="{A15F94FC-215B-47C7-AF02-3F6E50A9AC8B}">
      <dgm:prSet/>
      <dgm:spPr/>
      <dgm:t>
        <a:bodyPr/>
        <a:lstStyle/>
        <a:p>
          <a:endParaRPr lang="cs-CZ"/>
        </a:p>
      </dgm:t>
    </dgm:pt>
    <dgm:pt modelId="{32FE1A3F-F740-45E2-9F03-230C0B1B08AF}" type="sibTrans" cxnId="{A15F94FC-215B-47C7-AF02-3F6E50A9AC8B}">
      <dgm:prSet/>
      <dgm:spPr/>
      <dgm:t>
        <a:bodyPr/>
        <a:lstStyle/>
        <a:p>
          <a:endParaRPr lang="cs-CZ"/>
        </a:p>
      </dgm:t>
    </dgm:pt>
    <dgm:pt modelId="{B18E0A1A-2260-45CC-9DF4-410D004BA603}">
      <dgm:prSet custT="1"/>
      <dgm:spPr/>
      <dgm:t>
        <a:bodyPr/>
        <a:lstStyle/>
        <a:p>
          <a:r>
            <a:rPr lang="cs-CZ" sz="1600" dirty="0" smtClean="0"/>
            <a:t>06/2016</a:t>
          </a:r>
          <a:endParaRPr lang="cs-CZ" sz="1600" dirty="0"/>
        </a:p>
      </dgm:t>
    </dgm:pt>
    <dgm:pt modelId="{4E4FAF75-A87D-4AA6-B9C9-89B2F78A9188}" type="parTrans" cxnId="{0817CA15-522B-4570-869A-0ED6BEA54245}">
      <dgm:prSet/>
      <dgm:spPr/>
      <dgm:t>
        <a:bodyPr/>
        <a:lstStyle/>
        <a:p>
          <a:endParaRPr lang="cs-CZ"/>
        </a:p>
      </dgm:t>
    </dgm:pt>
    <dgm:pt modelId="{B090998C-D07F-4235-8D37-10F11BD04E3F}" type="sibTrans" cxnId="{0817CA15-522B-4570-869A-0ED6BEA54245}">
      <dgm:prSet/>
      <dgm:spPr/>
      <dgm:t>
        <a:bodyPr/>
        <a:lstStyle/>
        <a:p>
          <a:endParaRPr lang="cs-CZ"/>
        </a:p>
      </dgm:t>
    </dgm:pt>
    <dgm:pt modelId="{859FAC53-620B-48B3-B9E4-FF2537E8FB23}">
      <dgm:prSet custT="1"/>
      <dgm:spPr/>
      <dgm:t>
        <a:bodyPr/>
        <a:lstStyle/>
        <a:p>
          <a:r>
            <a:rPr lang="cs-CZ" sz="1600" dirty="0" smtClean="0"/>
            <a:t>07 – 01/2017</a:t>
          </a:r>
          <a:endParaRPr lang="cs-CZ" sz="1600" dirty="0"/>
        </a:p>
      </dgm:t>
    </dgm:pt>
    <dgm:pt modelId="{6C5FD65A-FA4D-41ED-AA20-32A8E43E2824}" type="parTrans" cxnId="{8C3647B8-B319-4ADD-9E3A-8085061C650F}">
      <dgm:prSet/>
      <dgm:spPr/>
      <dgm:t>
        <a:bodyPr/>
        <a:lstStyle/>
        <a:p>
          <a:endParaRPr lang="cs-CZ"/>
        </a:p>
      </dgm:t>
    </dgm:pt>
    <dgm:pt modelId="{C663C807-A227-4538-9044-F3A552AA3F9E}" type="sibTrans" cxnId="{8C3647B8-B319-4ADD-9E3A-8085061C650F}">
      <dgm:prSet/>
      <dgm:spPr/>
      <dgm:t>
        <a:bodyPr/>
        <a:lstStyle/>
        <a:p>
          <a:endParaRPr lang="cs-CZ"/>
        </a:p>
      </dgm:t>
    </dgm:pt>
    <dgm:pt modelId="{EA9EDCD3-C36E-41A4-BC37-F2D3DFA2A7FC}">
      <dgm:prSet custT="1"/>
      <dgm:spPr/>
      <dgm:t>
        <a:bodyPr/>
        <a:lstStyle/>
        <a:p>
          <a:r>
            <a:rPr lang="cs-CZ" sz="1800" dirty="0" err="1" smtClean="0"/>
            <a:t>field</a:t>
          </a:r>
          <a:r>
            <a:rPr lang="cs-CZ" sz="1800" dirty="0" smtClean="0"/>
            <a:t> </a:t>
          </a:r>
          <a:r>
            <a:rPr lang="cs-CZ" sz="1800" dirty="0" err="1" smtClean="0"/>
            <a:t>research</a:t>
          </a:r>
          <a:r>
            <a:rPr lang="cs-CZ" sz="1800" dirty="0" smtClean="0"/>
            <a:t> </a:t>
          </a:r>
          <a:r>
            <a:rPr lang="cs-CZ" sz="1800" dirty="0" err="1" smtClean="0"/>
            <a:t>of</a:t>
          </a:r>
          <a:r>
            <a:rPr lang="cs-CZ" sz="1800" dirty="0" smtClean="0"/>
            <a:t> </a:t>
          </a:r>
          <a:r>
            <a:rPr lang="cs-CZ" sz="1800" dirty="0" err="1" smtClean="0"/>
            <a:t>homeless</a:t>
          </a:r>
          <a:r>
            <a:rPr lang="cs-CZ" sz="1800" dirty="0" smtClean="0"/>
            <a:t> </a:t>
          </a:r>
          <a:r>
            <a:rPr lang="cs-CZ" sz="1800" dirty="0" err="1" smtClean="0"/>
            <a:t>families</a:t>
          </a:r>
          <a:r>
            <a:rPr lang="cs-CZ" sz="1800" dirty="0" smtClean="0"/>
            <a:t> in Brno</a:t>
          </a:r>
          <a:endParaRPr lang="cs-CZ" sz="1800" dirty="0"/>
        </a:p>
      </dgm:t>
    </dgm:pt>
    <dgm:pt modelId="{8A2DF68C-0361-4580-A948-3B35599A6CF0}" type="parTrans" cxnId="{A6DDCBB3-2B2E-4212-B481-581082CC9CA0}">
      <dgm:prSet/>
      <dgm:spPr/>
      <dgm:t>
        <a:bodyPr/>
        <a:lstStyle/>
        <a:p>
          <a:endParaRPr lang="cs-CZ"/>
        </a:p>
      </dgm:t>
    </dgm:pt>
    <dgm:pt modelId="{7AB35A43-911B-40D4-B6C5-E640E6E015EE}" type="sibTrans" cxnId="{A6DDCBB3-2B2E-4212-B481-581082CC9CA0}">
      <dgm:prSet/>
      <dgm:spPr/>
      <dgm:t>
        <a:bodyPr/>
        <a:lstStyle/>
        <a:p>
          <a:endParaRPr lang="cs-CZ"/>
        </a:p>
      </dgm:t>
    </dgm:pt>
    <dgm:pt modelId="{D4A7AA55-A2AE-4666-894F-0F5E2B6D5A59}">
      <dgm:prSet custT="1"/>
      <dgm:spPr/>
      <dgm:t>
        <a:bodyPr/>
        <a:lstStyle/>
        <a:p>
          <a:r>
            <a:rPr lang="cs-CZ" sz="1800" dirty="0" smtClean="0"/>
            <a:t>421 </a:t>
          </a:r>
          <a:r>
            <a:rPr lang="cs-CZ" sz="1800" dirty="0" err="1" smtClean="0"/>
            <a:t>families</a:t>
          </a:r>
          <a:r>
            <a:rPr lang="cs-CZ" sz="1800" dirty="0" smtClean="0"/>
            <a:t> </a:t>
          </a:r>
          <a:r>
            <a:rPr lang="cs-CZ" sz="1800" dirty="0" err="1" smtClean="0"/>
            <a:t>registred</a:t>
          </a:r>
          <a:endParaRPr lang="cs-CZ" sz="1800" dirty="0"/>
        </a:p>
      </dgm:t>
    </dgm:pt>
    <dgm:pt modelId="{A5BFBC9F-9EBF-4986-89DA-540AF3AEECFA}" type="parTrans" cxnId="{5A9563CF-9EDA-456A-AF31-4B7A53EEC77B}">
      <dgm:prSet/>
      <dgm:spPr/>
      <dgm:t>
        <a:bodyPr/>
        <a:lstStyle/>
        <a:p>
          <a:endParaRPr lang="cs-CZ"/>
        </a:p>
      </dgm:t>
    </dgm:pt>
    <dgm:pt modelId="{6E13C2BB-F7DE-4F8B-AB56-15D091CF89EF}" type="sibTrans" cxnId="{5A9563CF-9EDA-456A-AF31-4B7A53EEC77B}">
      <dgm:prSet/>
      <dgm:spPr/>
      <dgm:t>
        <a:bodyPr/>
        <a:lstStyle/>
        <a:p>
          <a:endParaRPr lang="cs-CZ"/>
        </a:p>
      </dgm:t>
    </dgm:pt>
    <dgm:pt modelId="{AC06DADA-0E43-4FAB-B7C5-5F75D75CF0C2}">
      <dgm:prSet custT="1"/>
      <dgm:spPr/>
      <dgm:t>
        <a:bodyPr/>
        <a:lstStyle/>
        <a:p>
          <a:r>
            <a:rPr lang="cs-CZ" sz="1800" b="0" i="0" dirty="0" err="1" smtClean="0"/>
            <a:t>Stratified</a:t>
          </a:r>
          <a:r>
            <a:rPr lang="cs-CZ" sz="1800" b="0" i="0" dirty="0" smtClean="0"/>
            <a:t> </a:t>
          </a:r>
          <a:r>
            <a:rPr lang="cs-CZ" sz="1800" b="0" i="0" dirty="0" err="1" smtClean="0"/>
            <a:t>Random</a:t>
          </a:r>
          <a:r>
            <a:rPr lang="cs-CZ" sz="1800" b="0" i="0" dirty="0" smtClean="0"/>
            <a:t> </a:t>
          </a:r>
          <a:r>
            <a:rPr lang="cs-CZ" sz="1800" b="0" i="0" dirty="0" err="1" smtClean="0"/>
            <a:t>Sampling</a:t>
          </a:r>
          <a:r>
            <a:rPr lang="cs-CZ" sz="1800" b="0" i="0" dirty="0" smtClean="0"/>
            <a:t> (150 </a:t>
          </a:r>
          <a:r>
            <a:rPr lang="cs-CZ" sz="1800" b="0" i="0" dirty="0" err="1" smtClean="0"/>
            <a:t>families</a:t>
          </a:r>
          <a:r>
            <a:rPr lang="cs-CZ" sz="1800" b="0" i="0" dirty="0" smtClean="0"/>
            <a:t>)</a:t>
          </a:r>
          <a:endParaRPr lang="cs-CZ" sz="1800" dirty="0"/>
        </a:p>
      </dgm:t>
    </dgm:pt>
    <dgm:pt modelId="{7E7B4FB3-1A34-4019-A76D-BC8805D15775}" type="parTrans" cxnId="{0A289CD6-45B2-467C-BEF5-45749C0D3EB1}">
      <dgm:prSet/>
      <dgm:spPr/>
      <dgm:t>
        <a:bodyPr/>
        <a:lstStyle/>
        <a:p>
          <a:endParaRPr lang="cs-CZ"/>
        </a:p>
      </dgm:t>
    </dgm:pt>
    <dgm:pt modelId="{9CA92570-3780-436A-A04D-1445935A841D}" type="sibTrans" cxnId="{0A289CD6-45B2-467C-BEF5-45749C0D3EB1}">
      <dgm:prSet/>
      <dgm:spPr/>
      <dgm:t>
        <a:bodyPr/>
        <a:lstStyle/>
        <a:p>
          <a:endParaRPr lang="cs-CZ"/>
        </a:p>
      </dgm:t>
    </dgm:pt>
    <dgm:pt modelId="{E4688E14-FC23-4B32-A9AB-C0D28BEC08DE}">
      <dgm:prSet custT="1"/>
      <dgm:spPr/>
      <dgm:t>
        <a:bodyPr/>
        <a:lstStyle/>
        <a:p>
          <a:r>
            <a:rPr lang="cs-CZ" sz="1800" dirty="0" err="1" smtClean="0"/>
            <a:t>quantitative</a:t>
          </a:r>
          <a:r>
            <a:rPr lang="cs-CZ" sz="1800" dirty="0" smtClean="0"/>
            <a:t> </a:t>
          </a:r>
          <a:r>
            <a:rPr lang="cs-CZ" sz="1800" dirty="0" err="1" smtClean="0"/>
            <a:t>research</a:t>
          </a:r>
          <a:r>
            <a:rPr lang="cs-CZ" sz="1800" dirty="0" smtClean="0"/>
            <a:t> (148 </a:t>
          </a:r>
          <a:r>
            <a:rPr lang="cs-CZ" sz="1800" dirty="0" err="1" smtClean="0"/>
            <a:t>families</a:t>
          </a:r>
          <a:r>
            <a:rPr lang="cs-CZ" sz="1800" dirty="0" smtClean="0"/>
            <a:t>)</a:t>
          </a:r>
          <a:endParaRPr lang="cs-CZ" sz="1800" dirty="0"/>
        </a:p>
      </dgm:t>
    </dgm:pt>
    <dgm:pt modelId="{977B1E66-D060-41E4-AD0F-CCDAE8C85693}" type="parTrans" cxnId="{BD3A4EA2-F572-418B-80DF-05D67E24DFFA}">
      <dgm:prSet/>
      <dgm:spPr/>
      <dgm:t>
        <a:bodyPr/>
        <a:lstStyle/>
        <a:p>
          <a:endParaRPr lang="cs-CZ"/>
        </a:p>
      </dgm:t>
    </dgm:pt>
    <dgm:pt modelId="{AA429D7C-0319-4075-8DC3-3DD617FE0F7B}" type="sibTrans" cxnId="{BD3A4EA2-F572-418B-80DF-05D67E24DFFA}">
      <dgm:prSet/>
      <dgm:spPr/>
      <dgm:t>
        <a:bodyPr/>
        <a:lstStyle/>
        <a:p>
          <a:endParaRPr lang="cs-CZ"/>
        </a:p>
      </dgm:t>
    </dgm:pt>
    <dgm:pt modelId="{A8C377E7-E569-440B-ACA0-9FDE2BCAA0C4}">
      <dgm:prSet custT="1"/>
      <dgm:spPr/>
      <dgm:t>
        <a:bodyPr/>
        <a:lstStyle/>
        <a:p>
          <a:r>
            <a:rPr lang="cs-CZ" sz="1800" dirty="0" err="1" smtClean="0"/>
            <a:t>Random</a:t>
          </a:r>
          <a:r>
            <a:rPr lang="cs-CZ" sz="1800" dirty="0" smtClean="0"/>
            <a:t> </a:t>
          </a:r>
          <a:r>
            <a:rPr lang="cs-CZ" sz="1800" dirty="0" err="1" smtClean="0"/>
            <a:t>stratified</a:t>
          </a:r>
          <a:r>
            <a:rPr lang="cs-CZ" sz="1800" dirty="0" smtClean="0"/>
            <a:t> </a:t>
          </a:r>
          <a:r>
            <a:rPr lang="cs-CZ" sz="1800" dirty="0" err="1" smtClean="0"/>
            <a:t>distribution</a:t>
          </a:r>
          <a:r>
            <a:rPr lang="cs-CZ" sz="1800" dirty="0" smtClean="0"/>
            <a:t> </a:t>
          </a:r>
          <a:endParaRPr lang="cs-CZ" sz="1800" dirty="0"/>
        </a:p>
      </dgm:t>
    </dgm:pt>
    <dgm:pt modelId="{F431B678-00D7-4049-BCED-3153AB32ADBB}" type="parTrans" cxnId="{EF8E19A9-6907-4F05-B8E7-56D1BF2FEA96}">
      <dgm:prSet/>
      <dgm:spPr/>
      <dgm:t>
        <a:bodyPr/>
        <a:lstStyle/>
        <a:p>
          <a:endParaRPr lang="cs-CZ"/>
        </a:p>
      </dgm:t>
    </dgm:pt>
    <dgm:pt modelId="{92EB7172-3F51-4F4C-B9D9-28A5ABFE5398}" type="sibTrans" cxnId="{EF8E19A9-6907-4F05-B8E7-56D1BF2FEA96}">
      <dgm:prSet/>
      <dgm:spPr/>
      <dgm:t>
        <a:bodyPr/>
        <a:lstStyle/>
        <a:p>
          <a:endParaRPr lang="cs-CZ"/>
        </a:p>
      </dgm:t>
    </dgm:pt>
    <dgm:pt modelId="{5386150E-8003-49FC-B040-3864147433C1}">
      <dgm:prSet custT="1"/>
      <dgm:spPr/>
      <dgm:t>
        <a:bodyPr/>
        <a:lstStyle/>
        <a:p>
          <a:r>
            <a:rPr lang="cs-CZ" sz="1800" dirty="0" err="1" smtClean="0"/>
            <a:t>Questioning</a:t>
          </a:r>
          <a:r>
            <a:rPr lang="cs-CZ" sz="1800" dirty="0" smtClean="0"/>
            <a:t> – </a:t>
          </a:r>
          <a:r>
            <a:rPr lang="cs-CZ" sz="1800" dirty="0" err="1" smtClean="0"/>
            <a:t>evaluation</a:t>
          </a:r>
          <a:r>
            <a:rPr lang="cs-CZ" sz="1800" dirty="0" smtClean="0"/>
            <a:t> </a:t>
          </a:r>
          <a:r>
            <a:rPr lang="cs-CZ" sz="1800" dirty="0" err="1" smtClean="0"/>
            <a:t>after</a:t>
          </a:r>
          <a:r>
            <a:rPr lang="cs-CZ" sz="1800" dirty="0" smtClean="0"/>
            <a:t> 6 </a:t>
          </a:r>
          <a:r>
            <a:rPr lang="cs-CZ" sz="1800" dirty="0" err="1" smtClean="0"/>
            <a:t>monts</a:t>
          </a:r>
          <a:endParaRPr lang="cs-CZ" sz="1800" dirty="0"/>
        </a:p>
      </dgm:t>
    </dgm:pt>
    <dgm:pt modelId="{1C86FA25-53EF-4F06-B7D7-477012711177}" type="parTrans" cxnId="{D9990B65-8177-4CBB-A474-A625D044F4E9}">
      <dgm:prSet/>
      <dgm:spPr/>
      <dgm:t>
        <a:bodyPr/>
        <a:lstStyle/>
        <a:p>
          <a:endParaRPr lang="cs-CZ"/>
        </a:p>
      </dgm:t>
    </dgm:pt>
    <dgm:pt modelId="{98F9E629-DC03-41C1-9015-224261B6C0D8}" type="sibTrans" cxnId="{D9990B65-8177-4CBB-A474-A625D044F4E9}">
      <dgm:prSet/>
      <dgm:spPr/>
      <dgm:t>
        <a:bodyPr/>
        <a:lstStyle/>
        <a:p>
          <a:endParaRPr lang="cs-CZ"/>
        </a:p>
      </dgm:t>
    </dgm:pt>
    <dgm:pt modelId="{D87B359D-97C4-4557-AF3C-90AF6B675E9A}" type="pres">
      <dgm:prSet presAssocID="{345ADB46-D2F8-4207-A3C5-CCF67B4EB367}" presName="linearFlow" presStyleCnt="0">
        <dgm:presLayoutVars>
          <dgm:dir/>
          <dgm:animLvl val="lvl"/>
          <dgm:resizeHandles val="exact"/>
        </dgm:presLayoutVars>
      </dgm:prSet>
      <dgm:spPr/>
    </dgm:pt>
    <dgm:pt modelId="{D612C25F-9F86-4261-B548-9968A9D2E73C}" type="pres">
      <dgm:prSet presAssocID="{522C6B68-5D94-4807-B6D3-FB64050A1BAE}" presName="composite" presStyleCnt="0"/>
      <dgm:spPr/>
    </dgm:pt>
    <dgm:pt modelId="{928FC5BE-33ED-4394-B416-00CB4B99B553}" type="pres">
      <dgm:prSet presAssocID="{522C6B68-5D94-4807-B6D3-FB64050A1BAE}" presName="parTx" presStyleLbl="node1" presStyleIdx="0" presStyleCnt="6">
        <dgm:presLayoutVars>
          <dgm:chMax val="0"/>
          <dgm:chPref val="0"/>
          <dgm:bulletEnabled val="1"/>
        </dgm:presLayoutVars>
      </dgm:prSet>
      <dgm:spPr/>
      <dgm:t>
        <a:bodyPr/>
        <a:lstStyle/>
        <a:p>
          <a:endParaRPr lang="cs-CZ"/>
        </a:p>
      </dgm:t>
    </dgm:pt>
    <dgm:pt modelId="{FADBCA0C-2806-4A79-8EC7-D15D28026D34}" type="pres">
      <dgm:prSet presAssocID="{522C6B68-5D94-4807-B6D3-FB64050A1BAE}" presName="parSh" presStyleLbl="node1" presStyleIdx="0" presStyleCnt="6" custScaleX="119896" custScaleY="97075" custLinFactNeighborX="-1966" custLinFactNeighborY="-2200"/>
      <dgm:spPr/>
      <dgm:t>
        <a:bodyPr/>
        <a:lstStyle/>
        <a:p>
          <a:endParaRPr lang="cs-CZ"/>
        </a:p>
      </dgm:t>
    </dgm:pt>
    <dgm:pt modelId="{9C3B510C-7A04-40B4-8074-0AA42AE7C96B}" type="pres">
      <dgm:prSet presAssocID="{522C6B68-5D94-4807-B6D3-FB64050A1BAE}" presName="desTx" presStyleLbl="fgAcc1" presStyleIdx="0" presStyleCnt="6" custScaleX="163857" custLinFactNeighborX="17649" custLinFactNeighborY="5663">
        <dgm:presLayoutVars>
          <dgm:bulletEnabled val="1"/>
        </dgm:presLayoutVars>
      </dgm:prSet>
      <dgm:spPr/>
      <dgm:t>
        <a:bodyPr/>
        <a:lstStyle/>
        <a:p>
          <a:endParaRPr lang="cs-CZ"/>
        </a:p>
      </dgm:t>
    </dgm:pt>
    <dgm:pt modelId="{473B30F8-2356-4002-829F-EEED66BF374A}" type="pres">
      <dgm:prSet presAssocID="{85C16AAA-5E5E-4E1E-949C-9468FEAA4BA1}" presName="sibTrans" presStyleLbl="sibTrans2D1" presStyleIdx="0" presStyleCnt="5"/>
      <dgm:spPr/>
      <dgm:t>
        <a:bodyPr/>
        <a:lstStyle/>
        <a:p>
          <a:endParaRPr lang="cs-CZ"/>
        </a:p>
      </dgm:t>
    </dgm:pt>
    <dgm:pt modelId="{088C9510-558F-4249-86C3-C0366C8D46E8}" type="pres">
      <dgm:prSet presAssocID="{85C16AAA-5E5E-4E1E-949C-9468FEAA4BA1}" presName="connTx" presStyleLbl="sibTrans2D1" presStyleIdx="0" presStyleCnt="5"/>
      <dgm:spPr/>
      <dgm:t>
        <a:bodyPr/>
        <a:lstStyle/>
        <a:p>
          <a:endParaRPr lang="cs-CZ"/>
        </a:p>
      </dgm:t>
    </dgm:pt>
    <dgm:pt modelId="{C07E1F25-4F59-487C-993E-6466D3C14C47}" type="pres">
      <dgm:prSet presAssocID="{DB5A9335-79F8-47AB-96FF-882DBF5F549D}" presName="composite" presStyleCnt="0"/>
      <dgm:spPr/>
    </dgm:pt>
    <dgm:pt modelId="{511AE8B3-7A57-4D5C-95D9-63EA6ADC404C}" type="pres">
      <dgm:prSet presAssocID="{DB5A9335-79F8-47AB-96FF-882DBF5F549D}" presName="parTx" presStyleLbl="node1" presStyleIdx="0" presStyleCnt="6">
        <dgm:presLayoutVars>
          <dgm:chMax val="0"/>
          <dgm:chPref val="0"/>
          <dgm:bulletEnabled val="1"/>
        </dgm:presLayoutVars>
      </dgm:prSet>
      <dgm:spPr/>
      <dgm:t>
        <a:bodyPr/>
        <a:lstStyle/>
        <a:p>
          <a:endParaRPr lang="cs-CZ"/>
        </a:p>
      </dgm:t>
    </dgm:pt>
    <dgm:pt modelId="{3C691FA5-FCA4-4F52-9BBB-D3F9D34502A3}" type="pres">
      <dgm:prSet presAssocID="{DB5A9335-79F8-47AB-96FF-882DBF5F549D}" presName="parSh" presStyleLbl="node1" presStyleIdx="1" presStyleCnt="6" custScaleX="119896" custScaleY="97075" custLinFactNeighborX="-1966" custLinFactNeighborY="-2200"/>
      <dgm:spPr/>
      <dgm:t>
        <a:bodyPr/>
        <a:lstStyle/>
        <a:p>
          <a:endParaRPr lang="cs-CZ"/>
        </a:p>
      </dgm:t>
    </dgm:pt>
    <dgm:pt modelId="{6A0564DD-F3AE-4348-B87A-265CB2FE246D}" type="pres">
      <dgm:prSet presAssocID="{DB5A9335-79F8-47AB-96FF-882DBF5F549D}" presName="desTx" presStyleLbl="fgAcc1" presStyleIdx="1" presStyleCnt="6" custScaleX="163857" custLinFactNeighborX="10073" custLinFactNeighborY="5663">
        <dgm:presLayoutVars>
          <dgm:bulletEnabled val="1"/>
        </dgm:presLayoutVars>
      </dgm:prSet>
      <dgm:spPr/>
      <dgm:t>
        <a:bodyPr/>
        <a:lstStyle/>
        <a:p>
          <a:endParaRPr lang="cs-CZ"/>
        </a:p>
      </dgm:t>
    </dgm:pt>
    <dgm:pt modelId="{FF5E1B76-A6A9-4310-85AE-309967D7D809}" type="pres">
      <dgm:prSet presAssocID="{32FE1A3F-F740-45E2-9F03-230C0B1B08AF}" presName="sibTrans" presStyleLbl="sibTrans2D1" presStyleIdx="1" presStyleCnt="5"/>
      <dgm:spPr/>
      <dgm:t>
        <a:bodyPr/>
        <a:lstStyle/>
        <a:p>
          <a:endParaRPr lang="cs-CZ"/>
        </a:p>
      </dgm:t>
    </dgm:pt>
    <dgm:pt modelId="{26BAAF87-15A3-490E-8D0C-BD55FC75C627}" type="pres">
      <dgm:prSet presAssocID="{32FE1A3F-F740-45E2-9F03-230C0B1B08AF}" presName="connTx" presStyleLbl="sibTrans2D1" presStyleIdx="1" presStyleCnt="5"/>
      <dgm:spPr/>
      <dgm:t>
        <a:bodyPr/>
        <a:lstStyle/>
        <a:p>
          <a:endParaRPr lang="cs-CZ"/>
        </a:p>
      </dgm:t>
    </dgm:pt>
    <dgm:pt modelId="{9443EA05-7751-401C-B3D4-57C433689F47}" type="pres">
      <dgm:prSet presAssocID="{B18E0A1A-2260-45CC-9DF4-410D004BA603}" presName="composite" presStyleCnt="0"/>
      <dgm:spPr/>
    </dgm:pt>
    <dgm:pt modelId="{C7A1AD0C-26C3-4B0B-9F94-C99A9CF285B6}" type="pres">
      <dgm:prSet presAssocID="{B18E0A1A-2260-45CC-9DF4-410D004BA603}" presName="parTx" presStyleLbl="node1" presStyleIdx="1" presStyleCnt="6">
        <dgm:presLayoutVars>
          <dgm:chMax val="0"/>
          <dgm:chPref val="0"/>
          <dgm:bulletEnabled val="1"/>
        </dgm:presLayoutVars>
      </dgm:prSet>
      <dgm:spPr/>
      <dgm:t>
        <a:bodyPr/>
        <a:lstStyle/>
        <a:p>
          <a:endParaRPr lang="cs-CZ"/>
        </a:p>
      </dgm:t>
    </dgm:pt>
    <dgm:pt modelId="{8D4CA4F8-DBB4-482C-9396-9EC283D8594F}" type="pres">
      <dgm:prSet presAssocID="{B18E0A1A-2260-45CC-9DF4-410D004BA603}" presName="parSh" presStyleLbl="node1" presStyleIdx="2" presStyleCnt="6" custScaleX="119896" custScaleY="97075" custLinFactNeighborX="-1966" custLinFactNeighborY="-2200"/>
      <dgm:spPr/>
      <dgm:t>
        <a:bodyPr/>
        <a:lstStyle/>
        <a:p>
          <a:endParaRPr lang="cs-CZ"/>
        </a:p>
      </dgm:t>
    </dgm:pt>
    <dgm:pt modelId="{C0BFBC23-54F8-4995-92EC-FE8D962C98A0}" type="pres">
      <dgm:prSet presAssocID="{B18E0A1A-2260-45CC-9DF4-410D004BA603}" presName="desTx" presStyleLbl="fgAcc1" presStyleIdx="2" presStyleCnt="6" custScaleX="163857" custLinFactNeighborX="6528" custLinFactNeighborY="5663">
        <dgm:presLayoutVars>
          <dgm:bulletEnabled val="1"/>
        </dgm:presLayoutVars>
      </dgm:prSet>
      <dgm:spPr/>
      <dgm:t>
        <a:bodyPr/>
        <a:lstStyle/>
        <a:p>
          <a:endParaRPr lang="cs-CZ"/>
        </a:p>
      </dgm:t>
    </dgm:pt>
    <dgm:pt modelId="{FED377A5-F92D-42A5-8EB6-C1DF5DAC4103}" type="pres">
      <dgm:prSet presAssocID="{B090998C-D07F-4235-8D37-10F11BD04E3F}" presName="sibTrans" presStyleLbl="sibTrans2D1" presStyleIdx="2" presStyleCnt="5"/>
      <dgm:spPr/>
      <dgm:t>
        <a:bodyPr/>
        <a:lstStyle/>
        <a:p>
          <a:endParaRPr lang="cs-CZ"/>
        </a:p>
      </dgm:t>
    </dgm:pt>
    <dgm:pt modelId="{17B1426F-4547-45B0-BBB3-0D55A4A5E856}" type="pres">
      <dgm:prSet presAssocID="{B090998C-D07F-4235-8D37-10F11BD04E3F}" presName="connTx" presStyleLbl="sibTrans2D1" presStyleIdx="2" presStyleCnt="5"/>
      <dgm:spPr/>
      <dgm:t>
        <a:bodyPr/>
        <a:lstStyle/>
        <a:p>
          <a:endParaRPr lang="cs-CZ"/>
        </a:p>
      </dgm:t>
    </dgm:pt>
    <dgm:pt modelId="{678D3B25-DB14-495A-B641-44A5DABC7C22}" type="pres">
      <dgm:prSet presAssocID="{859FAC53-620B-48B3-B9E4-FF2537E8FB23}" presName="composite" presStyleCnt="0"/>
      <dgm:spPr/>
    </dgm:pt>
    <dgm:pt modelId="{BB2B9521-6FA9-4A04-8374-4C6AC2A821F9}" type="pres">
      <dgm:prSet presAssocID="{859FAC53-620B-48B3-B9E4-FF2537E8FB23}" presName="parTx" presStyleLbl="node1" presStyleIdx="2" presStyleCnt="6">
        <dgm:presLayoutVars>
          <dgm:chMax val="0"/>
          <dgm:chPref val="0"/>
          <dgm:bulletEnabled val="1"/>
        </dgm:presLayoutVars>
      </dgm:prSet>
      <dgm:spPr/>
      <dgm:t>
        <a:bodyPr/>
        <a:lstStyle/>
        <a:p>
          <a:endParaRPr lang="cs-CZ"/>
        </a:p>
      </dgm:t>
    </dgm:pt>
    <dgm:pt modelId="{AD1F6D0E-7ECF-45D9-AA88-CC431DF724E4}" type="pres">
      <dgm:prSet presAssocID="{859FAC53-620B-48B3-B9E4-FF2537E8FB23}" presName="parSh" presStyleLbl="node1" presStyleIdx="3" presStyleCnt="6" custScaleX="119896" custScaleY="97075" custLinFactNeighborX="-1966" custLinFactNeighborY="-2200"/>
      <dgm:spPr/>
      <dgm:t>
        <a:bodyPr/>
        <a:lstStyle/>
        <a:p>
          <a:endParaRPr lang="cs-CZ"/>
        </a:p>
      </dgm:t>
    </dgm:pt>
    <dgm:pt modelId="{7BBA881A-5FFE-40AF-950E-D640F4CED0C3}" type="pres">
      <dgm:prSet presAssocID="{859FAC53-620B-48B3-B9E4-FF2537E8FB23}" presName="desTx" presStyleLbl="fgAcc1" presStyleIdx="3" presStyleCnt="6" custScaleX="163857" custLinFactNeighborX="6528" custLinFactNeighborY="5663">
        <dgm:presLayoutVars>
          <dgm:bulletEnabled val="1"/>
        </dgm:presLayoutVars>
      </dgm:prSet>
      <dgm:spPr/>
      <dgm:t>
        <a:bodyPr/>
        <a:lstStyle/>
        <a:p>
          <a:endParaRPr lang="cs-CZ"/>
        </a:p>
      </dgm:t>
    </dgm:pt>
    <dgm:pt modelId="{3ABEB317-089F-4D5B-9A25-BFA1811F587E}" type="pres">
      <dgm:prSet presAssocID="{C663C807-A227-4538-9044-F3A552AA3F9E}" presName="sibTrans" presStyleLbl="sibTrans2D1" presStyleIdx="3" presStyleCnt="5"/>
      <dgm:spPr/>
      <dgm:t>
        <a:bodyPr/>
        <a:lstStyle/>
        <a:p>
          <a:endParaRPr lang="cs-CZ"/>
        </a:p>
      </dgm:t>
    </dgm:pt>
    <dgm:pt modelId="{68681A63-3C6D-4C61-83CA-1838E415BD25}" type="pres">
      <dgm:prSet presAssocID="{C663C807-A227-4538-9044-F3A552AA3F9E}" presName="connTx" presStyleLbl="sibTrans2D1" presStyleIdx="3" presStyleCnt="5"/>
      <dgm:spPr/>
      <dgm:t>
        <a:bodyPr/>
        <a:lstStyle/>
        <a:p>
          <a:endParaRPr lang="cs-CZ"/>
        </a:p>
      </dgm:t>
    </dgm:pt>
    <dgm:pt modelId="{61B548E3-23D7-415C-AEA6-C04D9B76085B}" type="pres">
      <dgm:prSet presAssocID="{C444AD27-D71A-45E7-8780-96EFE5BD8D3D}" presName="composite" presStyleCnt="0"/>
      <dgm:spPr/>
    </dgm:pt>
    <dgm:pt modelId="{6E82E90E-F2D2-4F4A-847C-A6D3F162531F}" type="pres">
      <dgm:prSet presAssocID="{C444AD27-D71A-45E7-8780-96EFE5BD8D3D}" presName="parTx" presStyleLbl="node1" presStyleIdx="3" presStyleCnt="6">
        <dgm:presLayoutVars>
          <dgm:chMax val="0"/>
          <dgm:chPref val="0"/>
          <dgm:bulletEnabled val="1"/>
        </dgm:presLayoutVars>
      </dgm:prSet>
      <dgm:spPr/>
      <dgm:t>
        <a:bodyPr/>
        <a:lstStyle/>
        <a:p>
          <a:endParaRPr lang="cs-CZ"/>
        </a:p>
      </dgm:t>
    </dgm:pt>
    <dgm:pt modelId="{79FCFC93-3309-4FFA-A486-93D32CAA6814}" type="pres">
      <dgm:prSet presAssocID="{C444AD27-D71A-45E7-8780-96EFE5BD8D3D}" presName="parSh" presStyleLbl="node1" presStyleIdx="4" presStyleCnt="6" custScaleX="119896" custScaleY="97075" custLinFactNeighborY="-2089"/>
      <dgm:spPr/>
      <dgm:t>
        <a:bodyPr/>
        <a:lstStyle/>
        <a:p>
          <a:endParaRPr lang="cs-CZ"/>
        </a:p>
      </dgm:t>
    </dgm:pt>
    <dgm:pt modelId="{06492291-31D2-4F78-A250-C437433E8F6F}" type="pres">
      <dgm:prSet presAssocID="{C444AD27-D71A-45E7-8780-96EFE5BD8D3D}" presName="desTx" presStyleLbl="fgAcc1" presStyleIdx="4" presStyleCnt="6" custScaleX="163857" custLinFactNeighborX="467" custLinFactNeighborY="5663">
        <dgm:presLayoutVars>
          <dgm:bulletEnabled val="1"/>
        </dgm:presLayoutVars>
      </dgm:prSet>
      <dgm:spPr/>
      <dgm:t>
        <a:bodyPr/>
        <a:lstStyle/>
        <a:p>
          <a:endParaRPr lang="cs-CZ"/>
        </a:p>
      </dgm:t>
    </dgm:pt>
    <dgm:pt modelId="{D9B23C20-2C4C-4556-B1C4-E68F3E518469}" type="pres">
      <dgm:prSet presAssocID="{ACA193E1-13A0-4944-A73E-B7AAF57A3D07}" presName="sibTrans" presStyleLbl="sibTrans2D1" presStyleIdx="4" presStyleCnt="5"/>
      <dgm:spPr/>
      <dgm:t>
        <a:bodyPr/>
        <a:lstStyle/>
        <a:p>
          <a:endParaRPr lang="cs-CZ"/>
        </a:p>
      </dgm:t>
    </dgm:pt>
    <dgm:pt modelId="{3F397F6B-FAF9-4140-92F8-1AA72EC4AEC2}" type="pres">
      <dgm:prSet presAssocID="{ACA193E1-13A0-4944-A73E-B7AAF57A3D07}" presName="connTx" presStyleLbl="sibTrans2D1" presStyleIdx="4" presStyleCnt="5"/>
      <dgm:spPr/>
      <dgm:t>
        <a:bodyPr/>
        <a:lstStyle/>
        <a:p>
          <a:endParaRPr lang="cs-CZ"/>
        </a:p>
      </dgm:t>
    </dgm:pt>
    <dgm:pt modelId="{9F402AF9-F126-40C0-9BCA-0EB2BCC650D5}" type="pres">
      <dgm:prSet presAssocID="{54C6F67F-9601-4305-8A01-E52ECDDB6548}" presName="composite" presStyleCnt="0"/>
      <dgm:spPr/>
    </dgm:pt>
    <dgm:pt modelId="{F311D0FA-27D6-4309-8DEF-2867CC9DA16B}" type="pres">
      <dgm:prSet presAssocID="{54C6F67F-9601-4305-8A01-E52ECDDB6548}" presName="parTx" presStyleLbl="node1" presStyleIdx="4" presStyleCnt="6">
        <dgm:presLayoutVars>
          <dgm:chMax val="0"/>
          <dgm:chPref val="0"/>
          <dgm:bulletEnabled val="1"/>
        </dgm:presLayoutVars>
      </dgm:prSet>
      <dgm:spPr/>
      <dgm:t>
        <a:bodyPr/>
        <a:lstStyle/>
        <a:p>
          <a:endParaRPr lang="cs-CZ"/>
        </a:p>
      </dgm:t>
    </dgm:pt>
    <dgm:pt modelId="{CD0C8028-B114-4FD7-AC41-837A691C6399}" type="pres">
      <dgm:prSet presAssocID="{54C6F67F-9601-4305-8A01-E52ECDDB6548}" presName="parSh" presStyleLbl="node1" presStyleIdx="5" presStyleCnt="6" custScaleX="119896" custScaleY="97075" custLinFactNeighborY="-2089"/>
      <dgm:spPr/>
      <dgm:t>
        <a:bodyPr/>
        <a:lstStyle/>
        <a:p>
          <a:endParaRPr lang="cs-CZ"/>
        </a:p>
      </dgm:t>
    </dgm:pt>
    <dgm:pt modelId="{DF3CE0E7-99C6-4D87-B93E-107035EA0206}" type="pres">
      <dgm:prSet presAssocID="{54C6F67F-9601-4305-8A01-E52ECDDB6548}" presName="desTx" presStyleLbl="fgAcc1" presStyleIdx="5" presStyleCnt="6" custScaleX="163857" custLinFactNeighborX="467" custLinFactNeighborY="5663">
        <dgm:presLayoutVars>
          <dgm:bulletEnabled val="1"/>
        </dgm:presLayoutVars>
      </dgm:prSet>
      <dgm:spPr/>
      <dgm:t>
        <a:bodyPr/>
        <a:lstStyle/>
        <a:p>
          <a:endParaRPr lang="cs-CZ"/>
        </a:p>
      </dgm:t>
    </dgm:pt>
  </dgm:ptLst>
  <dgm:cxnLst>
    <dgm:cxn modelId="{92195DAD-90C3-4D8A-8659-CDEE3FA84471}" type="presOf" srcId="{A8C377E7-E569-440B-ACA0-9FDE2BCAA0C4}" destId="{06492291-31D2-4F78-A250-C437433E8F6F}" srcOrd="0" destOrd="0" presId="urn:microsoft.com/office/officeart/2005/8/layout/process3"/>
    <dgm:cxn modelId="{C7F07AE1-53D2-4603-AAF5-B61124645EAF}" srcId="{345ADB46-D2F8-4207-A3C5-CCF67B4EB367}" destId="{C444AD27-D71A-45E7-8780-96EFE5BD8D3D}" srcOrd="4" destOrd="0" parTransId="{7F5A5E91-A850-44FE-9421-B2ED3DFF5C9C}" sibTransId="{ACA193E1-13A0-4944-A73E-B7AAF57A3D07}"/>
    <dgm:cxn modelId="{BF6BF698-3F7D-4ED2-8B87-1A6D56B1BFA7}" type="presOf" srcId="{C444AD27-D71A-45E7-8780-96EFE5BD8D3D}" destId="{79FCFC93-3309-4FFA-A486-93D32CAA6814}" srcOrd="1" destOrd="0" presId="urn:microsoft.com/office/officeart/2005/8/layout/process3"/>
    <dgm:cxn modelId="{550BD236-D0B9-4177-BF54-6ADA3357C099}" type="presOf" srcId="{B090998C-D07F-4235-8D37-10F11BD04E3F}" destId="{17B1426F-4547-45B0-BBB3-0D55A4A5E856}" srcOrd="1" destOrd="0" presId="urn:microsoft.com/office/officeart/2005/8/layout/process3"/>
    <dgm:cxn modelId="{8EBBE0FC-F13D-41B4-A849-4A6923DF5542}" type="presOf" srcId="{E4688E14-FC23-4B32-A9AB-C0D28BEC08DE}" destId="{7BBA881A-5FFE-40AF-950E-D640F4CED0C3}" srcOrd="0" destOrd="0" presId="urn:microsoft.com/office/officeart/2005/8/layout/process3"/>
    <dgm:cxn modelId="{6BCC7B61-0973-461A-8611-4194F9A4454F}" type="presOf" srcId="{32FE1A3F-F740-45E2-9F03-230C0B1B08AF}" destId="{26BAAF87-15A3-490E-8D0C-BD55FC75C627}" srcOrd="1" destOrd="0" presId="urn:microsoft.com/office/officeart/2005/8/layout/process3"/>
    <dgm:cxn modelId="{B88FEE6B-45CC-46CC-83B4-575E7F52E09A}" type="presOf" srcId="{85C16AAA-5E5E-4E1E-949C-9468FEAA4BA1}" destId="{473B30F8-2356-4002-829F-EEED66BF374A}" srcOrd="0" destOrd="0" presId="urn:microsoft.com/office/officeart/2005/8/layout/process3"/>
    <dgm:cxn modelId="{1C343E2F-4984-4516-AEB2-CD7C9EC38E71}" type="presOf" srcId="{C663C807-A227-4538-9044-F3A552AA3F9E}" destId="{68681A63-3C6D-4C61-83CA-1838E415BD25}" srcOrd="1" destOrd="0" presId="urn:microsoft.com/office/officeart/2005/8/layout/process3"/>
    <dgm:cxn modelId="{D9990B65-8177-4CBB-A474-A625D044F4E9}" srcId="{54C6F67F-9601-4305-8A01-E52ECDDB6548}" destId="{5386150E-8003-49FC-B040-3864147433C1}" srcOrd="0" destOrd="0" parTransId="{1C86FA25-53EF-4F06-B7D7-477012711177}" sibTransId="{98F9E629-DC03-41C1-9015-224261B6C0D8}"/>
    <dgm:cxn modelId="{1DF4E98D-2F8F-4026-B2E5-3857DB9FF4F8}" type="presOf" srcId="{54C6F67F-9601-4305-8A01-E52ECDDB6548}" destId="{F311D0FA-27D6-4309-8DEF-2867CC9DA16B}" srcOrd="0" destOrd="0" presId="urn:microsoft.com/office/officeart/2005/8/layout/process3"/>
    <dgm:cxn modelId="{158B5D83-CFA6-4ABC-A79D-B41CFED1F848}" type="presOf" srcId="{859FAC53-620B-48B3-B9E4-FF2537E8FB23}" destId="{AD1F6D0E-7ECF-45D9-AA88-CC431DF724E4}" srcOrd="1" destOrd="0" presId="urn:microsoft.com/office/officeart/2005/8/layout/process3"/>
    <dgm:cxn modelId="{AC8292CA-9217-4477-B630-67C89F934869}" type="presOf" srcId="{B18E0A1A-2260-45CC-9DF4-410D004BA603}" destId="{C7A1AD0C-26C3-4B0B-9F94-C99A9CF285B6}" srcOrd="0" destOrd="0" presId="urn:microsoft.com/office/officeart/2005/8/layout/process3"/>
    <dgm:cxn modelId="{55F20A6D-75BF-4435-A58F-123F2D70B0D1}" type="presOf" srcId="{B090998C-D07F-4235-8D37-10F11BD04E3F}" destId="{FED377A5-F92D-42A5-8EB6-C1DF5DAC4103}" srcOrd="0" destOrd="0" presId="urn:microsoft.com/office/officeart/2005/8/layout/process3"/>
    <dgm:cxn modelId="{AF1C3080-F6B7-48AA-B887-A9CB52A3DE73}" type="presOf" srcId="{54C6F67F-9601-4305-8A01-E52ECDDB6548}" destId="{CD0C8028-B114-4FD7-AC41-837A691C6399}" srcOrd="1" destOrd="0" presId="urn:microsoft.com/office/officeart/2005/8/layout/process3"/>
    <dgm:cxn modelId="{C53E7A1D-23D1-4A3D-A7B5-939B216C2B6F}" type="presOf" srcId="{AC06DADA-0E43-4FAB-B7C5-5F75D75CF0C2}" destId="{C0BFBC23-54F8-4995-92EC-FE8D962C98A0}" srcOrd="0" destOrd="0" presId="urn:microsoft.com/office/officeart/2005/8/layout/process3"/>
    <dgm:cxn modelId="{0C77E904-9EAD-4CF0-ADAE-4662E7E91587}" type="presOf" srcId="{DB5A9335-79F8-47AB-96FF-882DBF5F549D}" destId="{3C691FA5-FCA4-4F52-9BBB-D3F9D34502A3}" srcOrd="1" destOrd="0" presId="urn:microsoft.com/office/officeart/2005/8/layout/process3"/>
    <dgm:cxn modelId="{69E59B21-215B-4D48-93B6-26F21092BFEB}" type="presOf" srcId="{345ADB46-D2F8-4207-A3C5-CCF67B4EB367}" destId="{D87B359D-97C4-4557-AF3C-90AF6B675E9A}" srcOrd="0" destOrd="0" presId="urn:microsoft.com/office/officeart/2005/8/layout/process3"/>
    <dgm:cxn modelId="{8B1D0006-C9EB-4BEC-B8DA-5FC1B7647650}" type="presOf" srcId="{32FE1A3F-F740-45E2-9F03-230C0B1B08AF}" destId="{FF5E1B76-A6A9-4310-85AE-309967D7D809}" srcOrd="0" destOrd="0" presId="urn:microsoft.com/office/officeart/2005/8/layout/process3"/>
    <dgm:cxn modelId="{8C3647B8-B319-4ADD-9E3A-8085061C650F}" srcId="{345ADB46-D2F8-4207-A3C5-CCF67B4EB367}" destId="{859FAC53-620B-48B3-B9E4-FF2537E8FB23}" srcOrd="3" destOrd="0" parTransId="{6C5FD65A-FA4D-41ED-AA20-32A8E43E2824}" sibTransId="{C663C807-A227-4538-9044-F3A552AA3F9E}"/>
    <dgm:cxn modelId="{2008E18D-5599-40EF-83EC-9848BAF89A8F}" type="presOf" srcId="{DB5A9335-79F8-47AB-96FF-882DBF5F549D}" destId="{511AE8B3-7A57-4D5C-95D9-63EA6ADC404C}" srcOrd="0" destOrd="0" presId="urn:microsoft.com/office/officeart/2005/8/layout/process3"/>
    <dgm:cxn modelId="{AC98794B-0D26-476F-9D42-B9C4F058DBEE}" type="presOf" srcId="{85C16AAA-5E5E-4E1E-949C-9468FEAA4BA1}" destId="{088C9510-558F-4249-86C3-C0366C8D46E8}" srcOrd="1" destOrd="0" presId="urn:microsoft.com/office/officeart/2005/8/layout/process3"/>
    <dgm:cxn modelId="{EF8E19A9-6907-4F05-B8E7-56D1BF2FEA96}" srcId="{C444AD27-D71A-45E7-8780-96EFE5BD8D3D}" destId="{A8C377E7-E569-440B-ACA0-9FDE2BCAA0C4}" srcOrd="0" destOrd="0" parTransId="{F431B678-00D7-4049-BCED-3153AB32ADBB}" sibTransId="{92EB7172-3F51-4F4C-B9D9-28A5ABFE5398}"/>
    <dgm:cxn modelId="{5CBAE093-55CC-4EF5-8CA3-624C850C3E7A}" type="presOf" srcId="{522C6B68-5D94-4807-B6D3-FB64050A1BAE}" destId="{FADBCA0C-2806-4A79-8EC7-D15D28026D34}" srcOrd="1" destOrd="0" presId="urn:microsoft.com/office/officeart/2005/8/layout/process3"/>
    <dgm:cxn modelId="{1C1A2A58-B0AC-423F-89C9-2CB1A786451A}" type="presOf" srcId="{859FAC53-620B-48B3-B9E4-FF2537E8FB23}" destId="{BB2B9521-6FA9-4A04-8374-4C6AC2A821F9}" srcOrd="0" destOrd="0" presId="urn:microsoft.com/office/officeart/2005/8/layout/process3"/>
    <dgm:cxn modelId="{0A289CD6-45B2-467C-BEF5-45749C0D3EB1}" srcId="{B18E0A1A-2260-45CC-9DF4-410D004BA603}" destId="{AC06DADA-0E43-4FAB-B7C5-5F75D75CF0C2}" srcOrd="0" destOrd="0" parTransId="{7E7B4FB3-1A34-4019-A76D-BC8805D15775}" sibTransId="{9CA92570-3780-436A-A04D-1445935A841D}"/>
    <dgm:cxn modelId="{43F8CB6D-67EF-4EA4-8DC1-818F837D5619}" srcId="{345ADB46-D2F8-4207-A3C5-CCF67B4EB367}" destId="{522C6B68-5D94-4807-B6D3-FB64050A1BAE}" srcOrd="0" destOrd="0" parTransId="{645AE787-43A5-40A8-8F5A-FE68E55F6CEC}" sibTransId="{85C16AAA-5E5E-4E1E-949C-9468FEAA4BA1}"/>
    <dgm:cxn modelId="{5A9563CF-9EDA-456A-AF31-4B7A53EEC77B}" srcId="{DB5A9335-79F8-47AB-96FF-882DBF5F549D}" destId="{D4A7AA55-A2AE-4666-894F-0F5E2B6D5A59}" srcOrd="0" destOrd="0" parTransId="{A5BFBC9F-9EBF-4986-89DA-540AF3AEECFA}" sibTransId="{6E13C2BB-F7DE-4F8B-AB56-15D091CF89EF}"/>
    <dgm:cxn modelId="{BAFF4D04-4CF5-4CFD-909F-4568002B371E}" type="presOf" srcId="{5386150E-8003-49FC-B040-3864147433C1}" destId="{DF3CE0E7-99C6-4D87-B93E-107035EA0206}" srcOrd="0" destOrd="0" presId="urn:microsoft.com/office/officeart/2005/8/layout/process3"/>
    <dgm:cxn modelId="{98554F3E-6B50-4359-884D-4B3EC89A7E6F}" type="presOf" srcId="{D4A7AA55-A2AE-4666-894F-0F5E2B6D5A59}" destId="{6A0564DD-F3AE-4348-B87A-265CB2FE246D}" srcOrd="0" destOrd="0" presId="urn:microsoft.com/office/officeart/2005/8/layout/process3"/>
    <dgm:cxn modelId="{A6DDCBB3-2B2E-4212-B481-581082CC9CA0}" srcId="{522C6B68-5D94-4807-B6D3-FB64050A1BAE}" destId="{EA9EDCD3-C36E-41A4-BC37-F2D3DFA2A7FC}" srcOrd="0" destOrd="0" parTransId="{8A2DF68C-0361-4580-A948-3B35599A6CF0}" sibTransId="{7AB35A43-911B-40D4-B6C5-E640E6E015EE}"/>
    <dgm:cxn modelId="{4B7F2974-D851-4566-AF9D-4B17A6C18444}" type="presOf" srcId="{C663C807-A227-4538-9044-F3A552AA3F9E}" destId="{3ABEB317-089F-4D5B-9A25-BFA1811F587E}" srcOrd="0" destOrd="0" presId="urn:microsoft.com/office/officeart/2005/8/layout/process3"/>
    <dgm:cxn modelId="{FE7F147A-F413-4574-8A07-E034B4379C2E}" srcId="{345ADB46-D2F8-4207-A3C5-CCF67B4EB367}" destId="{54C6F67F-9601-4305-8A01-E52ECDDB6548}" srcOrd="5" destOrd="0" parTransId="{E2B5462A-7F34-4C68-8407-4C1614DBC8A9}" sibTransId="{B2574076-1B51-44DE-91A9-EAA9BF9A288C}"/>
    <dgm:cxn modelId="{528E686F-D4FB-410E-A575-1C4AF36910EC}" type="presOf" srcId="{522C6B68-5D94-4807-B6D3-FB64050A1BAE}" destId="{928FC5BE-33ED-4394-B416-00CB4B99B553}" srcOrd="0" destOrd="0" presId="urn:microsoft.com/office/officeart/2005/8/layout/process3"/>
    <dgm:cxn modelId="{BD3A4EA2-F572-418B-80DF-05D67E24DFFA}" srcId="{859FAC53-620B-48B3-B9E4-FF2537E8FB23}" destId="{E4688E14-FC23-4B32-A9AB-C0D28BEC08DE}" srcOrd="0" destOrd="0" parTransId="{977B1E66-D060-41E4-AD0F-CCDAE8C85693}" sibTransId="{AA429D7C-0319-4075-8DC3-3DD617FE0F7B}"/>
    <dgm:cxn modelId="{8D2EAD75-BCFB-4215-87C6-034D2460E229}" type="presOf" srcId="{B18E0A1A-2260-45CC-9DF4-410D004BA603}" destId="{8D4CA4F8-DBB4-482C-9396-9EC283D8594F}" srcOrd="1" destOrd="0" presId="urn:microsoft.com/office/officeart/2005/8/layout/process3"/>
    <dgm:cxn modelId="{FE56D04C-F838-4B47-BF2D-93526085EF51}" type="presOf" srcId="{ACA193E1-13A0-4944-A73E-B7AAF57A3D07}" destId="{D9B23C20-2C4C-4556-B1C4-E68F3E518469}" srcOrd="0" destOrd="0" presId="urn:microsoft.com/office/officeart/2005/8/layout/process3"/>
    <dgm:cxn modelId="{EC1ED5F4-C1C7-42BE-946C-FDF3DB605150}" type="presOf" srcId="{ACA193E1-13A0-4944-A73E-B7AAF57A3D07}" destId="{3F397F6B-FAF9-4140-92F8-1AA72EC4AEC2}" srcOrd="1" destOrd="0" presId="urn:microsoft.com/office/officeart/2005/8/layout/process3"/>
    <dgm:cxn modelId="{320787E6-726B-4ABB-8319-F24C76CECE26}" type="presOf" srcId="{C444AD27-D71A-45E7-8780-96EFE5BD8D3D}" destId="{6E82E90E-F2D2-4F4A-847C-A6D3F162531F}" srcOrd="0" destOrd="0" presId="urn:microsoft.com/office/officeart/2005/8/layout/process3"/>
    <dgm:cxn modelId="{0817CA15-522B-4570-869A-0ED6BEA54245}" srcId="{345ADB46-D2F8-4207-A3C5-CCF67B4EB367}" destId="{B18E0A1A-2260-45CC-9DF4-410D004BA603}" srcOrd="2" destOrd="0" parTransId="{4E4FAF75-A87D-4AA6-B9C9-89B2F78A9188}" sibTransId="{B090998C-D07F-4235-8D37-10F11BD04E3F}"/>
    <dgm:cxn modelId="{A15F94FC-215B-47C7-AF02-3F6E50A9AC8B}" srcId="{345ADB46-D2F8-4207-A3C5-CCF67B4EB367}" destId="{DB5A9335-79F8-47AB-96FF-882DBF5F549D}" srcOrd="1" destOrd="0" parTransId="{50F2833E-313F-4813-ABEE-986EF78BB3E8}" sibTransId="{32FE1A3F-F740-45E2-9F03-230C0B1B08AF}"/>
    <dgm:cxn modelId="{E455D000-C721-4F13-8876-306649884970}" type="presOf" srcId="{EA9EDCD3-C36E-41A4-BC37-F2D3DFA2A7FC}" destId="{9C3B510C-7A04-40B4-8074-0AA42AE7C96B}" srcOrd="0" destOrd="0" presId="urn:microsoft.com/office/officeart/2005/8/layout/process3"/>
    <dgm:cxn modelId="{480D24E4-B32E-4BB1-8205-4F0B5FCFD91F}" type="presParOf" srcId="{D87B359D-97C4-4557-AF3C-90AF6B675E9A}" destId="{D612C25F-9F86-4261-B548-9968A9D2E73C}" srcOrd="0" destOrd="0" presId="urn:microsoft.com/office/officeart/2005/8/layout/process3"/>
    <dgm:cxn modelId="{EE118F12-A2CE-4730-9099-31FD8DA81984}" type="presParOf" srcId="{D612C25F-9F86-4261-B548-9968A9D2E73C}" destId="{928FC5BE-33ED-4394-B416-00CB4B99B553}" srcOrd="0" destOrd="0" presId="urn:microsoft.com/office/officeart/2005/8/layout/process3"/>
    <dgm:cxn modelId="{2105CCF4-C0A0-4619-BE41-ADFE74C3F0FD}" type="presParOf" srcId="{D612C25F-9F86-4261-B548-9968A9D2E73C}" destId="{FADBCA0C-2806-4A79-8EC7-D15D28026D34}" srcOrd="1" destOrd="0" presId="urn:microsoft.com/office/officeart/2005/8/layout/process3"/>
    <dgm:cxn modelId="{0E3D5AFE-14AF-4B74-BC4D-C32F033C9741}" type="presParOf" srcId="{D612C25F-9F86-4261-B548-9968A9D2E73C}" destId="{9C3B510C-7A04-40B4-8074-0AA42AE7C96B}" srcOrd="2" destOrd="0" presId="urn:microsoft.com/office/officeart/2005/8/layout/process3"/>
    <dgm:cxn modelId="{E8EC928E-26C7-4948-8F2A-2AC5EA9A7038}" type="presParOf" srcId="{D87B359D-97C4-4557-AF3C-90AF6B675E9A}" destId="{473B30F8-2356-4002-829F-EEED66BF374A}" srcOrd="1" destOrd="0" presId="urn:microsoft.com/office/officeart/2005/8/layout/process3"/>
    <dgm:cxn modelId="{38EFADE1-8617-4B51-B84E-0F5594940E77}" type="presParOf" srcId="{473B30F8-2356-4002-829F-EEED66BF374A}" destId="{088C9510-558F-4249-86C3-C0366C8D46E8}" srcOrd="0" destOrd="0" presId="urn:microsoft.com/office/officeart/2005/8/layout/process3"/>
    <dgm:cxn modelId="{112BB6AA-0AD1-41E7-9BFC-804D784163C6}" type="presParOf" srcId="{D87B359D-97C4-4557-AF3C-90AF6B675E9A}" destId="{C07E1F25-4F59-487C-993E-6466D3C14C47}" srcOrd="2" destOrd="0" presId="urn:microsoft.com/office/officeart/2005/8/layout/process3"/>
    <dgm:cxn modelId="{F2650A66-C7EC-42EC-BE2C-8DD220A299D5}" type="presParOf" srcId="{C07E1F25-4F59-487C-993E-6466D3C14C47}" destId="{511AE8B3-7A57-4D5C-95D9-63EA6ADC404C}" srcOrd="0" destOrd="0" presId="urn:microsoft.com/office/officeart/2005/8/layout/process3"/>
    <dgm:cxn modelId="{B4CD1761-9190-4BD1-A30F-7DB60EB9212B}" type="presParOf" srcId="{C07E1F25-4F59-487C-993E-6466D3C14C47}" destId="{3C691FA5-FCA4-4F52-9BBB-D3F9D34502A3}" srcOrd="1" destOrd="0" presId="urn:microsoft.com/office/officeart/2005/8/layout/process3"/>
    <dgm:cxn modelId="{CF38BB69-0C75-4294-AA67-A4B2122F9414}" type="presParOf" srcId="{C07E1F25-4F59-487C-993E-6466D3C14C47}" destId="{6A0564DD-F3AE-4348-B87A-265CB2FE246D}" srcOrd="2" destOrd="0" presId="urn:microsoft.com/office/officeart/2005/8/layout/process3"/>
    <dgm:cxn modelId="{9556C532-DD1B-4037-A0FF-53DB2BD40E64}" type="presParOf" srcId="{D87B359D-97C4-4557-AF3C-90AF6B675E9A}" destId="{FF5E1B76-A6A9-4310-85AE-309967D7D809}" srcOrd="3" destOrd="0" presId="urn:microsoft.com/office/officeart/2005/8/layout/process3"/>
    <dgm:cxn modelId="{F9AA6AFB-3B1A-4E74-8B93-5A7C16D91E05}" type="presParOf" srcId="{FF5E1B76-A6A9-4310-85AE-309967D7D809}" destId="{26BAAF87-15A3-490E-8D0C-BD55FC75C627}" srcOrd="0" destOrd="0" presId="urn:microsoft.com/office/officeart/2005/8/layout/process3"/>
    <dgm:cxn modelId="{A89423D4-16D6-4F8E-BD64-A3B3CE6EF979}" type="presParOf" srcId="{D87B359D-97C4-4557-AF3C-90AF6B675E9A}" destId="{9443EA05-7751-401C-B3D4-57C433689F47}" srcOrd="4" destOrd="0" presId="urn:microsoft.com/office/officeart/2005/8/layout/process3"/>
    <dgm:cxn modelId="{D0DD0FB2-6CDB-4695-962A-3F7ECA00536B}" type="presParOf" srcId="{9443EA05-7751-401C-B3D4-57C433689F47}" destId="{C7A1AD0C-26C3-4B0B-9F94-C99A9CF285B6}" srcOrd="0" destOrd="0" presId="urn:microsoft.com/office/officeart/2005/8/layout/process3"/>
    <dgm:cxn modelId="{355650DC-2993-4614-A45B-9E9BEEDF5BE3}" type="presParOf" srcId="{9443EA05-7751-401C-B3D4-57C433689F47}" destId="{8D4CA4F8-DBB4-482C-9396-9EC283D8594F}" srcOrd="1" destOrd="0" presId="urn:microsoft.com/office/officeart/2005/8/layout/process3"/>
    <dgm:cxn modelId="{63D08BFA-0D8E-4B38-9901-41DFFE780B60}" type="presParOf" srcId="{9443EA05-7751-401C-B3D4-57C433689F47}" destId="{C0BFBC23-54F8-4995-92EC-FE8D962C98A0}" srcOrd="2" destOrd="0" presId="urn:microsoft.com/office/officeart/2005/8/layout/process3"/>
    <dgm:cxn modelId="{078EE4F2-F755-42FE-B033-BE370C751758}" type="presParOf" srcId="{D87B359D-97C4-4557-AF3C-90AF6B675E9A}" destId="{FED377A5-F92D-42A5-8EB6-C1DF5DAC4103}" srcOrd="5" destOrd="0" presId="urn:microsoft.com/office/officeart/2005/8/layout/process3"/>
    <dgm:cxn modelId="{C0D64D43-D407-4475-9CD7-EDA39BA4C8A6}" type="presParOf" srcId="{FED377A5-F92D-42A5-8EB6-C1DF5DAC4103}" destId="{17B1426F-4547-45B0-BBB3-0D55A4A5E856}" srcOrd="0" destOrd="0" presId="urn:microsoft.com/office/officeart/2005/8/layout/process3"/>
    <dgm:cxn modelId="{D77F581C-BA07-4C97-AA32-4927DBDA3A29}" type="presParOf" srcId="{D87B359D-97C4-4557-AF3C-90AF6B675E9A}" destId="{678D3B25-DB14-495A-B641-44A5DABC7C22}" srcOrd="6" destOrd="0" presId="urn:microsoft.com/office/officeart/2005/8/layout/process3"/>
    <dgm:cxn modelId="{E2724CC5-A8F0-42E9-A91E-8F0351FA96BA}" type="presParOf" srcId="{678D3B25-DB14-495A-B641-44A5DABC7C22}" destId="{BB2B9521-6FA9-4A04-8374-4C6AC2A821F9}" srcOrd="0" destOrd="0" presId="urn:microsoft.com/office/officeart/2005/8/layout/process3"/>
    <dgm:cxn modelId="{8F5F5DA0-5146-47CF-957D-C3FF8DEE4613}" type="presParOf" srcId="{678D3B25-DB14-495A-B641-44A5DABC7C22}" destId="{AD1F6D0E-7ECF-45D9-AA88-CC431DF724E4}" srcOrd="1" destOrd="0" presId="urn:microsoft.com/office/officeart/2005/8/layout/process3"/>
    <dgm:cxn modelId="{6E057978-D940-4477-A3C0-0F8039B55FB1}" type="presParOf" srcId="{678D3B25-DB14-495A-B641-44A5DABC7C22}" destId="{7BBA881A-5FFE-40AF-950E-D640F4CED0C3}" srcOrd="2" destOrd="0" presId="urn:microsoft.com/office/officeart/2005/8/layout/process3"/>
    <dgm:cxn modelId="{FCD908C8-F5DA-45B7-A1A6-21B5CF64D52C}" type="presParOf" srcId="{D87B359D-97C4-4557-AF3C-90AF6B675E9A}" destId="{3ABEB317-089F-4D5B-9A25-BFA1811F587E}" srcOrd="7" destOrd="0" presId="urn:microsoft.com/office/officeart/2005/8/layout/process3"/>
    <dgm:cxn modelId="{36723135-EBD5-4C8F-BE01-C0AF99B3B3D6}" type="presParOf" srcId="{3ABEB317-089F-4D5B-9A25-BFA1811F587E}" destId="{68681A63-3C6D-4C61-83CA-1838E415BD25}" srcOrd="0" destOrd="0" presId="urn:microsoft.com/office/officeart/2005/8/layout/process3"/>
    <dgm:cxn modelId="{13C2EF03-2328-4CA5-B566-C636C18BB3B2}" type="presParOf" srcId="{D87B359D-97C4-4557-AF3C-90AF6B675E9A}" destId="{61B548E3-23D7-415C-AEA6-C04D9B76085B}" srcOrd="8" destOrd="0" presId="urn:microsoft.com/office/officeart/2005/8/layout/process3"/>
    <dgm:cxn modelId="{C64FF54D-53F8-46B9-BC70-02B32C4A948F}" type="presParOf" srcId="{61B548E3-23D7-415C-AEA6-C04D9B76085B}" destId="{6E82E90E-F2D2-4F4A-847C-A6D3F162531F}" srcOrd="0" destOrd="0" presId="urn:microsoft.com/office/officeart/2005/8/layout/process3"/>
    <dgm:cxn modelId="{E235051E-9771-4751-93FC-F1D25485280D}" type="presParOf" srcId="{61B548E3-23D7-415C-AEA6-C04D9B76085B}" destId="{79FCFC93-3309-4FFA-A486-93D32CAA6814}" srcOrd="1" destOrd="0" presId="urn:microsoft.com/office/officeart/2005/8/layout/process3"/>
    <dgm:cxn modelId="{C3271FFC-8D0E-4049-BA80-278E18146FDC}" type="presParOf" srcId="{61B548E3-23D7-415C-AEA6-C04D9B76085B}" destId="{06492291-31D2-4F78-A250-C437433E8F6F}" srcOrd="2" destOrd="0" presId="urn:microsoft.com/office/officeart/2005/8/layout/process3"/>
    <dgm:cxn modelId="{DFCB50F2-8312-4614-A3EB-EAFF2149E5C3}" type="presParOf" srcId="{D87B359D-97C4-4557-AF3C-90AF6B675E9A}" destId="{D9B23C20-2C4C-4556-B1C4-E68F3E518469}" srcOrd="9" destOrd="0" presId="urn:microsoft.com/office/officeart/2005/8/layout/process3"/>
    <dgm:cxn modelId="{9D8EC356-B115-4000-A9C3-DCC56693AC4F}" type="presParOf" srcId="{D9B23C20-2C4C-4556-B1C4-E68F3E518469}" destId="{3F397F6B-FAF9-4140-92F8-1AA72EC4AEC2}" srcOrd="0" destOrd="0" presId="urn:microsoft.com/office/officeart/2005/8/layout/process3"/>
    <dgm:cxn modelId="{AF86CCE3-24DA-42C0-A26A-F1E7B0E23A95}" type="presParOf" srcId="{D87B359D-97C4-4557-AF3C-90AF6B675E9A}" destId="{9F402AF9-F126-40C0-9BCA-0EB2BCC650D5}" srcOrd="10" destOrd="0" presId="urn:microsoft.com/office/officeart/2005/8/layout/process3"/>
    <dgm:cxn modelId="{BDEDB7B0-CD21-4973-95B3-E9DC8AFAE5D8}" type="presParOf" srcId="{9F402AF9-F126-40C0-9BCA-0EB2BCC650D5}" destId="{F311D0FA-27D6-4309-8DEF-2867CC9DA16B}" srcOrd="0" destOrd="0" presId="urn:microsoft.com/office/officeart/2005/8/layout/process3"/>
    <dgm:cxn modelId="{D029D2BC-52D5-41C8-829A-4C6398FF2A82}" type="presParOf" srcId="{9F402AF9-F126-40C0-9BCA-0EB2BCC650D5}" destId="{CD0C8028-B114-4FD7-AC41-837A691C6399}" srcOrd="1" destOrd="0" presId="urn:microsoft.com/office/officeart/2005/8/layout/process3"/>
    <dgm:cxn modelId="{4DAB5A4C-7A43-4D28-8392-DE05AA9ADB1A}" type="presParOf" srcId="{9F402AF9-F126-40C0-9BCA-0EB2BCC650D5}" destId="{DF3CE0E7-99C6-4D87-B93E-107035EA0206}" srcOrd="2" destOrd="0" presId="urn:microsoft.com/office/officeart/2005/8/layout/process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BCA0C-2806-4A79-8EC7-D15D28026D34}">
      <dsp:nvSpPr>
        <dsp:cNvPr id="0" name=""/>
        <dsp:cNvSpPr/>
      </dsp:nvSpPr>
      <dsp:spPr>
        <a:xfrm>
          <a:off x="0" y="119553"/>
          <a:ext cx="1064074" cy="26839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04/2016</a:t>
          </a:r>
          <a:endParaRPr lang="cs-CZ" sz="1600" kern="1200" dirty="0"/>
        </a:p>
      </dsp:txBody>
      <dsp:txXfrm>
        <a:off x="0" y="119553"/>
        <a:ext cx="1064074" cy="344615"/>
      </dsp:txXfrm>
    </dsp:sp>
    <dsp:sp modelId="{9C3B510C-7A04-40B4-8074-0AA42AE7C96B}">
      <dsp:nvSpPr>
        <dsp:cNvPr id="0" name=""/>
        <dsp:cNvSpPr/>
      </dsp:nvSpPr>
      <dsp:spPr>
        <a:xfrm>
          <a:off x="160780"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smtClean="0"/>
            <a:t>field</a:t>
          </a:r>
          <a:r>
            <a:rPr lang="cs-CZ" sz="1800" kern="1200" dirty="0" smtClean="0"/>
            <a:t> </a:t>
          </a:r>
          <a:r>
            <a:rPr lang="cs-CZ" sz="1800" kern="1200" dirty="0" err="1" smtClean="0"/>
            <a:t>research</a:t>
          </a:r>
          <a:r>
            <a:rPr lang="cs-CZ" sz="1800" kern="1200" dirty="0" smtClean="0"/>
            <a:t> </a:t>
          </a:r>
          <a:r>
            <a:rPr lang="cs-CZ" sz="1800" kern="1200" dirty="0" err="1" smtClean="0"/>
            <a:t>of</a:t>
          </a:r>
          <a:r>
            <a:rPr lang="cs-CZ" sz="1800" kern="1200" dirty="0" smtClean="0"/>
            <a:t> </a:t>
          </a:r>
          <a:r>
            <a:rPr lang="cs-CZ" sz="1800" kern="1200" dirty="0" err="1" smtClean="0"/>
            <a:t>homeless</a:t>
          </a:r>
          <a:r>
            <a:rPr lang="cs-CZ" sz="1800" kern="1200" dirty="0" smtClean="0"/>
            <a:t> </a:t>
          </a:r>
          <a:r>
            <a:rPr lang="cs-CZ" sz="1800" kern="1200" dirty="0" err="1" smtClean="0"/>
            <a:t>families</a:t>
          </a:r>
          <a:r>
            <a:rPr lang="cs-CZ" sz="1800" kern="1200" dirty="0" smtClean="0"/>
            <a:t> in Brno</a:t>
          </a:r>
          <a:endParaRPr lang="cs-CZ" sz="1800" kern="1200" dirty="0"/>
        </a:p>
      </dsp:txBody>
      <dsp:txXfrm>
        <a:off x="203373" y="707531"/>
        <a:ext cx="1369041" cy="3601214"/>
      </dsp:txXfrm>
    </dsp:sp>
    <dsp:sp modelId="{473B30F8-2356-4002-829F-EEED66BF374A}">
      <dsp:nvSpPr>
        <dsp:cNvPr id="0" name=""/>
        <dsp:cNvSpPr/>
      </dsp:nvSpPr>
      <dsp:spPr>
        <a:xfrm>
          <a:off x="1250709" y="181380"/>
          <a:ext cx="395666" cy="22096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cs-CZ" sz="900" kern="1200"/>
        </a:p>
      </dsp:txBody>
      <dsp:txXfrm>
        <a:off x="1250709" y="225572"/>
        <a:ext cx="329378" cy="132577"/>
      </dsp:txXfrm>
    </dsp:sp>
    <dsp:sp modelId="{3C691FA5-FCA4-4F52-9BBB-D3F9D34502A3}">
      <dsp:nvSpPr>
        <dsp:cNvPr id="0" name=""/>
        <dsp:cNvSpPr/>
      </dsp:nvSpPr>
      <dsp:spPr>
        <a:xfrm>
          <a:off x="1810613" y="119553"/>
          <a:ext cx="1064074" cy="2683929"/>
        </a:xfrm>
        <a:prstGeom prst="roundRect">
          <a:avLst>
            <a:gd name="adj" fmla="val 10000"/>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05/2016</a:t>
          </a:r>
          <a:endParaRPr lang="cs-CZ" sz="1600" kern="1200" dirty="0"/>
        </a:p>
      </dsp:txBody>
      <dsp:txXfrm>
        <a:off x="1810613" y="119553"/>
        <a:ext cx="1064074" cy="344615"/>
      </dsp:txXfrm>
    </dsp:sp>
    <dsp:sp modelId="{6A0564DD-F3AE-4348-B87A-265CB2FE246D}">
      <dsp:nvSpPr>
        <dsp:cNvPr id="0" name=""/>
        <dsp:cNvSpPr/>
      </dsp:nvSpPr>
      <dsp:spPr>
        <a:xfrm>
          <a:off x="1904159"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079139"/>
              <a:satOff val="-9594"/>
              <a:lumOff val="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smtClean="0"/>
            <a:t>421 </a:t>
          </a:r>
          <a:r>
            <a:rPr lang="cs-CZ" sz="1800" kern="1200" dirty="0" err="1" smtClean="0"/>
            <a:t>families</a:t>
          </a:r>
          <a:r>
            <a:rPr lang="cs-CZ" sz="1800" kern="1200" dirty="0" smtClean="0"/>
            <a:t> </a:t>
          </a:r>
          <a:r>
            <a:rPr lang="cs-CZ" sz="1800" kern="1200" dirty="0" err="1" smtClean="0"/>
            <a:t>registred</a:t>
          </a:r>
          <a:endParaRPr lang="cs-CZ" sz="1800" kern="1200" dirty="0"/>
        </a:p>
      </dsp:txBody>
      <dsp:txXfrm>
        <a:off x="1946752" y="707531"/>
        <a:ext cx="1369041" cy="3601214"/>
      </dsp:txXfrm>
    </dsp:sp>
    <dsp:sp modelId="{FF5E1B76-A6A9-4310-85AE-309967D7D809}">
      <dsp:nvSpPr>
        <dsp:cNvPr id="0" name=""/>
        <dsp:cNvSpPr/>
      </dsp:nvSpPr>
      <dsp:spPr>
        <a:xfrm>
          <a:off x="3061323" y="181380"/>
          <a:ext cx="395667" cy="220961"/>
        </a:xfrm>
        <a:prstGeom prst="rightArrow">
          <a:avLst>
            <a:gd name="adj1" fmla="val 60000"/>
            <a:gd name="adj2" fmla="val 5000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cs-CZ" sz="900" kern="1200"/>
        </a:p>
      </dsp:txBody>
      <dsp:txXfrm>
        <a:off x="3061323" y="225572"/>
        <a:ext cx="329379" cy="132577"/>
      </dsp:txXfrm>
    </dsp:sp>
    <dsp:sp modelId="{8D4CA4F8-DBB4-482C-9396-9EC283D8594F}">
      <dsp:nvSpPr>
        <dsp:cNvPr id="0" name=""/>
        <dsp:cNvSpPr/>
      </dsp:nvSpPr>
      <dsp:spPr>
        <a:xfrm>
          <a:off x="3621230" y="119553"/>
          <a:ext cx="1064074" cy="2683929"/>
        </a:xfrm>
        <a:prstGeom prst="roundRect">
          <a:avLst>
            <a:gd name="adj" fmla="val 10000"/>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06/2016</a:t>
          </a:r>
          <a:endParaRPr lang="cs-CZ" sz="1600" kern="1200" dirty="0"/>
        </a:p>
      </dsp:txBody>
      <dsp:txXfrm>
        <a:off x="3621230" y="119553"/>
        <a:ext cx="1064074" cy="344615"/>
      </dsp:txXfrm>
    </dsp:sp>
    <dsp:sp modelId="{C0BFBC23-54F8-4995-92EC-FE8D962C98A0}">
      <dsp:nvSpPr>
        <dsp:cNvPr id="0" name=""/>
        <dsp:cNvSpPr/>
      </dsp:nvSpPr>
      <dsp:spPr>
        <a:xfrm>
          <a:off x="3683314"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158277"/>
              <a:satOff val="-19187"/>
              <a:lumOff val="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b="0" i="0" kern="1200" dirty="0" err="1" smtClean="0"/>
            <a:t>Stratified</a:t>
          </a:r>
          <a:r>
            <a:rPr lang="cs-CZ" sz="1800" b="0" i="0" kern="1200" dirty="0" smtClean="0"/>
            <a:t> </a:t>
          </a:r>
          <a:r>
            <a:rPr lang="cs-CZ" sz="1800" b="0" i="0" kern="1200" dirty="0" err="1" smtClean="0"/>
            <a:t>Random</a:t>
          </a:r>
          <a:r>
            <a:rPr lang="cs-CZ" sz="1800" b="0" i="0" kern="1200" dirty="0" smtClean="0"/>
            <a:t> </a:t>
          </a:r>
          <a:r>
            <a:rPr lang="cs-CZ" sz="1800" b="0" i="0" kern="1200" dirty="0" err="1" smtClean="0"/>
            <a:t>Sampling</a:t>
          </a:r>
          <a:r>
            <a:rPr lang="cs-CZ" sz="1800" b="0" i="0" kern="1200" dirty="0" smtClean="0"/>
            <a:t> (150 </a:t>
          </a:r>
          <a:r>
            <a:rPr lang="cs-CZ" sz="1800" b="0" i="0" kern="1200" dirty="0" err="1" smtClean="0"/>
            <a:t>families</a:t>
          </a:r>
          <a:r>
            <a:rPr lang="cs-CZ" sz="1800" b="0" i="0" kern="1200" dirty="0" smtClean="0"/>
            <a:t>)</a:t>
          </a:r>
          <a:endParaRPr lang="cs-CZ" sz="1800" kern="1200" dirty="0"/>
        </a:p>
      </dsp:txBody>
      <dsp:txXfrm>
        <a:off x="3725907" y="707531"/>
        <a:ext cx="1369041" cy="3601214"/>
      </dsp:txXfrm>
    </dsp:sp>
    <dsp:sp modelId="{FED377A5-F92D-42A5-8EB6-C1DF5DAC4103}">
      <dsp:nvSpPr>
        <dsp:cNvPr id="0" name=""/>
        <dsp:cNvSpPr/>
      </dsp:nvSpPr>
      <dsp:spPr>
        <a:xfrm>
          <a:off x="4871939" y="181380"/>
          <a:ext cx="395667" cy="220961"/>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cs-CZ" sz="900" kern="1200"/>
        </a:p>
      </dsp:txBody>
      <dsp:txXfrm>
        <a:off x="4871939" y="225572"/>
        <a:ext cx="329379" cy="132577"/>
      </dsp:txXfrm>
    </dsp:sp>
    <dsp:sp modelId="{AD1F6D0E-7ECF-45D9-AA88-CC431DF724E4}">
      <dsp:nvSpPr>
        <dsp:cNvPr id="0" name=""/>
        <dsp:cNvSpPr/>
      </dsp:nvSpPr>
      <dsp:spPr>
        <a:xfrm>
          <a:off x="5431846" y="119553"/>
          <a:ext cx="1064074" cy="2683929"/>
        </a:xfrm>
        <a:prstGeom prst="roundRect">
          <a:avLst>
            <a:gd name="adj" fmla="val 10000"/>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07 – 01/2017</a:t>
          </a:r>
          <a:endParaRPr lang="cs-CZ" sz="1600" kern="1200" dirty="0"/>
        </a:p>
      </dsp:txBody>
      <dsp:txXfrm>
        <a:off x="5431846" y="119553"/>
        <a:ext cx="1064074" cy="344615"/>
      </dsp:txXfrm>
    </dsp:sp>
    <dsp:sp modelId="{7BBA881A-5FFE-40AF-950E-D640F4CED0C3}">
      <dsp:nvSpPr>
        <dsp:cNvPr id="0" name=""/>
        <dsp:cNvSpPr/>
      </dsp:nvSpPr>
      <dsp:spPr>
        <a:xfrm>
          <a:off x="5493930"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237415"/>
              <a:satOff val="-28781"/>
              <a:lumOff val="1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smtClean="0"/>
            <a:t>quantitative</a:t>
          </a:r>
          <a:r>
            <a:rPr lang="cs-CZ" sz="1800" kern="1200" dirty="0" smtClean="0"/>
            <a:t> </a:t>
          </a:r>
          <a:r>
            <a:rPr lang="cs-CZ" sz="1800" kern="1200" dirty="0" err="1" smtClean="0"/>
            <a:t>research</a:t>
          </a:r>
          <a:r>
            <a:rPr lang="cs-CZ" sz="1800" kern="1200" dirty="0" smtClean="0"/>
            <a:t> (148 </a:t>
          </a:r>
          <a:r>
            <a:rPr lang="cs-CZ" sz="1800" kern="1200" dirty="0" err="1" smtClean="0"/>
            <a:t>families</a:t>
          </a:r>
          <a:r>
            <a:rPr lang="cs-CZ" sz="1800" kern="1200" dirty="0" smtClean="0"/>
            <a:t>)</a:t>
          </a:r>
          <a:endParaRPr lang="cs-CZ" sz="1800" kern="1200" dirty="0"/>
        </a:p>
      </dsp:txBody>
      <dsp:txXfrm>
        <a:off x="5536523" y="707531"/>
        <a:ext cx="1369041" cy="3601214"/>
      </dsp:txXfrm>
    </dsp:sp>
    <dsp:sp modelId="{3ABEB317-089F-4D5B-9A25-BFA1811F587E}">
      <dsp:nvSpPr>
        <dsp:cNvPr id="0" name=""/>
        <dsp:cNvSpPr/>
      </dsp:nvSpPr>
      <dsp:spPr>
        <a:xfrm rot="5771">
          <a:off x="6686917" y="182934"/>
          <a:ext cx="404915" cy="220961"/>
        </a:xfrm>
        <a:prstGeom prst="rightArrow">
          <a:avLst>
            <a:gd name="adj1" fmla="val 60000"/>
            <a:gd name="adj2" fmla="val 5000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cs-CZ" sz="900" kern="1200"/>
        </a:p>
      </dsp:txBody>
      <dsp:txXfrm>
        <a:off x="6686917" y="227070"/>
        <a:ext cx="338627" cy="132577"/>
      </dsp:txXfrm>
    </dsp:sp>
    <dsp:sp modelId="{79FCFC93-3309-4FFA-A486-93D32CAA6814}">
      <dsp:nvSpPr>
        <dsp:cNvPr id="0" name=""/>
        <dsp:cNvSpPr/>
      </dsp:nvSpPr>
      <dsp:spPr>
        <a:xfrm>
          <a:off x="7259910" y="122622"/>
          <a:ext cx="1064074" cy="2683929"/>
        </a:xfrm>
        <a:prstGeom prst="roundRect">
          <a:avLst>
            <a:gd name="adj" fmla="val 10000"/>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09/2016 – 06/2017</a:t>
          </a:r>
          <a:endParaRPr lang="cs-CZ" sz="1600" kern="1200" dirty="0"/>
        </a:p>
      </dsp:txBody>
      <dsp:txXfrm>
        <a:off x="7259910" y="122622"/>
        <a:ext cx="1064074" cy="344615"/>
      </dsp:txXfrm>
    </dsp:sp>
    <dsp:sp modelId="{06492291-31D2-4F78-A250-C437433E8F6F}">
      <dsp:nvSpPr>
        <dsp:cNvPr id="0" name=""/>
        <dsp:cNvSpPr/>
      </dsp:nvSpPr>
      <dsp:spPr>
        <a:xfrm>
          <a:off x="7250755"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8316554"/>
              <a:satOff val="-38374"/>
              <a:lumOff val="1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smtClean="0"/>
            <a:t>Random</a:t>
          </a:r>
          <a:r>
            <a:rPr lang="cs-CZ" sz="1800" kern="1200" dirty="0" smtClean="0"/>
            <a:t> </a:t>
          </a:r>
          <a:r>
            <a:rPr lang="cs-CZ" sz="1800" kern="1200" dirty="0" err="1" smtClean="0"/>
            <a:t>stratified</a:t>
          </a:r>
          <a:r>
            <a:rPr lang="cs-CZ" sz="1800" kern="1200" dirty="0" smtClean="0"/>
            <a:t> </a:t>
          </a:r>
          <a:r>
            <a:rPr lang="cs-CZ" sz="1800" kern="1200" dirty="0" err="1" smtClean="0"/>
            <a:t>distribution</a:t>
          </a:r>
          <a:r>
            <a:rPr lang="cs-CZ" sz="1800" kern="1200" dirty="0" smtClean="0"/>
            <a:t> </a:t>
          </a:r>
          <a:endParaRPr lang="cs-CZ" sz="1800" kern="1200" dirty="0"/>
        </a:p>
      </dsp:txBody>
      <dsp:txXfrm>
        <a:off x="7293348" y="707531"/>
        <a:ext cx="1369041" cy="3601214"/>
      </dsp:txXfrm>
    </dsp:sp>
    <dsp:sp modelId="{D9B23C20-2C4C-4556-B1C4-E68F3E518469}">
      <dsp:nvSpPr>
        <dsp:cNvPr id="0" name=""/>
        <dsp:cNvSpPr/>
      </dsp:nvSpPr>
      <dsp:spPr>
        <a:xfrm>
          <a:off x="8510620" y="184449"/>
          <a:ext cx="395667" cy="220961"/>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cs-CZ" sz="900" kern="1200"/>
        </a:p>
      </dsp:txBody>
      <dsp:txXfrm>
        <a:off x="8510620" y="228641"/>
        <a:ext cx="329379" cy="132577"/>
      </dsp:txXfrm>
    </dsp:sp>
    <dsp:sp modelId="{CD0C8028-B114-4FD7-AC41-837A691C6399}">
      <dsp:nvSpPr>
        <dsp:cNvPr id="0" name=""/>
        <dsp:cNvSpPr/>
      </dsp:nvSpPr>
      <dsp:spPr>
        <a:xfrm>
          <a:off x="9070526" y="122622"/>
          <a:ext cx="1064074" cy="2683929"/>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cs-CZ" sz="1600" kern="1200" dirty="0" smtClean="0"/>
            <a:t>3 – 12/2017</a:t>
          </a:r>
          <a:endParaRPr lang="cs-CZ" sz="1600" kern="1200" dirty="0"/>
        </a:p>
      </dsp:txBody>
      <dsp:txXfrm>
        <a:off x="9070526" y="122622"/>
        <a:ext cx="1064074" cy="344615"/>
      </dsp:txXfrm>
    </dsp:sp>
    <dsp:sp modelId="{DF3CE0E7-99C6-4D87-B93E-107035EA0206}">
      <dsp:nvSpPr>
        <dsp:cNvPr id="0" name=""/>
        <dsp:cNvSpPr/>
      </dsp:nvSpPr>
      <dsp:spPr>
        <a:xfrm>
          <a:off x="9061371" y="664938"/>
          <a:ext cx="1454227" cy="368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smtClean="0"/>
            <a:t>Questioning</a:t>
          </a:r>
          <a:r>
            <a:rPr lang="cs-CZ" sz="1800" kern="1200" dirty="0" smtClean="0"/>
            <a:t> – </a:t>
          </a:r>
          <a:r>
            <a:rPr lang="cs-CZ" sz="1800" kern="1200" dirty="0" err="1" smtClean="0"/>
            <a:t>evaluation</a:t>
          </a:r>
          <a:r>
            <a:rPr lang="cs-CZ" sz="1800" kern="1200" dirty="0" smtClean="0"/>
            <a:t> </a:t>
          </a:r>
          <a:r>
            <a:rPr lang="cs-CZ" sz="1800" kern="1200" dirty="0" err="1" smtClean="0"/>
            <a:t>after</a:t>
          </a:r>
          <a:r>
            <a:rPr lang="cs-CZ" sz="1800" kern="1200" dirty="0" smtClean="0"/>
            <a:t> 6 </a:t>
          </a:r>
          <a:r>
            <a:rPr lang="cs-CZ" sz="1800" kern="1200" dirty="0" err="1" smtClean="0"/>
            <a:t>monts</a:t>
          </a:r>
          <a:endParaRPr lang="cs-CZ" sz="1800" kern="1200" dirty="0"/>
        </a:p>
      </dsp:txBody>
      <dsp:txXfrm>
        <a:off x="9103964" y="707531"/>
        <a:ext cx="1369041" cy="36012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5328B-D957-4807-85E1-60303B2CC98B}" type="datetimeFigureOut">
              <a:rPr lang="en-GB" smtClean="0"/>
              <a:pPr/>
              <a:t>29/08/2018</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2C121-7A35-41B3-9BB7-0B115F13B525}" type="slidenum">
              <a:rPr lang="en-GB" smtClean="0"/>
              <a:pPr/>
              <a:t>‹#›</a:t>
            </a:fld>
            <a:endParaRPr lang="en-GB"/>
          </a:p>
        </p:txBody>
      </p:sp>
    </p:spTree>
    <p:extLst>
      <p:ext uri="{BB962C8B-B14F-4D97-AF65-F5344CB8AC3E}">
        <p14:creationId xmlns="" xmlns:p14="http://schemas.microsoft.com/office/powerpoint/2010/main" val="387280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2</a:t>
            </a:fld>
            <a:endParaRPr lang="en-GB"/>
          </a:p>
        </p:txBody>
      </p:sp>
    </p:spTree>
    <p:extLst>
      <p:ext uri="{BB962C8B-B14F-4D97-AF65-F5344CB8AC3E}">
        <p14:creationId xmlns="" xmlns:p14="http://schemas.microsoft.com/office/powerpoint/2010/main" val="106130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smtClean="0">
                <a:solidFill>
                  <a:schemeClr val="tx1"/>
                </a:solidFill>
                <a:latin typeface="+mn-lt"/>
                <a:ea typeface="+mn-ea"/>
                <a:cs typeface="+mn-cs"/>
              </a:rPr>
              <a:t>1. </a:t>
            </a:r>
            <a:r>
              <a:rPr lang="en-US" sz="1200" b="1" i="0" u="none" strike="noStrike" kern="1200" baseline="0" dirty="0" smtClean="0">
                <a:solidFill>
                  <a:schemeClr val="tx1"/>
                </a:solidFill>
                <a:latin typeface="+mn-lt"/>
                <a:ea typeface="+mn-ea"/>
                <a:cs typeface="+mn-cs"/>
              </a:rPr>
              <a:t>Housing First emphasizes the right that homeless people have to housing. </a:t>
            </a:r>
            <a:r>
              <a:rPr lang="en-US" sz="1200" b="0" i="0" u="none" strike="noStrike" kern="1200" baseline="0" dirty="0" smtClean="0">
                <a:solidFill>
                  <a:schemeClr val="tx1"/>
                </a:solidFill>
                <a:latin typeface="+mn-lt"/>
                <a:ea typeface="+mn-ea"/>
                <a:cs typeface="+mn-cs"/>
              </a:rPr>
              <a:t>Housing is provided </a:t>
            </a:r>
            <a:r>
              <a:rPr lang="en-US" sz="1200" b="0" i="1" u="none" strike="noStrike" kern="1200" baseline="0" dirty="0" smtClean="0">
                <a:solidFill>
                  <a:schemeClr val="tx1"/>
                </a:solidFill>
                <a:latin typeface="+mn-lt"/>
                <a:ea typeface="+mn-ea"/>
                <a:cs typeface="+mn-cs"/>
              </a:rPr>
              <a:t>first</a:t>
            </a:r>
            <a:r>
              <a:rPr lang="en-US" sz="1200" b="0" i="0" u="none" strike="noStrike" kern="1200" baseline="0" dirty="0" smtClean="0">
                <a:solidFill>
                  <a:schemeClr val="tx1"/>
                </a:solidFill>
                <a:latin typeface="+mn-lt"/>
                <a:ea typeface="+mn-ea"/>
                <a:cs typeface="+mn-cs"/>
              </a:rPr>
              <a:t>, rather than </a:t>
            </a:r>
            <a:r>
              <a:rPr lang="en-US" sz="1200" b="0" i="1" u="none" strike="noStrike" kern="1200" baseline="0" dirty="0" smtClean="0">
                <a:solidFill>
                  <a:schemeClr val="tx1"/>
                </a:solidFill>
                <a:latin typeface="+mn-lt"/>
                <a:ea typeface="+mn-ea"/>
                <a:cs typeface="+mn-cs"/>
              </a:rPr>
              <a:t>last</a:t>
            </a:r>
            <a:r>
              <a:rPr lang="en-US" sz="1200" b="0" i="0" u="none" strike="noStrike" kern="1200" baseline="0" dirty="0" smtClean="0">
                <a:solidFill>
                  <a:schemeClr val="tx1"/>
                </a:solidFill>
                <a:latin typeface="+mn-lt"/>
                <a:ea typeface="+mn-ea"/>
                <a:cs typeface="+mn-cs"/>
              </a:rPr>
              <a:t>, without any expectation that a homeless person has to behave in certain ways, comply with treatment, or be abstinent from drugs or alcohol, </a:t>
            </a:r>
            <a:r>
              <a:rPr lang="en-US" sz="1200" b="0" i="1" u="none" strike="noStrike" kern="1200" baseline="0" dirty="0" smtClean="0">
                <a:solidFill>
                  <a:schemeClr val="tx1"/>
                </a:solidFill>
                <a:latin typeface="+mn-lt"/>
                <a:ea typeface="+mn-ea"/>
                <a:cs typeface="+mn-cs"/>
              </a:rPr>
              <a:t>before </a:t>
            </a:r>
            <a:r>
              <a:rPr lang="en-US" sz="1200" b="0" i="0" u="none" strike="noStrike" kern="1200" baseline="0" dirty="0" smtClean="0">
                <a:solidFill>
                  <a:schemeClr val="tx1"/>
                </a:solidFill>
                <a:latin typeface="+mn-lt"/>
                <a:ea typeface="+mn-ea"/>
                <a:cs typeface="+mn-cs"/>
              </a:rPr>
              <a:t>they are given a home. </a:t>
            </a:r>
            <a:r>
              <a:rPr lang="en-US" sz="1200" b="1" i="0" u="none" strike="noStrike" kern="1200" baseline="0" dirty="0" smtClean="0">
                <a:solidFill>
                  <a:schemeClr val="tx1"/>
                </a:solidFill>
                <a:latin typeface="+mn-lt"/>
                <a:ea typeface="+mn-ea"/>
                <a:cs typeface="+mn-cs"/>
              </a:rPr>
              <a:t>Housing First does not expect homeless people to earn their right to housing, or earn a right to remain in housing. </a:t>
            </a:r>
            <a:endParaRPr lang="cs-CZ" sz="1200" b="1" i="0" u="none" strike="noStrike" kern="1200" baseline="0" dirty="0" smtClean="0">
              <a:solidFill>
                <a:schemeClr val="tx1"/>
              </a:solidFill>
              <a:latin typeface="+mn-lt"/>
              <a:ea typeface="+mn-ea"/>
              <a:cs typeface="+mn-cs"/>
            </a:endParaRPr>
          </a:p>
          <a:p>
            <a:endParaRPr lang="cs-CZ" sz="1200" b="1"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2. P</a:t>
            </a:r>
            <a:r>
              <a:rPr lang="en-US" sz="1200" b="1" i="0" u="none" strike="noStrike" kern="1200" baseline="0" dirty="0" err="1" smtClean="0">
                <a:solidFill>
                  <a:schemeClr val="tx1"/>
                </a:solidFill>
                <a:latin typeface="+mn-lt"/>
                <a:ea typeface="+mn-ea"/>
                <a:cs typeface="+mn-cs"/>
              </a:rPr>
              <a:t>eople</a:t>
            </a:r>
            <a:r>
              <a:rPr lang="en-US" sz="1200" b="1" i="0" u="none" strike="noStrike" kern="1200" baseline="0" dirty="0" smtClean="0">
                <a:solidFill>
                  <a:schemeClr val="tx1"/>
                </a:solidFill>
                <a:latin typeface="+mn-lt"/>
                <a:ea typeface="+mn-ea"/>
                <a:cs typeface="+mn-cs"/>
              </a:rPr>
              <a:t> using the service should be listened to and their opinions should be respected. </a:t>
            </a:r>
            <a:r>
              <a:rPr lang="en-US" sz="1200" b="0" i="0" u="none" strike="noStrike" kern="1200" baseline="0" dirty="0" smtClean="0">
                <a:solidFill>
                  <a:schemeClr val="tx1"/>
                </a:solidFill>
                <a:latin typeface="+mn-lt"/>
                <a:ea typeface="+mn-ea"/>
                <a:cs typeface="+mn-cs"/>
              </a:rPr>
              <a:t>Someone using Housing First is able to exercise real choices about how they live their lives and the kinds of support that they receive. </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3.</a:t>
            </a:r>
            <a:r>
              <a:rPr lang="en-US" sz="1200" b="1" i="0" u="none" strike="noStrike" kern="1200" baseline="0" dirty="0" smtClean="0">
                <a:solidFill>
                  <a:schemeClr val="tx1"/>
                </a:solidFill>
                <a:latin typeface="+mn-lt"/>
                <a:ea typeface="+mn-ea"/>
                <a:cs typeface="+mn-cs"/>
              </a:rPr>
              <a:t> Housing First ensures the human right to housing is not compromised by requiring service users to engage with treatment either to access housing, or to remain in housing. </a:t>
            </a:r>
            <a:r>
              <a:rPr lang="en-US" sz="1200" b="0" i="0" u="none" strike="noStrike" kern="1200" baseline="0" dirty="0" smtClean="0">
                <a:solidFill>
                  <a:schemeClr val="tx1"/>
                </a:solidFill>
                <a:latin typeface="+mn-lt"/>
                <a:ea typeface="+mn-ea"/>
                <a:cs typeface="+mn-cs"/>
              </a:rPr>
              <a:t>Housing is therefore </a:t>
            </a:r>
            <a:r>
              <a:rPr lang="en-US" sz="1200" b="0" i="1" u="none" strike="noStrike" kern="1200" baseline="0" dirty="0" smtClean="0">
                <a:solidFill>
                  <a:schemeClr val="tx1"/>
                </a:solidFill>
                <a:latin typeface="+mn-lt"/>
                <a:ea typeface="+mn-ea"/>
                <a:cs typeface="+mn-cs"/>
              </a:rPr>
              <a:t>separate </a:t>
            </a:r>
            <a:r>
              <a:rPr lang="en-US" sz="1200" b="0" i="0" u="none" strike="noStrike" kern="1200" baseline="0" dirty="0" smtClean="0">
                <a:solidFill>
                  <a:schemeClr val="tx1"/>
                </a:solidFill>
                <a:latin typeface="+mn-lt"/>
                <a:ea typeface="+mn-ea"/>
                <a:cs typeface="+mn-cs"/>
              </a:rPr>
              <a:t>from treatment. </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4. </a:t>
            </a:r>
            <a:r>
              <a:rPr lang="en-US" sz="1200" b="1" i="0" u="none" strike="noStrike" kern="1200" baseline="0" dirty="0" smtClean="0">
                <a:solidFill>
                  <a:schemeClr val="tx1"/>
                </a:solidFill>
                <a:latin typeface="+mn-lt"/>
                <a:ea typeface="+mn-ea"/>
                <a:cs typeface="+mn-cs"/>
              </a:rPr>
              <a:t>A service with a recovery orientation focuses on the overall well-being of an individual. This includes their physical and mental health, their level of social support (from a partner, family or friends) and their level of social integration, i.e. being part of a community and taking an active part in society. </a:t>
            </a:r>
            <a:r>
              <a:rPr lang="en-US" sz="1200" b="0" i="0" u="none" strike="noStrike" kern="1200" baseline="0" dirty="0" smtClean="0">
                <a:solidFill>
                  <a:schemeClr val="tx1"/>
                </a:solidFill>
                <a:latin typeface="+mn-lt"/>
                <a:ea typeface="+mn-ea"/>
                <a:cs typeface="+mn-cs"/>
              </a:rPr>
              <a:t>Promoting recovery can include enabling access to education or helping someone find a rewarding leisure activity. Following a recovery orientation is something far wider and more ambitious than just regulating drug or alcohol use, or supporting engagement with treatment. It </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5. </a:t>
            </a:r>
            <a:r>
              <a:rPr lang="en-US" sz="1200" b="1" i="0" u="none" strike="noStrike" kern="1200" baseline="0" dirty="0" smtClean="0">
                <a:solidFill>
                  <a:schemeClr val="tx1"/>
                </a:solidFill>
                <a:latin typeface="+mn-lt"/>
                <a:ea typeface="+mn-ea"/>
                <a:cs typeface="+mn-cs"/>
              </a:rPr>
              <a:t>Harm reduction is based on the idea that ending problematic drug and alcohol use can be a complex process and that services requiring abstinence, or detoxification, do not work well for many homeless people. </a:t>
            </a:r>
            <a:endParaRPr lang="cs-CZ" sz="1200" b="1" i="0" u="none" strike="noStrike" kern="1200" baseline="0" dirty="0" smtClean="0">
              <a:solidFill>
                <a:schemeClr val="tx1"/>
              </a:solidFill>
              <a:latin typeface="+mn-lt"/>
              <a:ea typeface="+mn-ea"/>
              <a:cs typeface="+mn-cs"/>
            </a:endParaRPr>
          </a:p>
          <a:p>
            <a:endParaRPr lang="cs-CZ" sz="1200" b="1"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6. </a:t>
            </a:r>
            <a:r>
              <a:rPr lang="en-US" sz="1200" b="1" i="0" u="none" strike="noStrike" kern="1200" baseline="0" dirty="0" smtClean="0">
                <a:solidFill>
                  <a:schemeClr val="tx1"/>
                </a:solidFill>
                <a:latin typeface="+mn-lt"/>
                <a:ea typeface="+mn-ea"/>
                <a:cs typeface="+mn-cs"/>
              </a:rPr>
              <a:t>Within the harm reduction and recovery orientation of Housing First, the emphasis is always on positively trying to get people using Housing First to engage with the help they need. </a:t>
            </a:r>
            <a:r>
              <a:rPr lang="en-US" sz="1200" b="0" i="0" u="none" strike="noStrike" kern="1200" baseline="0" dirty="0" smtClean="0">
                <a:solidFill>
                  <a:schemeClr val="tx1"/>
                </a:solidFill>
                <a:latin typeface="+mn-lt"/>
                <a:ea typeface="+mn-ea"/>
                <a:cs typeface="+mn-cs"/>
              </a:rPr>
              <a:t>Housing First service users are also asked to look constructively at any aspects of their </a:t>
            </a:r>
            <a:r>
              <a:rPr lang="en-US" sz="1200" b="0" i="0" u="none" strike="noStrike" kern="1200" baseline="0" dirty="0" err="1" smtClean="0">
                <a:solidFill>
                  <a:schemeClr val="tx1"/>
                </a:solidFill>
                <a:latin typeface="+mn-lt"/>
                <a:ea typeface="+mn-ea"/>
                <a:cs typeface="+mn-cs"/>
              </a:rPr>
              <a:t>behaviour</a:t>
            </a:r>
            <a:r>
              <a:rPr lang="en-US" sz="1200" b="0" i="0" u="none" strike="noStrike" kern="1200" baseline="0" dirty="0" smtClean="0">
                <a:solidFill>
                  <a:schemeClr val="tx1"/>
                </a:solidFill>
                <a:latin typeface="+mn-lt"/>
                <a:ea typeface="+mn-ea"/>
                <a:cs typeface="+mn-cs"/>
              </a:rPr>
              <a:t> that might threaten their exit from homelessness or their health, well-being and quality of life. </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7. </a:t>
            </a:r>
            <a:r>
              <a:rPr lang="en-US" sz="1200" b="0" i="0" u="none" strike="noStrike" kern="1200" baseline="0" dirty="0" smtClean="0">
                <a:solidFill>
                  <a:schemeClr val="tx1"/>
                </a:solidFill>
                <a:latin typeface="+mn-lt"/>
                <a:ea typeface="+mn-ea"/>
                <a:cs typeface="+mn-cs"/>
              </a:rPr>
              <a:t>Housing First services use person-</a:t>
            </a:r>
            <a:r>
              <a:rPr lang="en-US" sz="1200" b="0" i="0" u="none" strike="noStrike" kern="1200" baseline="0" dirty="0" err="1" smtClean="0">
                <a:solidFill>
                  <a:schemeClr val="tx1"/>
                </a:solidFill>
                <a:latin typeface="+mn-lt"/>
                <a:ea typeface="+mn-ea"/>
                <a:cs typeface="+mn-cs"/>
              </a:rPr>
              <a:t>centred</a:t>
            </a:r>
            <a:r>
              <a:rPr lang="en-US" sz="1200" b="0" i="0" u="none" strike="noStrike" kern="1200" baseline="0" dirty="0" smtClean="0">
                <a:solidFill>
                  <a:schemeClr val="tx1"/>
                </a:solidFill>
                <a:latin typeface="+mn-lt"/>
                <a:ea typeface="+mn-ea"/>
                <a:cs typeface="+mn-cs"/>
              </a:rPr>
              <a:t> planning, which essentially involves </a:t>
            </a:r>
            <a:r>
              <a:rPr lang="en-US" sz="1200" b="0" i="0" u="none" strike="noStrike" kern="1200" baseline="0" dirty="0" err="1" smtClean="0">
                <a:solidFill>
                  <a:schemeClr val="tx1"/>
                </a:solidFill>
                <a:latin typeface="+mn-lt"/>
                <a:ea typeface="+mn-ea"/>
                <a:cs typeface="+mn-cs"/>
              </a:rPr>
              <a:t>organising</a:t>
            </a:r>
            <a:r>
              <a:rPr lang="en-US" sz="1200" b="0" i="0" u="none" strike="noStrike" kern="1200" baseline="0" dirty="0" smtClean="0">
                <a:solidFill>
                  <a:schemeClr val="tx1"/>
                </a:solidFill>
                <a:latin typeface="+mn-lt"/>
                <a:ea typeface="+mn-ea"/>
                <a:cs typeface="+mn-cs"/>
              </a:rPr>
              <a:t> support and treatment around an individual and their needs. This focus reflects the emphasis on choice and control for service users. </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8. </a:t>
            </a:r>
            <a:r>
              <a:rPr lang="en-US" sz="1200" b="1" i="0" u="none" strike="noStrike" kern="1200" baseline="0" dirty="0" smtClean="0">
                <a:solidFill>
                  <a:schemeClr val="tx1"/>
                </a:solidFill>
                <a:latin typeface="+mn-lt"/>
                <a:ea typeface="+mn-ea"/>
                <a:cs typeface="+mn-cs"/>
              </a:rPr>
              <a:t>Support intensity can rise and fall with individual need, so that Housing First can respond positively when someone needs more, or less, help on a day-to-day basis. </a:t>
            </a:r>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3</a:t>
            </a:fld>
            <a:endParaRPr lang="en-GB"/>
          </a:p>
        </p:txBody>
      </p:sp>
    </p:spTree>
    <p:extLst>
      <p:ext uri="{BB962C8B-B14F-4D97-AF65-F5344CB8AC3E}">
        <p14:creationId xmlns="" xmlns:p14="http://schemas.microsoft.com/office/powerpoint/2010/main" val="36985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City of Brno (pop 400 000), which owns and controls access to 29 000 flats, approved a strategy to end family homelessness: to make it rare, short and non-recurring.</a:t>
            </a:r>
            <a:endParaRPr lang="cs-CZ" dirty="0" smtClean="0"/>
          </a:p>
          <a:p>
            <a:pPr marL="171450" indent="-171450">
              <a:buFont typeface="Arial" panose="020B0604020202020204" pitchFamily="34" charset="0"/>
              <a:buChar char="•"/>
            </a:pPr>
            <a:r>
              <a:rPr lang="en-US" dirty="0" smtClean="0"/>
              <a:t>Since 2016 various traditional and experimental approaches have been tested for outcomes. Among them, the housing first approach seemed very promising, so 50 municipal flats were dedicated to showcase housing first in Brno and measure its impact through randomized control trial.</a:t>
            </a:r>
            <a:endParaRPr lang="cs-CZ" dirty="0" smtClean="0"/>
          </a:p>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4</a:t>
            </a:fld>
            <a:endParaRPr lang="en-GB"/>
          </a:p>
        </p:txBody>
      </p:sp>
    </p:spTree>
    <p:extLst>
      <p:ext uri="{BB962C8B-B14F-4D97-AF65-F5344CB8AC3E}">
        <p14:creationId xmlns="" xmlns:p14="http://schemas.microsoft.com/office/powerpoint/2010/main" val="374881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6</a:t>
            </a:fld>
            <a:endParaRPr lang="en-GB"/>
          </a:p>
        </p:txBody>
      </p:sp>
    </p:spTree>
    <p:extLst>
      <p:ext uri="{BB962C8B-B14F-4D97-AF65-F5344CB8AC3E}">
        <p14:creationId xmlns="" xmlns:p14="http://schemas.microsoft.com/office/powerpoint/2010/main" val="119235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Ad 1.</a:t>
            </a:r>
            <a:r>
              <a:rPr lang="cs-CZ" baseline="0" dirty="0" smtClean="0"/>
              <a:t> - 4</a:t>
            </a:r>
            <a:r>
              <a:rPr lang="en-US" dirty="0" smtClean="0"/>
              <a:t>1% of homeless families in Brno live separated from some nuclear family member, in many cases due to lack of housing. Children are placed in institutional care and foster care or juvenile justice, 23% of the parents cannot live together in a household. Allocation of housing and case management is expected to change this situation.</a:t>
            </a:r>
            <a:endParaRPr lang="cs-CZ" dirty="0" smtClean="0"/>
          </a:p>
          <a:p>
            <a:endParaRPr lang="cs-CZ" dirty="0" smtClean="0"/>
          </a:p>
          <a:p>
            <a:r>
              <a:rPr lang="cs-CZ" dirty="0" smtClean="0"/>
              <a:t>Ad 2. - </a:t>
            </a:r>
            <a:r>
              <a:rPr lang="en-US" dirty="0" smtClean="0"/>
              <a:t>Children in homeless families have poor school attendance and subsequently poor grades due to high rates of illness, cost of transport, lack of resources and other reasons connected to exclusion from housing.</a:t>
            </a:r>
            <a:endParaRPr lang="cs-CZ" dirty="0" smtClean="0"/>
          </a:p>
          <a:p>
            <a:endParaRPr lang="cs-CZ" dirty="0" smtClean="0"/>
          </a:p>
          <a:p>
            <a:r>
              <a:rPr lang="cs-CZ" dirty="0" smtClean="0"/>
              <a:t>Ad 3. - </a:t>
            </a:r>
            <a:r>
              <a:rPr lang="en-US" dirty="0" smtClean="0"/>
              <a:t>39% of surveyed mothers have very high rates of psychological distress (score in Kessler K-6 scale that indicates severe mental illness) which makes it difficult for them to focus on nurturing. After moving in, the psychological distress should decrease, as well as prevalence of diseases connected to inadequate housing - asthma, chronic cough, hepatitis.</a:t>
            </a:r>
            <a:endParaRPr lang="cs-CZ" dirty="0" smtClean="0"/>
          </a:p>
          <a:p>
            <a:endParaRPr lang="cs-CZ" dirty="0" smtClean="0"/>
          </a:p>
          <a:p>
            <a:r>
              <a:rPr lang="cs-CZ" dirty="0" smtClean="0"/>
              <a:t>Ad 4. - </a:t>
            </a:r>
            <a:r>
              <a:rPr lang="en-US" dirty="0" smtClean="0"/>
              <a:t>Only 20% of homeless families are left with subsistence money at the end of the month, 35% lack subsistence money for one week each month, 28% lack money between 1-2 weeks each month.</a:t>
            </a:r>
            <a:endParaRPr lang="cs-CZ" dirty="0" smtClean="0"/>
          </a:p>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7</a:t>
            </a:fld>
            <a:endParaRPr lang="en-GB"/>
          </a:p>
        </p:txBody>
      </p:sp>
    </p:spTree>
    <p:extLst>
      <p:ext uri="{BB962C8B-B14F-4D97-AF65-F5344CB8AC3E}">
        <p14:creationId xmlns="" xmlns:p14="http://schemas.microsoft.com/office/powerpoint/2010/main" val="423413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Other</a:t>
            </a:r>
            <a:r>
              <a:rPr lang="cs-CZ" dirty="0" smtClean="0"/>
              <a:t> </a:t>
            </a:r>
            <a:r>
              <a:rPr lang="cs-CZ" dirty="0" err="1" smtClean="0"/>
              <a:t>results</a:t>
            </a:r>
            <a:r>
              <a:rPr lang="cs-CZ" dirty="0" smtClean="0"/>
              <a:t> are:</a:t>
            </a:r>
          </a:p>
          <a:p>
            <a:pPr marL="228600" indent="-228600">
              <a:buFont typeface="+mj-lt"/>
              <a:buAutoNum type="arabicPeriod"/>
            </a:pPr>
            <a:r>
              <a:rPr lang="en-US" dirty="0" smtClean="0"/>
              <a:t>Families </a:t>
            </a:r>
            <a:r>
              <a:rPr lang="en-US" b="0" dirty="0" smtClean="0"/>
              <a:t>will have higher family reunification rate in household</a:t>
            </a:r>
            <a:r>
              <a:rPr lang="cs-CZ" b="0" baseline="0" dirty="0" smtClean="0"/>
              <a:t> – </a:t>
            </a:r>
            <a:r>
              <a:rPr lang="en-GB" sz="1200" b="1" i="0" u="none" strike="noStrike" kern="1200" baseline="0" dirty="0" err="1" smtClean="0">
                <a:solidFill>
                  <a:schemeClr val="tx1"/>
                </a:solidFill>
                <a:latin typeface="+mn-lt"/>
                <a:ea typeface="+mn-ea"/>
                <a:cs typeface="+mn-cs"/>
              </a:rPr>
              <a:t>Neprokázal</a:t>
            </a:r>
            <a:r>
              <a:rPr lang="cs-CZ" sz="1200" b="1"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se </a:t>
            </a:r>
            <a:r>
              <a:rPr lang="en-GB" sz="1200" b="1" i="0" u="none" strike="noStrike" kern="1200" baseline="0" dirty="0" err="1" smtClean="0">
                <a:solidFill>
                  <a:schemeClr val="tx1"/>
                </a:solidFill>
                <a:latin typeface="+mn-lt"/>
                <a:ea typeface="+mn-ea"/>
                <a:cs typeface="+mn-cs"/>
              </a:rPr>
              <a:t>dopad</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institucionalizaci</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dětí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ani</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návrat</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dětí</a:t>
            </a:r>
            <a:r>
              <a:rPr lang="en-GB" sz="1200" b="1" i="0" u="none" strike="noStrike" kern="1200" baseline="0" dirty="0" smtClean="0">
                <a:solidFill>
                  <a:schemeClr val="tx1"/>
                </a:solidFill>
                <a:latin typeface="+mn-lt"/>
                <a:ea typeface="+mn-ea"/>
                <a:cs typeface="+mn-cs"/>
              </a:rPr>
              <a:t> z </a:t>
            </a:r>
            <a:r>
              <a:rPr lang="en-GB" sz="1200" b="1" i="0" u="none" strike="noStrike" kern="1200" baseline="0" dirty="0" err="1" smtClean="0">
                <a:solidFill>
                  <a:schemeClr val="tx1"/>
                </a:solidFill>
                <a:latin typeface="+mn-lt"/>
                <a:ea typeface="+mn-ea"/>
                <a:cs typeface="+mn-cs"/>
              </a:rPr>
              <a:t>ústavní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péče</a:t>
            </a:r>
            <a:r>
              <a:rPr lang="en-GB" sz="1200" b="1" i="0" u="none" strike="noStrike" kern="1200" baseline="0" dirty="0" smtClean="0">
                <a:solidFill>
                  <a:schemeClr val="tx1"/>
                </a:solidFill>
                <a:latin typeface="+mn-lt"/>
                <a:ea typeface="+mn-ea"/>
                <a:cs typeface="+mn-cs"/>
              </a:rPr>
              <a:t>.</a:t>
            </a:r>
            <a:endParaRPr lang="cs-CZ" b="0" baseline="0" dirty="0" smtClean="0"/>
          </a:p>
          <a:p>
            <a:pPr marL="514350" indent="-514350">
              <a:buAutoNum type="arabicPeriod"/>
            </a:pPr>
            <a:endParaRPr lang="cs-CZ" b="0" dirty="0" smtClean="0"/>
          </a:p>
          <a:p>
            <a:pPr marL="228600" indent="-228600">
              <a:buFont typeface="+mj-lt"/>
              <a:buAutoNum type="arabicPeriod"/>
            </a:pPr>
            <a:r>
              <a:rPr lang="en-US" b="0" dirty="0" smtClean="0"/>
              <a:t>School attendance of children will improve in short term and school attainments will improve in medium-term. </a:t>
            </a:r>
            <a:r>
              <a:rPr lang="en-GB" sz="1200" b="1" i="0" u="none" strike="noStrike" kern="1200" baseline="0" dirty="0" smtClean="0">
                <a:solidFill>
                  <a:schemeClr val="tx1"/>
                </a:solidFill>
                <a:latin typeface="+mn-lt"/>
                <a:ea typeface="+mn-ea"/>
                <a:cs typeface="+mn-cs"/>
              </a:rPr>
              <a:t>Data o </a:t>
            </a:r>
            <a:r>
              <a:rPr lang="en-GB" sz="1200" b="1" i="0" u="none" strike="noStrike" kern="1200" baseline="0" dirty="0" err="1" smtClean="0">
                <a:solidFill>
                  <a:schemeClr val="tx1"/>
                </a:solidFill>
                <a:latin typeface="+mn-lt"/>
                <a:ea typeface="+mn-ea"/>
                <a:cs typeface="+mn-cs"/>
              </a:rPr>
              <a:t>školní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docházce</a:t>
            </a:r>
            <a:r>
              <a:rPr lang="cs-CZ" sz="1200" b="1"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a </a:t>
            </a:r>
            <a:r>
              <a:rPr lang="en-GB" sz="1200" b="1" i="0" u="none" strike="noStrike" kern="1200" baseline="0" dirty="0" err="1" smtClean="0">
                <a:solidFill>
                  <a:schemeClr val="tx1"/>
                </a:solidFill>
                <a:latin typeface="+mn-lt"/>
                <a:ea typeface="+mn-ea"/>
                <a:cs typeface="+mn-cs"/>
              </a:rPr>
              <a:t>školních</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výsledcích</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dětí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budou</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sbírána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až</a:t>
            </a:r>
            <a:r>
              <a:rPr lang="en-GB" sz="1200" b="1" i="0" u="none" strike="noStrike" kern="1200" baseline="0" dirty="0" smtClean="0">
                <a:solidFill>
                  <a:schemeClr val="tx1"/>
                </a:solidFill>
                <a:latin typeface="+mn-lt"/>
                <a:ea typeface="+mn-ea"/>
                <a:cs typeface="+mn-cs"/>
              </a:rPr>
              <a:t> pro </a:t>
            </a:r>
            <a:r>
              <a:rPr lang="en-GB" sz="1200" b="1" i="0" u="none" strike="noStrike" kern="1200" baseline="0" dirty="0" err="1" smtClean="0">
                <a:solidFill>
                  <a:schemeClr val="tx1"/>
                </a:solidFill>
                <a:latin typeface="+mn-lt"/>
                <a:ea typeface="+mn-ea"/>
                <a:cs typeface="+mn-cs"/>
              </a:rPr>
              <a:t>analýzu</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po</a:t>
            </a:r>
            <a:r>
              <a:rPr lang="en-GB" sz="1200" b="1" i="0" u="none" strike="noStrike" kern="1200" baseline="0" dirty="0" smtClean="0">
                <a:solidFill>
                  <a:schemeClr val="tx1"/>
                </a:solidFill>
                <a:latin typeface="+mn-lt"/>
                <a:ea typeface="+mn-ea"/>
                <a:cs typeface="+mn-cs"/>
              </a:rPr>
              <a:t> 12 </a:t>
            </a:r>
            <a:r>
              <a:rPr lang="en-GB" sz="1200" b="1" i="0" u="none" strike="noStrike" kern="1200" baseline="0" dirty="0" err="1" smtClean="0">
                <a:solidFill>
                  <a:schemeClr val="tx1"/>
                </a:solidFill>
                <a:latin typeface="+mn-lt"/>
                <a:ea typeface="+mn-ea"/>
                <a:cs typeface="+mn-cs"/>
              </a:rPr>
              <a:t>měsících</a:t>
            </a:r>
            <a:r>
              <a:rPr lang="en-GB" sz="1200" b="1" i="0" u="none" strike="noStrike" kern="1200" baseline="0" dirty="0" smtClean="0">
                <a:solidFill>
                  <a:schemeClr val="tx1"/>
                </a:solidFill>
                <a:latin typeface="+mn-lt"/>
                <a:ea typeface="+mn-ea"/>
                <a:cs typeface="+mn-cs"/>
              </a:rPr>
              <a:t>.</a:t>
            </a:r>
            <a:endParaRPr lang="cs-CZ" b="1" dirty="0" smtClean="0"/>
          </a:p>
          <a:p>
            <a:pPr marL="514350" indent="-514350">
              <a:buAutoNum type="arabicPeriod"/>
            </a:pPr>
            <a:endParaRPr lang="cs-CZ" b="0" dirty="0" smtClean="0"/>
          </a:p>
          <a:p>
            <a:pPr marL="228600" indent="-228600">
              <a:buFont typeface="+mj-lt"/>
              <a:buAutoNum type="arabicPeriod"/>
            </a:pPr>
            <a:r>
              <a:rPr lang="en-US" b="0" dirty="0" smtClean="0"/>
              <a:t>Both physical and psychological health of the families will improve</a:t>
            </a:r>
            <a:r>
              <a:rPr lang="cs-CZ" b="0" baseline="0" dirty="0" smtClean="0"/>
              <a:t> - </a:t>
            </a:r>
            <a:r>
              <a:rPr lang="en-GB" sz="1200" b="1" i="0" u="none" strike="noStrike" kern="1200" baseline="0" dirty="0" err="1" smtClean="0">
                <a:solidFill>
                  <a:schemeClr val="tx1"/>
                </a:solidFill>
                <a:latin typeface="+mn-lt"/>
                <a:ea typeface="+mn-ea"/>
                <a:cs typeface="+mn-cs"/>
              </a:rPr>
              <a:t>zlepšil</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zdravotní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stav</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rodičů</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i</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dětí</a:t>
            </a:r>
            <a:r>
              <a:rPr lang="en-GB" sz="1200" b="1" i="0" u="none" strike="noStrike" kern="1200" baseline="0" dirty="0" smtClean="0">
                <a:solidFill>
                  <a:schemeClr val="tx1"/>
                </a:solidFill>
                <a:latin typeface="+mn-lt"/>
                <a:ea typeface="+mn-ea"/>
                <a:cs typeface="+mn-cs"/>
              </a:rPr>
              <a:t> a </a:t>
            </a:r>
            <a:r>
              <a:rPr lang="en-GB" sz="1200" b="1" i="0" u="none" strike="noStrike" kern="1200" baseline="0" dirty="0" err="1" smtClean="0">
                <a:solidFill>
                  <a:schemeClr val="tx1"/>
                </a:solidFill>
                <a:latin typeface="+mn-lt"/>
                <a:ea typeface="+mn-ea"/>
                <a:cs typeface="+mn-cs"/>
              </a:rPr>
              <a:t>výrazně</a:t>
            </a:r>
            <a:r>
              <a:rPr lang="en-GB" sz="1200" b="1" i="0" u="none" strike="noStrike" kern="1200" baseline="0" dirty="0" smtClean="0">
                <a:solidFill>
                  <a:schemeClr val="tx1"/>
                </a:solidFill>
                <a:latin typeface="+mn-lt"/>
                <a:ea typeface="+mn-ea"/>
                <a:cs typeface="+mn-cs"/>
              </a:rPr>
              <a:t> se </a:t>
            </a:r>
            <a:r>
              <a:rPr lang="en-GB" sz="1200" b="1" i="0" u="none" strike="noStrike" kern="1200" baseline="0" dirty="0" err="1" smtClean="0">
                <a:solidFill>
                  <a:schemeClr val="tx1"/>
                </a:solidFill>
                <a:latin typeface="+mn-lt"/>
                <a:ea typeface="+mn-ea"/>
                <a:cs typeface="+mn-cs"/>
              </a:rPr>
              <a:t>snížila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četnost</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využívání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antibiotik</a:t>
            </a:r>
            <a:r>
              <a:rPr lang="en-GB" sz="1200" b="1" i="0" u="none" strike="noStrike" kern="1200" baseline="0" dirty="0" smtClean="0">
                <a:solidFill>
                  <a:schemeClr val="tx1"/>
                </a:solidFill>
                <a:latin typeface="+mn-lt"/>
                <a:ea typeface="+mn-ea"/>
                <a:cs typeface="+mn-cs"/>
              </a:rPr>
              <a:t>, o 1,26</a:t>
            </a:r>
            <a:r>
              <a:rPr lang="cs-CZ"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léčení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domácnost</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během</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půlroku</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Zlepšil</a:t>
            </a:r>
            <a:r>
              <a:rPr lang="en-GB" sz="1200" b="1" i="0" u="none" strike="noStrike" kern="1200" baseline="0" dirty="0" smtClean="0">
                <a:solidFill>
                  <a:schemeClr val="tx1"/>
                </a:solidFill>
                <a:latin typeface="+mn-lt"/>
                <a:ea typeface="+mn-ea"/>
                <a:cs typeface="+mn-cs"/>
              </a:rPr>
              <a:t> se </a:t>
            </a:r>
            <a:r>
              <a:rPr lang="en-GB" sz="1200" b="1" i="0" u="none" strike="noStrike" kern="1200" baseline="0" dirty="0" err="1" smtClean="0">
                <a:solidFill>
                  <a:schemeClr val="tx1"/>
                </a:solidFill>
                <a:latin typeface="+mn-lt"/>
                <a:ea typeface="+mn-ea"/>
                <a:cs typeface="+mn-cs"/>
              </a:rPr>
              <a:t>také</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spánek</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dospělých</a:t>
            </a:r>
            <a:r>
              <a:rPr lang="en-GB" sz="1200" b="1" i="0" u="none" strike="noStrike" kern="1200" baseline="0" dirty="0" smtClean="0">
                <a:solidFill>
                  <a:schemeClr val="tx1"/>
                </a:solidFill>
                <a:latin typeface="+mn-lt"/>
                <a:ea typeface="+mn-ea"/>
                <a:cs typeface="+mn-cs"/>
              </a:rPr>
              <a:t> a </a:t>
            </a:r>
            <a:r>
              <a:rPr lang="en-GB" sz="1200" b="1" i="0" u="none" strike="noStrike" kern="1200" baseline="0" dirty="0" err="1" smtClean="0">
                <a:solidFill>
                  <a:schemeClr val="tx1"/>
                </a:solidFill>
                <a:latin typeface="+mn-lt"/>
                <a:ea typeface="+mn-ea"/>
                <a:cs typeface="+mn-cs"/>
              </a:rPr>
              <a:t>dětí</a:t>
            </a:r>
            <a:r>
              <a:rPr lang="en-GB" sz="1200" b="1" i="0" u="none" strike="noStrike" kern="1200" baseline="0" dirty="0" smtClean="0">
                <a:solidFill>
                  <a:schemeClr val="tx1"/>
                </a:solidFill>
                <a:latin typeface="+mn-lt"/>
                <a:ea typeface="+mn-ea"/>
                <a:cs typeface="+mn-cs"/>
              </a:rPr>
              <a:t> a </a:t>
            </a:r>
            <a:r>
              <a:rPr lang="en-GB" sz="1200" b="1" i="0" u="none" strike="noStrike" kern="1200" baseline="0" dirty="0" err="1" smtClean="0">
                <a:solidFill>
                  <a:schemeClr val="tx1"/>
                </a:solidFill>
                <a:latin typeface="+mn-lt"/>
                <a:ea typeface="+mn-ea"/>
                <a:cs typeface="+mn-cs"/>
              </a:rPr>
              <a:t>celková</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životní</a:t>
            </a:r>
            <a:r>
              <a:rPr lang="cs-CZ"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spokojenost</a:t>
            </a:r>
            <a:endParaRPr lang="cs-CZ" sz="1200" b="1" i="0" u="none" strike="noStrike" kern="1200" baseline="0" dirty="0" smtClean="0">
              <a:solidFill>
                <a:schemeClr val="tx1"/>
              </a:solidFill>
              <a:latin typeface="+mn-lt"/>
              <a:ea typeface="+mn-ea"/>
              <a:cs typeface="+mn-cs"/>
            </a:endParaRPr>
          </a:p>
          <a:p>
            <a:pPr marL="514350" indent="-514350">
              <a:buAutoNum type="arabicPeriod"/>
            </a:pPr>
            <a:endParaRPr lang="cs-CZ" b="0" dirty="0" smtClean="0"/>
          </a:p>
          <a:p>
            <a:pPr marL="228600" indent="-228600">
              <a:buFont typeface="+mj-lt"/>
              <a:buAutoNum type="arabicPeriod"/>
            </a:pPr>
            <a:r>
              <a:rPr lang="en-US" b="0" dirty="0" smtClean="0"/>
              <a:t>Family budgets will be more predictable, and overall finance management will improve in the treatment group.</a:t>
            </a:r>
            <a:r>
              <a:rPr lang="cs-CZ" b="0" baseline="0" dirty="0" smtClean="0"/>
              <a:t> - </a:t>
            </a:r>
            <a:r>
              <a:rPr lang="pl-PL" sz="1200" b="1" i="0" u="none" strike="noStrike" kern="1200" baseline="0" dirty="0" smtClean="0">
                <a:solidFill>
                  <a:schemeClr val="tx1"/>
                </a:solidFill>
                <a:latin typeface="+mn-lt"/>
                <a:ea typeface="+mn-ea"/>
                <a:cs typeface="+mn-cs"/>
              </a:rPr>
              <a:t>Neprokázal se dopad na ekonomickou stabilitu rodin, a to </a:t>
            </a:r>
            <a:r>
              <a:rPr lang="en-GB" sz="1200" b="1" i="0" u="none" strike="noStrike" kern="1200" baseline="0" dirty="0" err="1" smtClean="0">
                <a:solidFill>
                  <a:schemeClr val="tx1"/>
                </a:solidFill>
                <a:latin typeface="+mn-lt"/>
                <a:ea typeface="+mn-ea"/>
                <a:cs typeface="+mn-cs"/>
              </a:rPr>
              <a:t>ani</a:t>
            </a:r>
            <a:r>
              <a:rPr lang="en-GB" sz="1200" b="1" i="0" u="none" strike="noStrike" kern="1200" baseline="0" dirty="0" smtClean="0">
                <a:solidFill>
                  <a:schemeClr val="tx1"/>
                </a:solidFill>
                <a:latin typeface="+mn-lt"/>
                <a:ea typeface="+mn-ea"/>
                <a:cs typeface="+mn-cs"/>
              </a:rPr>
              <a:t> v </a:t>
            </a:r>
            <a:r>
              <a:rPr lang="en-GB" sz="1200" b="1" i="0" u="none" strike="noStrike" kern="1200" baseline="0" dirty="0" err="1" smtClean="0">
                <a:solidFill>
                  <a:schemeClr val="tx1"/>
                </a:solidFill>
                <a:latin typeface="+mn-lt"/>
                <a:ea typeface="+mn-ea"/>
                <a:cs typeface="+mn-cs"/>
              </a:rPr>
              <a:t>částce</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která</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rodině</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chybí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každý</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měsíc</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pokrytí</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základních</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potřeb</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ani</a:t>
            </a:r>
            <a:r>
              <a:rPr lang="en-GB" sz="1200" b="1" i="0" u="none" strike="noStrike" kern="1200" baseline="0" dirty="0" smtClean="0">
                <a:solidFill>
                  <a:schemeClr val="tx1"/>
                </a:solidFill>
                <a:latin typeface="+mn-lt"/>
                <a:ea typeface="+mn-ea"/>
                <a:cs typeface="+mn-cs"/>
              </a:rPr>
              <a:t> v </a:t>
            </a:r>
            <a:r>
              <a:rPr lang="en-GB" sz="1200" b="1" i="0" u="none" strike="noStrike" kern="1200" baseline="0" dirty="0" err="1" smtClean="0">
                <a:solidFill>
                  <a:schemeClr val="tx1"/>
                </a:solidFill>
                <a:latin typeface="+mn-lt"/>
                <a:ea typeface="+mn-ea"/>
                <a:cs typeface="+mn-cs"/>
              </a:rPr>
              <a:t>reziduálním</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příjmu</a:t>
            </a:r>
            <a:r>
              <a:rPr lang="en-GB" sz="1200" b="1" i="0" u="none" strike="noStrike" kern="1200" baseline="0" dirty="0" smtClean="0">
                <a:solidFill>
                  <a:schemeClr val="tx1"/>
                </a:solidFill>
                <a:latin typeface="+mn-lt"/>
                <a:ea typeface="+mn-ea"/>
                <a:cs typeface="+mn-cs"/>
              </a:rPr>
              <a:t>.</a:t>
            </a:r>
            <a:r>
              <a:rPr lang="cs-CZ"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Nezlepšila</a:t>
            </a:r>
            <a:r>
              <a:rPr lang="en-GB" sz="1200" b="1" i="0" u="none" strike="noStrike" kern="1200" baseline="0" dirty="0" smtClean="0">
                <a:solidFill>
                  <a:schemeClr val="tx1"/>
                </a:solidFill>
                <a:latin typeface="+mn-lt"/>
                <a:ea typeface="+mn-ea"/>
                <a:cs typeface="+mn-cs"/>
              </a:rPr>
              <a:t> se </a:t>
            </a:r>
            <a:r>
              <a:rPr lang="en-GB" sz="1200" b="1" i="0" u="none" strike="noStrike" kern="1200" baseline="0" dirty="0" err="1" smtClean="0">
                <a:solidFill>
                  <a:schemeClr val="tx1"/>
                </a:solidFill>
                <a:latin typeface="+mn-lt"/>
                <a:ea typeface="+mn-ea"/>
                <a:cs typeface="+mn-cs"/>
              </a:rPr>
              <a:t>kontrola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rodin</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nad</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dluhy</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ani</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výskyt</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krátkodobých</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půjček</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méně</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rodin</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využilo</a:t>
            </a:r>
            <a:r>
              <a:rPr lang="cs-CZ"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zastavárnu</a:t>
            </a:r>
            <a:endParaRPr lang="cs-CZ" b="1" dirty="0" smtClean="0"/>
          </a:p>
          <a:p>
            <a:pPr marL="514350" indent="-514350">
              <a:buAutoNum type="arabicPeriod"/>
            </a:pPr>
            <a:endParaRPr lang="cs-CZ" b="0" dirty="0" smtClean="0"/>
          </a:p>
          <a:p>
            <a:pPr marL="228600" indent="-228600">
              <a:buFont typeface="+mj-lt"/>
              <a:buAutoNum type="arabicPeriod"/>
            </a:pPr>
            <a:r>
              <a:rPr lang="en-US" b="0" dirty="0" smtClean="0"/>
              <a:t>The quality of life will improve with treatment families.</a:t>
            </a:r>
            <a:r>
              <a:rPr lang="cs-CZ" b="0" dirty="0" smtClean="0"/>
              <a:t> - </a:t>
            </a:r>
            <a:r>
              <a:rPr lang="en-GB" sz="1200" b="1" i="0" u="none" strike="noStrike" kern="1200" baseline="0" dirty="0" err="1" smtClean="0">
                <a:solidFill>
                  <a:schemeClr val="tx1"/>
                </a:solidFill>
                <a:latin typeface="+mn-lt"/>
                <a:ea typeface="+mn-ea"/>
                <a:cs typeface="+mn-cs"/>
              </a:rPr>
              <a:t>výsledky</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ukázaly</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zvýšení</a:t>
            </a:r>
            <a:r>
              <a:rPr lang="en-GB" sz="1200" b="1" i="0" u="none" strike="noStrike" kern="1200" baseline="0" dirty="0" smtClean="0">
                <a:solidFill>
                  <a:schemeClr val="tx1"/>
                </a:solidFill>
                <a:latin typeface="+mn-lt"/>
                <a:ea typeface="+mn-ea"/>
                <a:cs typeface="+mn-cs"/>
              </a:rPr>
              <a:t> stability a </a:t>
            </a:r>
            <a:r>
              <a:rPr lang="en-GB" sz="1200" b="1" i="0" u="none" strike="noStrike" kern="1200" baseline="0" dirty="0" err="1" smtClean="0">
                <a:solidFill>
                  <a:schemeClr val="tx1"/>
                </a:solidFill>
                <a:latin typeface="+mn-lt"/>
                <a:ea typeface="+mn-ea"/>
                <a:cs typeface="+mn-cs"/>
              </a:rPr>
              <a:t>kvality</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bydlení</a:t>
            </a:r>
            <a:r>
              <a:rPr lang="cs-CZ"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Zlepšilo</a:t>
            </a:r>
            <a:r>
              <a:rPr lang="en-GB" sz="1200" b="1" i="0" u="none" strike="noStrike" kern="1200" baseline="0" dirty="0" smtClean="0">
                <a:solidFill>
                  <a:schemeClr val="tx1"/>
                </a:solidFill>
                <a:latin typeface="+mn-lt"/>
                <a:ea typeface="+mn-ea"/>
                <a:cs typeface="+mn-cs"/>
              </a:rPr>
              <a:t> se </a:t>
            </a:r>
            <a:r>
              <a:rPr lang="en-GB" sz="1200" b="1" i="0" u="none" strike="noStrike" kern="1200" baseline="0" dirty="0" err="1" smtClean="0">
                <a:solidFill>
                  <a:schemeClr val="tx1"/>
                </a:solidFill>
                <a:latin typeface="+mn-lt"/>
                <a:ea typeface="+mn-ea"/>
                <a:cs typeface="+mn-cs"/>
              </a:rPr>
              <a:t>i</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subjektivně</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vnímané</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bezpečí</a:t>
            </a:r>
            <a:endParaRPr lang="cs-CZ" b="1" i="0" dirty="0" smtClean="0"/>
          </a:p>
          <a:p>
            <a:pPr marL="514350" indent="-514350">
              <a:buAutoNum type="arabicPeriod"/>
            </a:pPr>
            <a:endParaRPr lang="cs-CZ" b="0" dirty="0" smtClean="0"/>
          </a:p>
          <a:p>
            <a:pPr marL="228600" indent="-228600">
              <a:buFont typeface="+mj-lt"/>
              <a:buAutoNum type="arabicPeriod"/>
            </a:pPr>
            <a:r>
              <a:rPr lang="en-US" b="0" dirty="0" smtClean="0"/>
              <a:t>Anomia will decrease with treatment families.</a:t>
            </a:r>
            <a:r>
              <a:rPr lang="cs-CZ" b="0" dirty="0" smtClean="0"/>
              <a:t> - </a:t>
            </a:r>
            <a:r>
              <a:rPr lang="pt-BR" b="1" dirty="0" smtClean="0"/>
              <a:t>Snížila se anomie</a:t>
            </a:r>
            <a:r>
              <a:rPr lang="cs-CZ" b="1" baseline="0" dirty="0" smtClean="0"/>
              <a:t> </a:t>
            </a:r>
            <a:r>
              <a:rPr lang="pt-BR" b="1" dirty="0" smtClean="0"/>
              <a:t>a zlepšila se víra v poctivost druhých</a:t>
            </a:r>
            <a:endParaRPr lang="cs-CZ" b="1" dirty="0" smtClean="0"/>
          </a:p>
          <a:p>
            <a:pPr marL="514350" indent="-514350">
              <a:buAutoNum type="arabicPeriod"/>
            </a:pPr>
            <a:endParaRPr lang="cs-CZ" b="0" dirty="0" smtClean="0"/>
          </a:p>
          <a:p>
            <a:pPr marL="228600" indent="-228600">
              <a:buFont typeface="+mj-lt"/>
              <a:buAutoNum type="arabicPeriod"/>
            </a:pPr>
            <a:r>
              <a:rPr lang="en-US" b="0" dirty="0" smtClean="0"/>
              <a:t>Average public expenditures towards the treatment families will be lower than those of the control group families</a:t>
            </a:r>
            <a:r>
              <a:rPr lang="en-US" dirty="0" smtClean="0"/>
              <a:t>.</a:t>
            </a:r>
            <a:r>
              <a:rPr lang="cs-CZ" dirty="0" smtClean="0"/>
              <a:t> -  </a:t>
            </a:r>
            <a:r>
              <a:rPr lang="en-GB" sz="1200" b="1" i="0" u="none" strike="noStrike" kern="1200" baseline="0" dirty="0" smtClean="0">
                <a:solidFill>
                  <a:schemeClr val="tx1"/>
                </a:solidFill>
                <a:latin typeface="+mn-lt"/>
                <a:ea typeface="+mn-ea"/>
                <a:cs typeface="+mn-cs"/>
              </a:rPr>
              <a:t>25krát </a:t>
            </a:r>
            <a:r>
              <a:rPr lang="en-GB" sz="1200" b="1" i="0" u="none" strike="noStrike" kern="1200" baseline="0" dirty="0" err="1" smtClean="0">
                <a:solidFill>
                  <a:schemeClr val="tx1"/>
                </a:solidFill>
                <a:latin typeface="+mn-lt"/>
                <a:ea typeface="+mn-ea"/>
                <a:cs typeface="+mn-cs"/>
              </a:rPr>
              <a:t>nemusela</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vyjíždět</a:t>
            </a:r>
            <a:r>
              <a:rPr lang="en-GB" sz="1200" b="1" i="0" u="none" strike="noStrike" kern="1200" baseline="0" dirty="0" smtClean="0">
                <a:solidFill>
                  <a:schemeClr val="tx1"/>
                </a:solidFill>
                <a:latin typeface="+mn-lt"/>
                <a:ea typeface="+mn-ea"/>
                <a:cs typeface="+mn-cs"/>
              </a:rPr>
              <a:t> </a:t>
            </a:r>
            <a:r>
              <a:rPr lang="en-GB" sz="1200" b="1" i="0" u="none" strike="noStrike" kern="1200" baseline="0" dirty="0" err="1" smtClean="0">
                <a:solidFill>
                  <a:schemeClr val="tx1"/>
                </a:solidFill>
                <a:latin typeface="+mn-lt"/>
                <a:ea typeface="+mn-ea"/>
                <a:cs typeface="+mn-cs"/>
              </a:rPr>
              <a:t>sanitka</a:t>
            </a:r>
            <a:r>
              <a:rPr lang="en-GB" sz="1200" b="1" i="0" u="none" strike="noStrike" kern="1200" baseline="0" dirty="0" smtClean="0">
                <a:solidFill>
                  <a:schemeClr val="tx1"/>
                </a:solidFill>
                <a:latin typeface="+mn-lt"/>
                <a:ea typeface="+mn-ea"/>
                <a:cs typeface="+mn-cs"/>
              </a:rPr>
              <a:t> a </a:t>
            </a:r>
            <a:r>
              <a:rPr lang="en-GB" sz="1200" b="1" i="0" u="none" strike="noStrike" kern="1200" baseline="0" dirty="0" err="1" smtClean="0">
                <a:solidFill>
                  <a:schemeClr val="tx1"/>
                </a:solidFill>
                <a:latin typeface="+mn-lt"/>
                <a:ea typeface="+mn-ea"/>
                <a:cs typeface="+mn-cs"/>
              </a:rPr>
              <a:t>předešlo</a:t>
            </a:r>
            <a:r>
              <a:rPr lang="en-GB" sz="1200" b="1" i="0" u="none" strike="noStrike" kern="1200" baseline="0" dirty="0" smtClean="0">
                <a:solidFill>
                  <a:schemeClr val="tx1"/>
                </a:solidFill>
                <a:latin typeface="+mn-lt"/>
                <a:ea typeface="+mn-ea"/>
                <a:cs typeface="+mn-cs"/>
              </a:rPr>
              <a:t> se 19 </a:t>
            </a:r>
            <a:r>
              <a:rPr lang="en-GB" sz="1200" b="1" i="0" u="none" strike="noStrike" kern="1200" baseline="0" dirty="0" err="1" smtClean="0">
                <a:solidFill>
                  <a:schemeClr val="tx1"/>
                </a:solidFill>
                <a:latin typeface="+mn-lt"/>
                <a:ea typeface="+mn-ea"/>
                <a:cs typeface="+mn-cs"/>
              </a:rPr>
              <a:t>hospitalizacím</a:t>
            </a:r>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8</a:t>
            </a:fld>
            <a:endParaRPr lang="en-GB"/>
          </a:p>
        </p:txBody>
      </p:sp>
    </p:spTree>
    <p:extLst>
      <p:ext uri="{BB962C8B-B14F-4D97-AF65-F5344CB8AC3E}">
        <p14:creationId xmlns="" xmlns:p14="http://schemas.microsoft.com/office/powerpoint/2010/main" val="218728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49E2C121-7A35-41B3-9BB7-0B115F13B525}" type="slidenum">
              <a:rPr lang="en-GB" smtClean="0"/>
              <a:pPr/>
              <a:t>11</a:t>
            </a:fld>
            <a:endParaRPr lang="en-GB"/>
          </a:p>
        </p:txBody>
      </p:sp>
    </p:spTree>
    <p:extLst>
      <p:ext uri="{BB962C8B-B14F-4D97-AF65-F5344CB8AC3E}">
        <p14:creationId xmlns="" xmlns:p14="http://schemas.microsoft.com/office/powerpoint/2010/main" val="69741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326885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352161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19333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142000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177830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718C835-A7C0-4F27-BB21-3A76A198C76A}" type="datetimeFigureOut">
              <a:rPr lang="cs-CZ" smtClean="0"/>
              <a:pPr/>
              <a:t>29.8.2018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323710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718C835-A7C0-4F27-BB21-3A76A198C76A}" type="datetimeFigureOut">
              <a:rPr lang="cs-CZ" smtClean="0"/>
              <a:pPr/>
              <a:t>29.8.2018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173778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718C835-A7C0-4F27-BB21-3A76A198C76A}" type="datetimeFigureOut">
              <a:rPr lang="cs-CZ" smtClean="0"/>
              <a:pPr/>
              <a:t>29.8.2018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321358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718C835-A7C0-4F27-BB21-3A76A198C76A}" type="datetimeFigureOut">
              <a:rPr lang="cs-CZ" smtClean="0"/>
              <a:pPr/>
              <a:t>29.8.2018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44124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718C835-A7C0-4F27-BB21-3A76A198C76A}" type="datetimeFigureOut">
              <a:rPr lang="cs-CZ" smtClean="0"/>
              <a:pPr/>
              <a:t>29.8.2018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419966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718C835-A7C0-4F27-BB21-3A76A198C76A}" type="datetimeFigureOut">
              <a:rPr lang="cs-CZ" smtClean="0"/>
              <a:pPr/>
              <a:t>29.8.2018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272079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8C835-A7C0-4F27-BB21-3A76A198C76A}" type="datetimeFigureOut">
              <a:rPr lang="cs-CZ" smtClean="0"/>
              <a:pPr/>
              <a:t>29.8.2018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F1017-CF6F-47B3-983C-FAA690847BE0}" type="slidenum">
              <a:rPr lang="cs-CZ" smtClean="0"/>
              <a:pPr/>
              <a:t>‹#›</a:t>
            </a:fld>
            <a:endParaRPr lang="cs-CZ"/>
          </a:p>
        </p:txBody>
      </p:sp>
    </p:spTree>
    <p:extLst>
      <p:ext uri="{BB962C8B-B14F-4D97-AF65-F5344CB8AC3E}">
        <p14:creationId xmlns="" xmlns:p14="http://schemas.microsoft.com/office/powerpoint/2010/main" val="3547876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feantsa.org/download/fea-007-17-eu-funding_ok7885765817773537732.pdf" TargetMode="External"/><Relationship Id="rId4" Type="http://schemas.openxmlformats.org/officeDocument/2006/relationships/hyperlink" Target="https://www.sozialmarie.org/en/press-ki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57488" y="-1300790"/>
            <a:ext cx="11477024" cy="16845590"/>
            <a:chOff x="1423" y="-1343"/>
            <a:chExt cx="4904" cy="6922"/>
          </a:xfrm>
        </p:grpSpPr>
        <p:sp>
          <p:nvSpPr>
            <p:cNvPr id="6" name="AutoShape 3"/>
            <p:cNvSpPr>
              <a:spLocks noChangeAspect="1" noChangeArrowheads="1" noTextEdit="1"/>
            </p:cNvSpPr>
            <p:nvPr/>
          </p:nvSpPr>
          <p:spPr bwMode="auto">
            <a:xfrm>
              <a:off x="1423" y="-1343"/>
              <a:ext cx="4898" cy="6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pic>
          <p:nvPicPr>
            <p:cNvPr id="3077" name="Picture 5"/>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543" b="36998"/>
            <a:stretch/>
          </p:blipFill>
          <p:spPr bwMode="auto">
            <a:xfrm>
              <a:off x="1423" y="-1193"/>
              <a:ext cx="4904" cy="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Nadpis 1"/>
          <p:cNvSpPr>
            <a:spLocks noGrp="1"/>
          </p:cNvSpPr>
          <p:nvPr>
            <p:ph type="ctrTitle"/>
          </p:nvPr>
        </p:nvSpPr>
        <p:spPr/>
        <p:txBody>
          <a:bodyPr>
            <a:normAutofit fontScale="90000"/>
          </a:bodyPr>
          <a:lstStyle/>
          <a:p>
            <a:r>
              <a:rPr lang="cs-CZ" sz="8800" b="1" dirty="0" smtClean="0">
                <a:solidFill>
                  <a:srgbClr val="FFFF00"/>
                </a:solidFill>
              </a:rPr>
              <a:t>Rapid re-</a:t>
            </a:r>
            <a:r>
              <a:rPr lang="cs-CZ" sz="8800" b="1" dirty="0" err="1" smtClean="0">
                <a:solidFill>
                  <a:srgbClr val="FFFF00"/>
                </a:solidFill>
              </a:rPr>
              <a:t>housing</a:t>
            </a:r>
            <a:r>
              <a:rPr lang="cs-CZ" sz="8800" b="1" dirty="0" smtClean="0">
                <a:solidFill>
                  <a:srgbClr val="FFFF00"/>
                </a:solidFill>
              </a:rPr>
              <a:t> Brno</a:t>
            </a:r>
            <a:br>
              <a:rPr lang="cs-CZ" sz="8800" b="1" dirty="0" smtClean="0">
                <a:solidFill>
                  <a:srgbClr val="FFFF00"/>
                </a:solidFill>
              </a:rPr>
            </a:br>
            <a:endParaRPr lang="cs-CZ" sz="8800" b="1" dirty="0">
              <a:solidFill>
                <a:srgbClr val="FFFF00"/>
              </a:solidFill>
            </a:endParaRPr>
          </a:p>
        </p:txBody>
      </p:sp>
      <p:sp>
        <p:nvSpPr>
          <p:cNvPr id="3" name="Podnadpis 2"/>
          <p:cNvSpPr>
            <a:spLocks noGrp="1"/>
          </p:cNvSpPr>
          <p:nvPr>
            <p:ph type="subTitle" idx="1"/>
          </p:nvPr>
        </p:nvSpPr>
        <p:spPr/>
        <p:txBody>
          <a:bodyPr>
            <a:normAutofit/>
          </a:bodyPr>
          <a:lstStyle/>
          <a:p>
            <a:r>
              <a:rPr lang="cs-CZ" sz="4000" b="1" dirty="0" smtClean="0">
                <a:solidFill>
                  <a:srgbClr val="FFFF00"/>
                </a:solidFill>
              </a:rPr>
              <a:t>case study </a:t>
            </a:r>
            <a:r>
              <a:rPr lang="cs-CZ" sz="4000" b="1" dirty="0" err="1" smtClean="0">
                <a:solidFill>
                  <a:srgbClr val="FFFF00"/>
                </a:solidFill>
              </a:rPr>
              <a:t>of</a:t>
            </a:r>
            <a:r>
              <a:rPr lang="cs-CZ" sz="4000" b="1" dirty="0" smtClean="0">
                <a:solidFill>
                  <a:srgbClr val="FFFF00"/>
                </a:solidFill>
              </a:rPr>
              <a:t> </a:t>
            </a:r>
            <a:r>
              <a:rPr lang="cs-CZ" sz="4000" b="1" dirty="0" err="1" smtClean="0">
                <a:solidFill>
                  <a:srgbClr val="FFFF00"/>
                </a:solidFill>
              </a:rPr>
              <a:t>the</a:t>
            </a:r>
            <a:r>
              <a:rPr lang="cs-CZ" sz="4000" b="1" dirty="0" smtClean="0">
                <a:solidFill>
                  <a:srgbClr val="FFFF00"/>
                </a:solidFill>
              </a:rPr>
              <a:t> Czech </a:t>
            </a:r>
            <a:r>
              <a:rPr lang="cs-CZ" sz="4000" b="1" dirty="0" err="1" smtClean="0">
                <a:solidFill>
                  <a:srgbClr val="FFFF00"/>
                </a:solidFill>
              </a:rPr>
              <a:t>Housing</a:t>
            </a:r>
            <a:r>
              <a:rPr lang="cs-CZ" sz="4000" b="1" dirty="0" smtClean="0">
                <a:solidFill>
                  <a:srgbClr val="FFFF00"/>
                </a:solidFill>
              </a:rPr>
              <a:t> </a:t>
            </a:r>
            <a:r>
              <a:rPr lang="cs-CZ" sz="4000" b="1" dirty="0" err="1" smtClean="0">
                <a:solidFill>
                  <a:srgbClr val="FFFF00"/>
                </a:solidFill>
              </a:rPr>
              <a:t>First</a:t>
            </a:r>
            <a:r>
              <a:rPr lang="cs-CZ" sz="4000" b="1" dirty="0" smtClean="0">
                <a:solidFill>
                  <a:srgbClr val="FFFF00"/>
                </a:solidFill>
              </a:rPr>
              <a:t> </a:t>
            </a:r>
            <a:r>
              <a:rPr lang="cs-CZ" sz="4000" b="1" dirty="0" err="1" smtClean="0">
                <a:solidFill>
                  <a:srgbClr val="FFFF00"/>
                </a:solidFill>
              </a:rPr>
              <a:t>approach</a:t>
            </a:r>
            <a:endParaRPr lang="cs-CZ" sz="4000" b="1" dirty="0">
              <a:solidFill>
                <a:srgbClr val="FFFF00"/>
              </a:solidFill>
            </a:endParaRPr>
          </a:p>
        </p:txBody>
      </p:sp>
    </p:spTree>
    <p:extLst>
      <p:ext uri="{BB962C8B-B14F-4D97-AF65-F5344CB8AC3E}">
        <p14:creationId xmlns="" xmlns:p14="http://schemas.microsoft.com/office/powerpoint/2010/main" val="2568086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Time</a:t>
            </a:r>
            <a:r>
              <a:rPr lang="cs-CZ" dirty="0" smtClean="0"/>
              <a:t> line </a:t>
            </a:r>
            <a:r>
              <a:rPr lang="cs-CZ" dirty="0" err="1" smtClean="0"/>
              <a:t>of</a:t>
            </a:r>
            <a:r>
              <a:rPr lang="cs-CZ" dirty="0" smtClean="0"/>
              <a:t> </a:t>
            </a:r>
            <a:r>
              <a:rPr lang="cs-CZ" dirty="0" err="1" smtClean="0"/>
              <a:t>the</a:t>
            </a:r>
            <a:r>
              <a:rPr lang="cs-CZ" dirty="0" smtClean="0"/>
              <a:t> experiment</a:t>
            </a:r>
            <a:endParaRPr lang="en-GB" dirty="0"/>
          </a:p>
        </p:txBody>
      </p:sp>
      <p:graphicFrame>
        <p:nvGraphicFramePr>
          <p:cNvPr id="4" name="Zástupný symbol pro obsah 3"/>
          <p:cNvGraphicFramePr>
            <a:graphicFrameLocks noGrp="1"/>
          </p:cNvGraphicFramePr>
          <p:nvPr>
            <p:ph idx="1"/>
            <p:extLst>
              <p:ext uri="{D42A27DB-BD31-4B8C-83A1-F6EECF244321}">
                <p14:modId xmlns="" xmlns:p14="http://schemas.microsoft.com/office/powerpoint/2010/main" val="4209089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83424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720352" y="1341064"/>
            <a:ext cx="8848166" cy="5172356"/>
            <a:chOff x="1883" y="1016"/>
            <a:chExt cx="3914" cy="2288"/>
          </a:xfrm>
        </p:grpSpPr>
        <p:sp>
          <p:nvSpPr>
            <p:cNvPr id="6" name="AutoShape 3"/>
            <p:cNvSpPr>
              <a:spLocks noChangeAspect="1" noChangeArrowheads="1" noTextEdit="1"/>
            </p:cNvSpPr>
            <p:nvPr/>
          </p:nvSpPr>
          <p:spPr bwMode="auto">
            <a:xfrm>
              <a:off x="1883" y="1016"/>
              <a:ext cx="3914" cy="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83" y="1016"/>
              <a:ext cx="3920" cy="2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Nadpis 1"/>
          <p:cNvSpPr>
            <a:spLocks noGrp="1"/>
          </p:cNvSpPr>
          <p:nvPr>
            <p:ph type="title"/>
          </p:nvPr>
        </p:nvSpPr>
        <p:spPr/>
        <p:txBody>
          <a:bodyPr/>
          <a:lstStyle/>
          <a:p>
            <a:r>
              <a:rPr lang="cs-CZ" dirty="0" err="1" smtClean="0"/>
              <a:t>How</a:t>
            </a:r>
            <a:r>
              <a:rPr lang="cs-CZ" dirty="0" smtClean="0"/>
              <a:t> </a:t>
            </a:r>
            <a:r>
              <a:rPr lang="cs-CZ" dirty="0" err="1" smtClean="0"/>
              <a:t>the</a:t>
            </a:r>
            <a:r>
              <a:rPr lang="cs-CZ" dirty="0" smtClean="0"/>
              <a:t> </a:t>
            </a:r>
            <a:r>
              <a:rPr lang="cs-CZ" dirty="0" err="1" smtClean="0"/>
              <a:t>project</a:t>
            </a:r>
            <a:r>
              <a:rPr lang="cs-CZ" dirty="0" smtClean="0"/>
              <a:t> </a:t>
            </a:r>
            <a:r>
              <a:rPr lang="cs-CZ" dirty="0" err="1" smtClean="0"/>
              <a:t>is</a:t>
            </a:r>
            <a:r>
              <a:rPr lang="cs-CZ" dirty="0" smtClean="0"/>
              <a:t> </a:t>
            </a:r>
            <a:r>
              <a:rPr lang="cs-CZ" dirty="0" err="1" smtClean="0"/>
              <a:t>promoted</a:t>
            </a:r>
            <a:r>
              <a:rPr lang="cs-CZ" dirty="0" smtClean="0"/>
              <a:t>?</a:t>
            </a:r>
            <a:endParaRPr lang="en-GB" dirty="0"/>
          </a:p>
        </p:txBody>
      </p:sp>
      <p:sp>
        <p:nvSpPr>
          <p:cNvPr id="3" name="Zástupný symbol pro obsah 2"/>
          <p:cNvSpPr>
            <a:spLocks noGrp="1"/>
          </p:cNvSpPr>
          <p:nvPr>
            <p:ph idx="1"/>
          </p:nvPr>
        </p:nvSpPr>
        <p:spPr>
          <a:xfrm>
            <a:off x="129987" y="1754421"/>
            <a:ext cx="3733800" cy="4634193"/>
          </a:xfrm>
        </p:spPr>
        <p:txBody>
          <a:bodyPr>
            <a:normAutofit fontScale="92500" lnSpcReduction="10000"/>
          </a:bodyPr>
          <a:lstStyle/>
          <a:p>
            <a:r>
              <a:rPr lang="cs-CZ" dirty="0" err="1" smtClean="0"/>
              <a:t>Local</a:t>
            </a:r>
            <a:r>
              <a:rPr lang="cs-CZ" dirty="0" smtClean="0"/>
              <a:t> and </a:t>
            </a:r>
            <a:r>
              <a:rPr lang="cs-CZ" dirty="0" err="1" smtClean="0"/>
              <a:t>broadcasting</a:t>
            </a:r>
            <a:r>
              <a:rPr lang="cs-CZ" dirty="0" smtClean="0"/>
              <a:t> media.</a:t>
            </a:r>
          </a:p>
          <a:p>
            <a:r>
              <a:rPr lang="cs-CZ" dirty="0" smtClean="0"/>
              <a:t>Support </a:t>
            </a:r>
            <a:r>
              <a:rPr lang="cs-CZ" dirty="0" err="1" smtClean="0"/>
              <a:t>of</a:t>
            </a:r>
            <a:r>
              <a:rPr lang="cs-CZ" dirty="0" smtClean="0"/>
              <a:t> Ministry od </a:t>
            </a:r>
            <a:r>
              <a:rPr lang="cs-CZ" dirty="0" err="1" smtClean="0"/>
              <a:t>Work</a:t>
            </a:r>
            <a:r>
              <a:rPr lang="cs-CZ" dirty="0" smtClean="0"/>
              <a:t> and </a:t>
            </a:r>
            <a:r>
              <a:rPr lang="cs-CZ" dirty="0" err="1" smtClean="0"/>
              <a:t>Labor</a:t>
            </a:r>
            <a:r>
              <a:rPr lang="cs-CZ" dirty="0" smtClean="0"/>
              <a:t> </a:t>
            </a:r>
            <a:r>
              <a:rPr lang="cs-CZ" dirty="0" err="1" smtClean="0"/>
              <a:t>of</a:t>
            </a:r>
            <a:r>
              <a:rPr lang="cs-CZ" dirty="0" smtClean="0"/>
              <a:t> </a:t>
            </a:r>
            <a:r>
              <a:rPr lang="cs-CZ" dirty="0" err="1" smtClean="0"/>
              <a:t>the</a:t>
            </a:r>
            <a:r>
              <a:rPr lang="cs-CZ" dirty="0" smtClean="0"/>
              <a:t> Czech Republic</a:t>
            </a:r>
          </a:p>
          <a:p>
            <a:r>
              <a:rPr lang="cs-CZ" dirty="0" err="1" smtClean="0"/>
              <a:t>Winner</a:t>
            </a:r>
            <a:r>
              <a:rPr lang="cs-CZ" dirty="0" smtClean="0"/>
              <a:t> </a:t>
            </a:r>
            <a:r>
              <a:rPr lang="cs-CZ" dirty="0" err="1" smtClean="0"/>
              <a:t>of</a:t>
            </a:r>
            <a:r>
              <a:rPr lang="cs-CZ" dirty="0" smtClean="0"/>
              <a:t> </a:t>
            </a:r>
            <a:r>
              <a:rPr lang="cs-CZ" dirty="0" err="1" smtClean="0"/>
              <a:t>the</a:t>
            </a:r>
            <a:r>
              <a:rPr lang="cs-CZ" dirty="0" smtClean="0"/>
              <a:t> </a:t>
            </a:r>
            <a:r>
              <a:rPr lang="cs-CZ" dirty="0" err="1" smtClean="0"/>
              <a:t>european</a:t>
            </a:r>
            <a:r>
              <a:rPr lang="cs-CZ" dirty="0" smtClean="0"/>
              <a:t> </a:t>
            </a:r>
            <a:r>
              <a:rPr lang="cs-CZ" dirty="0" err="1" smtClean="0"/>
              <a:t>award</a:t>
            </a:r>
            <a:r>
              <a:rPr lang="cs-CZ" dirty="0" smtClean="0"/>
              <a:t> in </a:t>
            </a:r>
            <a:r>
              <a:rPr lang="cs-CZ" b="1" dirty="0" err="1" smtClean="0"/>
              <a:t>Social</a:t>
            </a:r>
            <a:r>
              <a:rPr lang="cs-CZ" b="1" dirty="0" smtClean="0"/>
              <a:t> </a:t>
            </a:r>
            <a:r>
              <a:rPr lang="cs-CZ" b="1" dirty="0" err="1" smtClean="0"/>
              <a:t>inovation</a:t>
            </a:r>
            <a:r>
              <a:rPr lang="cs-CZ" b="1" dirty="0" smtClean="0"/>
              <a:t> </a:t>
            </a:r>
            <a:r>
              <a:rPr lang="cs-CZ" dirty="0" smtClean="0"/>
              <a:t>such as:</a:t>
            </a:r>
          </a:p>
          <a:p>
            <a:pPr lvl="1"/>
            <a:r>
              <a:rPr lang="cs-CZ" dirty="0" smtClean="0">
                <a:hlinkClick r:id="rId4"/>
              </a:rPr>
              <a:t>SozialMarie</a:t>
            </a:r>
            <a:endParaRPr lang="cs-CZ" dirty="0" smtClean="0"/>
          </a:p>
          <a:p>
            <a:pPr lvl="1"/>
            <a:r>
              <a:rPr lang="en-US" dirty="0" smtClean="0">
                <a:hlinkClick r:id="rId5"/>
              </a:rPr>
              <a:t>FEANTSA</a:t>
            </a:r>
            <a:r>
              <a:rPr lang="cs-CZ" dirty="0" smtClean="0">
                <a:hlinkClick r:id="rId5"/>
              </a:rPr>
              <a:t> </a:t>
            </a:r>
            <a:r>
              <a:rPr lang="cs-CZ" dirty="0" err="1" smtClean="0">
                <a:hlinkClick r:id="rId5"/>
              </a:rPr>
              <a:t>ending</a:t>
            </a:r>
            <a:r>
              <a:rPr lang="cs-CZ" dirty="0" smtClean="0">
                <a:hlinkClick r:id="rId5"/>
              </a:rPr>
              <a:t> </a:t>
            </a:r>
            <a:r>
              <a:rPr lang="cs-CZ" dirty="0" err="1" smtClean="0">
                <a:hlinkClick r:id="rId5"/>
              </a:rPr>
              <a:t>homeless</a:t>
            </a:r>
            <a:endParaRPr lang="cs-CZ" dirty="0" smtClean="0"/>
          </a:p>
          <a:p>
            <a:r>
              <a:rPr lang="cs-CZ" dirty="0" err="1" smtClean="0"/>
              <a:t>Own</a:t>
            </a:r>
            <a:r>
              <a:rPr lang="cs-CZ" dirty="0" smtClean="0"/>
              <a:t> </a:t>
            </a:r>
            <a:r>
              <a:rPr lang="cs-CZ" dirty="0" err="1" smtClean="0"/>
              <a:t>networks</a:t>
            </a:r>
            <a:endParaRPr lang="en-US" dirty="0"/>
          </a:p>
        </p:txBody>
      </p:sp>
    </p:spTree>
    <p:extLst>
      <p:ext uri="{BB962C8B-B14F-4D97-AF65-F5344CB8AC3E}">
        <p14:creationId xmlns="" xmlns:p14="http://schemas.microsoft.com/office/powerpoint/2010/main" val="412414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Rapid re-housing as a part of EBP process </a:t>
            </a:r>
            <a:endParaRPr lang="en-GB" dirty="0"/>
          </a:p>
        </p:txBody>
      </p:sp>
      <p:sp>
        <p:nvSpPr>
          <p:cNvPr id="3" name="Zástupný symbol pro obsah 2"/>
          <p:cNvSpPr>
            <a:spLocks noGrp="1"/>
          </p:cNvSpPr>
          <p:nvPr>
            <p:ph idx="1"/>
          </p:nvPr>
        </p:nvSpPr>
        <p:spPr/>
        <p:txBody>
          <a:bodyPr>
            <a:normAutofit fontScale="85000" lnSpcReduction="20000"/>
          </a:bodyPr>
          <a:lstStyle/>
          <a:p>
            <a:pPr marL="0" indent="0">
              <a:buNone/>
            </a:pPr>
            <a:endParaRPr lang="cs-CZ" dirty="0" smtClean="0"/>
          </a:p>
          <a:p>
            <a:pPr marL="0" indent="0">
              <a:buNone/>
            </a:pPr>
            <a:r>
              <a:rPr lang="en-US" dirty="0" smtClean="0"/>
              <a:t>On </a:t>
            </a:r>
            <a:r>
              <a:rPr lang="en-US" dirty="0"/>
              <a:t>the national level, a Strategy to fight social exclusion was passed by the Czech government in 2016, which sets as one of its goals to move 6 000 families from hostels to standard housing by the end of 2020. Results from the RCT in Brno will be promoted, so that the strategy becomes a feasible plan. This would end family homelessness in hostels in the Czech Republic</a:t>
            </a:r>
            <a:r>
              <a:rPr lang="en-US" dirty="0" smtClean="0"/>
              <a:t>.</a:t>
            </a:r>
            <a:endParaRPr lang="cs-CZ" dirty="0" smtClean="0"/>
          </a:p>
          <a:p>
            <a:pPr marL="0" indent="0">
              <a:buNone/>
            </a:pPr>
            <a:endParaRPr lang="cs-CZ" dirty="0"/>
          </a:p>
          <a:p>
            <a:pPr marL="0" indent="0">
              <a:buNone/>
            </a:pPr>
            <a:r>
              <a:rPr lang="en-GB" dirty="0"/>
              <a:t>Housing first become one of the measures of the prepared Strategy of social housing of the Czech republic till 2025</a:t>
            </a:r>
            <a:r>
              <a:rPr lang="cs-CZ" dirty="0" smtClean="0"/>
              <a:t>.</a:t>
            </a:r>
          </a:p>
          <a:p>
            <a:pPr marL="0" indent="0">
              <a:buNone/>
            </a:pPr>
            <a:endParaRPr lang="cs-CZ" dirty="0" smtClean="0"/>
          </a:p>
          <a:p>
            <a:pPr marL="0" indent="0">
              <a:buNone/>
            </a:pPr>
            <a:r>
              <a:rPr lang="en-GB" dirty="0" smtClean="0"/>
              <a:t>Randomized Control Trial and the approach of Rapid re-housing is supported as many other innovations from t of the social innovation program run</a:t>
            </a:r>
            <a:r>
              <a:rPr lang="cs-CZ" dirty="0" smtClean="0"/>
              <a:t>n</a:t>
            </a:r>
            <a:r>
              <a:rPr lang="en-GB" dirty="0" smtClean="0"/>
              <a:t> by ministry of work and Labour.</a:t>
            </a:r>
          </a:p>
        </p:txBody>
      </p:sp>
    </p:spTree>
    <p:extLst>
      <p:ext uri="{BB962C8B-B14F-4D97-AF65-F5344CB8AC3E}">
        <p14:creationId xmlns="" xmlns:p14="http://schemas.microsoft.com/office/powerpoint/2010/main" val="3091447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0" y="0"/>
            <a:ext cx="12192000" cy="8606084"/>
          </a:xfrm>
          <a:prstGeom prst="rect">
            <a:avLst/>
          </a:prstGeom>
        </p:spPr>
      </p:pic>
      <p:sp>
        <p:nvSpPr>
          <p:cNvPr id="2" name="Nadpis 1"/>
          <p:cNvSpPr>
            <a:spLocks noGrp="1"/>
          </p:cNvSpPr>
          <p:nvPr>
            <p:ph type="title"/>
          </p:nvPr>
        </p:nvSpPr>
        <p:spPr/>
        <p:txBody>
          <a:bodyPr/>
          <a:lstStyle/>
          <a:p>
            <a:r>
              <a:rPr lang="cs-CZ" dirty="0" err="1" smtClean="0"/>
              <a:t>Housing</a:t>
            </a:r>
            <a:r>
              <a:rPr lang="cs-CZ" dirty="0" smtClean="0"/>
              <a:t> </a:t>
            </a:r>
            <a:r>
              <a:rPr lang="cs-CZ" dirty="0" err="1" smtClean="0"/>
              <a:t>first</a:t>
            </a:r>
            <a:r>
              <a:rPr lang="cs-CZ" dirty="0" smtClean="0"/>
              <a:t> </a:t>
            </a:r>
            <a:r>
              <a:rPr lang="cs-CZ" dirty="0" err="1" smtClean="0"/>
              <a:t>approach</a:t>
            </a:r>
            <a:endParaRPr lang="cs-CZ" dirty="0"/>
          </a:p>
        </p:txBody>
      </p:sp>
      <p:sp>
        <p:nvSpPr>
          <p:cNvPr id="3" name="Zástupný symbol pro obsah 2"/>
          <p:cNvSpPr>
            <a:spLocks noGrp="1"/>
          </p:cNvSpPr>
          <p:nvPr>
            <p:ph idx="1"/>
          </p:nvPr>
        </p:nvSpPr>
        <p:spPr/>
        <p:txBody>
          <a:bodyPr/>
          <a:lstStyle/>
          <a:p>
            <a:pPr marL="0" indent="0">
              <a:buNone/>
            </a:pPr>
            <a:r>
              <a:rPr lang="cs-CZ" dirty="0" smtClean="0"/>
              <a:t>F</a:t>
            </a:r>
            <a:r>
              <a:rPr lang="en-US" dirty="0" err="1" smtClean="0"/>
              <a:t>amilies</a:t>
            </a:r>
            <a:r>
              <a:rPr lang="en-US" dirty="0" smtClean="0"/>
              <a:t> who have been stabilized in housing will reunify with their institutionalized children, family well-being and social inclusion will improve, and at the same time public expenditures for those families will decrease.</a:t>
            </a:r>
            <a:endParaRPr lang="cs-CZ" dirty="0"/>
          </a:p>
        </p:txBody>
      </p:sp>
    </p:spTree>
    <p:extLst>
      <p:ext uri="{BB962C8B-B14F-4D97-AF65-F5344CB8AC3E}">
        <p14:creationId xmlns="" xmlns:p14="http://schemas.microsoft.com/office/powerpoint/2010/main" val="2316648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Main</a:t>
            </a:r>
            <a:r>
              <a:rPr lang="cs-CZ" dirty="0" smtClean="0"/>
              <a:t> </a:t>
            </a:r>
            <a:r>
              <a:rPr lang="cs-CZ" dirty="0" err="1" smtClean="0"/>
              <a:t>principles</a:t>
            </a:r>
            <a:r>
              <a:rPr lang="cs-CZ" dirty="0" smtClean="0"/>
              <a:t> </a:t>
            </a:r>
            <a:r>
              <a:rPr lang="cs-CZ" dirty="0" err="1" smtClean="0"/>
              <a:t>of</a:t>
            </a:r>
            <a:r>
              <a:rPr lang="cs-CZ" dirty="0" smtClean="0"/>
              <a:t> </a:t>
            </a:r>
            <a:r>
              <a:rPr lang="cs-CZ" dirty="0" err="1" smtClean="0"/>
              <a:t>Housing</a:t>
            </a:r>
            <a:r>
              <a:rPr lang="cs-CZ" dirty="0" smtClean="0"/>
              <a:t> </a:t>
            </a:r>
            <a:r>
              <a:rPr lang="cs-CZ" dirty="0" err="1" smtClean="0"/>
              <a:t>first</a:t>
            </a:r>
            <a:endParaRPr lang="en-GB" dirty="0"/>
          </a:p>
        </p:txBody>
      </p:sp>
      <p:grpSp>
        <p:nvGrpSpPr>
          <p:cNvPr id="5" name="Group 4"/>
          <p:cNvGrpSpPr>
            <a:grpSpLocks noChangeAspect="1"/>
          </p:cNvGrpSpPr>
          <p:nvPr/>
        </p:nvGrpSpPr>
        <p:grpSpPr bwMode="auto">
          <a:xfrm>
            <a:off x="2158206" y="1690688"/>
            <a:ext cx="7875588" cy="4878661"/>
            <a:chOff x="2191" y="1499"/>
            <a:chExt cx="3298" cy="2043"/>
          </a:xfrm>
        </p:grpSpPr>
        <p:sp>
          <p:nvSpPr>
            <p:cNvPr id="6" name="AutoShape 3"/>
            <p:cNvSpPr>
              <a:spLocks noChangeAspect="1" noChangeArrowheads="1" noTextEdit="1"/>
            </p:cNvSpPr>
            <p:nvPr/>
          </p:nvSpPr>
          <p:spPr bwMode="auto">
            <a:xfrm>
              <a:off x="2191" y="1499"/>
              <a:ext cx="3298" cy="2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91" y="1499"/>
              <a:ext cx="3304" cy="2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335262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0" y="0"/>
            <a:ext cx="12192000" cy="8621397"/>
          </a:xfrm>
          <a:prstGeom prst="rect">
            <a:avLst/>
          </a:prstGeom>
        </p:spPr>
      </p:pic>
      <p:sp>
        <p:nvSpPr>
          <p:cNvPr id="2" name="Nadpis 1"/>
          <p:cNvSpPr>
            <a:spLocks noGrp="1"/>
          </p:cNvSpPr>
          <p:nvPr>
            <p:ph type="title"/>
          </p:nvPr>
        </p:nvSpPr>
        <p:spPr/>
        <p:txBody>
          <a:bodyPr/>
          <a:lstStyle/>
          <a:p>
            <a:r>
              <a:rPr lang="cs-CZ" dirty="0" smtClean="0"/>
              <a:t>Rapid re-</a:t>
            </a:r>
            <a:r>
              <a:rPr lang="cs-CZ" dirty="0" err="1" smtClean="0"/>
              <a:t>housing</a:t>
            </a:r>
            <a:r>
              <a:rPr lang="cs-CZ" dirty="0" smtClean="0"/>
              <a:t> Brno</a:t>
            </a:r>
            <a:endParaRPr lang="cs-CZ" dirty="0"/>
          </a:p>
        </p:txBody>
      </p:sp>
      <p:sp>
        <p:nvSpPr>
          <p:cNvPr id="3" name="Zástupný symbol pro obsah 2"/>
          <p:cNvSpPr>
            <a:spLocks noGrp="1"/>
          </p:cNvSpPr>
          <p:nvPr>
            <p:ph idx="1"/>
          </p:nvPr>
        </p:nvSpPr>
        <p:spPr/>
        <p:txBody>
          <a:bodyPr/>
          <a:lstStyle/>
          <a:p>
            <a:pPr marL="0" indent="0">
              <a:buNone/>
            </a:pPr>
            <a:r>
              <a:rPr lang="en-US" dirty="0" smtClean="0"/>
              <a:t>The project provides a municipal flat and intensive housing first case management for 50 families who were previously living in private hostels, shelters or other forms of homelessness (ETHOS). </a:t>
            </a:r>
            <a:endParaRPr lang="cs-CZ" dirty="0"/>
          </a:p>
        </p:txBody>
      </p:sp>
    </p:spTree>
    <p:extLst>
      <p:ext uri="{BB962C8B-B14F-4D97-AF65-F5344CB8AC3E}">
        <p14:creationId xmlns="" xmlns:p14="http://schemas.microsoft.com/office/powerpoint/2010/main" val="3282707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792163"/>
            <a:ext cx="12037325" cy="8503148"/>
          </a:xfrm>
          <a:prstGeom prst="rect">
            <a:avLst/>
          </a:prstGeom>
        </p:spPr>
      </p:pic>
      <p:sp>
        <p:nvSpPr>
          <p:cNvPr id="2" name="Nadpis 1"/>
          <p:cNvSpPr>
            <a:spLocks noGrp="1"/>
          </p:cNvSpPr>
          <p:nvPr>
            <p:ph type="title"/>
          </p:nvPr>
        </p:nvSpPr>
        <p:spPr>
          <a:xfrm>
            <a:off x="793276" y="146761"/>
            <a:ext cx="10515600" cy="1325563"/>
          </a:xfrm>
        </p:spPr>
        <p:txBody>
          <a:bodyPr/>
          <a:lstStyle/>
          <a:p>
            <a:r>
              <a:rPr lang="cs-CZ" b="1" dirty="0" err="1" smtClean="0"/>
              <a:t>Who</a:t>
            </a:r>
            <a:r>
              <a:rPr lang="cs-CZ" b="1" dirty="0" smtClean="0"/>
              <a:t> </a:t>
            </a:r>
            <a:r>
              <a:rPr lang="cs-CZ" b="1" dirty="0" err="1" smtClean="0"/>
              <a:t>is</a:t>
            </a:r>
            <a:r>
              <a:rPr lang="cs-CZ" b="1" dirty="0" smtClean="0"/>
              <a:t> </a:t>
            </a:r>
            <a:r>
              <a:rPr lang="cs-CZ" b="1" dirty="0" err="1" smtClean="0"/>
              <a:t>inside</a:t>
            </a:r>
            <a:r>
              <a:rPr lang="cs-CZ" b="1" dirty="0" smtClean="0"/>
              <a:t>?</a:t>
            </a:r>
            <a:endParaRPr lang="cs-CZ" b="1" dirty="0"/>
          </a:p>
        </p:txBody>
      </p:sp>
      <p:sp>
        <p:nvSpPr>
          <p:cNvPr id="3" name="Zástupný symbol pro obsah 2"/>
          <p:cNvSpPr>
            <a:spLocks noGrp="1"/>
          </p:cNvSpPr>
          <p:nvPr>
            <p:ph idx="1"/>
          </p:nvPr>
        </p:nvSpPr>
        <p:spPr>
          <a:xfrm>
            <a:off x="793276" y="1266066"/>
            <a:ext cx="5566581" cy="5707940"/>
          </a:xfrm>
        </p:spPr>
        <p:txBody>
          <a:bodyPr>
            <a:normAutofit/>
          </a:bodyPr>
          <a:lstStyle/>
          <a:p>
            <a:pPr marL="0" indent="0">
              <a:buNone/>
            </a:pPr>
            <a:r>
              <a:rPr lang="en-US" b="1" dirty="0" smtClean="0">
                <a:solidFill>
                  <a:schemeClr val="bg1"/>
                </a:solidFill>
              </a:rPr>
              <a:t>421 families </a:t>
            </a:r>
            <a:r>
              <a:rPr lang="en-US" dirty="0" smtClean="0">
                <a:solidFill>
                  <a:schemeClr val="bg1"/>
                </a:solidFill>
              </a:rPr>
              <a:t>living in private hostels, shelters or other forms of homelessness</a:t>
            </a:r>
            <a:r>
              <a:rPr lang="cs-CZ" dirty="0" smtClean="0">
                <a:solidFill>
                  <a:schemeClr val="bg1"/>
                </a:solidFill>
              </a:rPr>
              <a:t>.</a:t>
            </a:r>
            <a:r>
              <a:rPr lang="en-US" dirty="0" smtClean="0">
                <a:solidFill>
                  <a:schemeClr val="bg1"/>
                </a:solidFill>
              </a:rPr>
              <a:t> </a:t>
            </a:r>
            <a:endParaRPr lang="cs-CZ" dirty="0" smtClean="0">
              <a:solidFill>
                <a:schemeClr val="bg1"/>
              </a:solidFill>
            </a:endParaRPr>
          </a:p>
          <a:p>
            <a:pPr marL="0" indent="0">
              <a:buNone/>
            </a:pPr>
            <a:r>
              <a:rPr lang="en-US" dirty="0" smtClean="0">
                <a:solidFill>
                  <a:schemeClr val="bg1"/>
                </a:solidFill>
              </a:rPr>
              <a:t>Experiencing a first housing crisis has been shown to be a path to long-term homelessness for </a:t>
            </a:r>
            <a:r>
              <a:rPr lang="en-US" b="1" dirty="0" smtClean="0">
                <a:solidFill>
                  <a:schemeClr val="bg1"/>
                </a:solidFill>
              </a:rPr>
              <a:t>two thirds of families</a:t>
            </a:r>
            <a:r>
              <a:rPr lang="cs-CZ" b="1" dirty="0" smtClean="0">
                <a:solidFill>
                  <a:schemeClr val="bg1"/>
                </a:solidFill>
              </a:rPr>
              <a:t>.</a:t>
            </a:r>
          </a:p>
          <a:p>
            <a:pPr marL="0" indent="0">
              <a:buNone/>
            </a:pPr>
            <a:r>
              <a:rPr lang="en-US" b="1" dirty="0" smtClean="0">
                <a:solidFill>
                  <a:schemeClr val="bg1"/>
                </a:solidFill>
              </a:rPr>
              <a:t>92% of homeless families </a:t>
            </a:r>
            <a:r>
              <a:rPr lang="en-US" dirty="0" smtClean="0">
                <a:solidFill>
                  <a:schemeClr val="bg1"/>
                </a:solidFill>
              </a:rPr>
              <a:t>experienced long-term (more than six months)</a:t>
            </a:r>
            <a:r>
              <a:rPr lang="cs-CZ" dirty="0" smtClean="0">
                <a:solidFill>
                  <a:schemeClr val="bg1"/>
                </a:solidFill>
              </a:rPr>
              <a:t> </a:t>
            </a:r>
            <a:r>
              <a:rPr lang="en-US" dirty="0" smtClean="0">
                <a:solidFill>
                  <a:schemeClr val="bg1"/>
                </a:solidFill>
              </a:rPr>
              <a:t>homelessness in their life for period of </a:t>
            </a:r>
            <a:r>
              <a:rPr lang="cs-CZ" b="1" dirty="0" smtClean="0">
                <a:solidFill>
                  <a:schemeClr val="bg1"/>
                </a:solidFill>
              </a:rPr>
              <a:t>8 </a:t>
            </a:r>
            <a:r>
              <a:rPr lang="cs-CZ" b="1" dirty="0" err="1" smtClean="0">
                <a:solidFill>
                  <a:schemeClr val="bg1"/>
                </a:solidFill>
              </a:rPr>
              <a:t>years</a:t>
            </a:r>
            <a:r>
              <a:rPr lang="en-US" dirty="0" smtClean="0">
                <a:solidFill>
                  <a:schemeClr val="bg1"/>
                </a:solidFill>
              </a:rPr>
              <a:t>.</a:t>
            </a:r>
            <a:endParaRPr lang="cs-CZ" dirty="0" smtClean="0">
              <a:solidFill>
                <a:schemeClr val="bg1"/>
              </a:solidFill>
            </a:endParaRPr>
          </a:p>
          <a:p>
            <a:pPr marL="0" indent="0">
              <a:buNone/>
            </a:pPr>
            <a:r>
              <a:rPr lang="en-US" b="1" dirty="0" smtClean="0">
                <a:solidFill>
                  <a:schemeClr val="bg1"/>
                </a:solidFill>
              </a:rPr>
              <a:t>Two thirds </a:t>
            </a:r>
            <a:r>
              <a:rPr lang="en-US" dirty="0" smtClean="0">
                <a:solidFill>
                  <a:schemeClr val="bg1"/>
                </a:solidFill>
              </a:rPr>
              <a:t>of these families are Roma</a:t>
            </a:r>
            <a:r>
              <a:rPr lang="en-US" dirty="0" smtClean="0"/>
              <a:t>. </a:t>
            </a:r>
            <a:endParaRPr lang="cs-CZ" dirty="0"/>
          </a:p>
        </p:txBody>
      </p:sp>
    </p:spTree>
    <p:extLst>
      <p:ext uri="{BB962C8B-B14F-4D97-AF65-F5344CB8AC3E}">
        <p14:creationId xmlns="" xmlns:p14="http://schemas.microsoft.com/office/powerpoint/2010/main" val="4019197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574137" cy="8382758"/>
          </a:xfrm>
          <a:prstGeom prst="rect">
            <a:avLst/>
          </a:prstGeom>
        </p:spPr>
      </p:pic>
      <p:sp>
        <p:nvSpPr>
          <p:cNvPr id="2" name="Nadpis 1"/>
          <p:cNvSpPr>
            <a:spLocks noGrp="1"/>
          </p:cNvSpPr>
          <p:nvPr>
            <p:ph type="title"/>
          </p:nvPr>
        </p:nvSpPr>
        <p:spPr/>
        <p:txBody>
          <a:bodyPr/>
          <a:lstStyle/>
          <a:p>
            <a:r>
              <a:rPr lang="cs-CZ" b="1" dirty="0" err="1" smtClean="0">
                <a:solidFill>
                  <a:schemeClr val="bg1"/>
                </a:solidFill>
              </a:rPr>
              <a:t>Who</a:t>
            </a:r>
            <a:r>
              <a:rPr lang="cs-CZ" b="1" dirty="0" smtClean="0">
                <a:solidFill>
                  <a:schemeClr val="bg1"/>
                </a:solidFill>
              </a:rPr>
              <a:t> </a:t>
            </a:r>
            <a:r>
              <a:rPr lang="cs-CZ" b="1" dirty="0" err="1" smtClean="0">
                <a:solidFill>
                  <a:schemeClr val="bg1"/>
                </a:solidFill>
              </a:rPr>
              <a:t>is</a:t>
            </a:r>
            <a:r>
              <a:rPr lang="cs-CZ" b="1" dirty="0" smtClean="0">
                <a:solidFill>
                  <a:schemeClr val="bg1"/>
                </a:solidFill>
              </a:rPr>
              <a:t> </a:t>
            </a:r>
            <a:r>
              <a:rPr lang="cs-CZ" b="1" dirty="0" err="1" smtClean="0">
                <a:solidFill>
                  <a:schemeClr val="bg1"/>
                </a:solidFill>
              </a:rPr>
              <a:t>behind</a:t>
            </a:r>
            <a:r>
              <a:rPr lang="cs-CZ" b="1" dirty="0" smtClean="0">
                <a:solidFill>
                  <a:schemeClr val="bg1"/>
                </a:solidFill>
              </a:rPr>
              <a:t>?</a:t>
            </a:r>
            <a:endParaRPr lang="cs-CZ" b="1" dirty="0">
              <a:solidFill>
                <a:schemeClr val="bg1"/>
              </a:solidFill>
            </a:endParaRPr>
          </a:p>
        </p:txBody>
      </p:sp>
      <p:sp>
        <p:nvSpPr>
          <p:cNvPr id="3" name="Zástupný symbol pro obsah 2"/>
          <p:cNvSpPr>
            <a:spLocks noGrp="1"/>
          </p:cNvSpPr>
          <p:nvPr>
            <p:ph idx="1"/>
          </p:nvPr>
        </p:nvSpPr>
        <p:spPr>
          <a:xfrm>
            <a:off x="3745174" y="2711378"/>
            <a:ext cx="3406254" cy="4351338"/>
          </a:xfrm>
        </p:spPr>
        <p:txBody>
          <a:bodyPr/>
          <a:lstStyle/>
          <a:p>
            <a:pPr marL="0" indent="0">
              <a:buNone/>
            </a:pPr>
            <a:r>
              <a:rPr lang="en-US" b="1" dirty="0" smtClean="0">
                <a:solidFill>
                  <a:schemeClr val="bg1"/>
                </a:solidFill>
              </a:rPr>
              <a:t>The service provider is local pro-Roma NGO IQ Roma </a:t>
            </a:r>
            <a:r>
              <a:rPr lang="en-US" b="1" dirty="0" err="1" smtClean="0">
                <a:solidFill>
                  <a:schemeClr val="bg1"/>
                </a:solidFill>
              </a:rPr>
              <a:t>Servis</a:t>
            </a:r>
            <a:r>
              <a:rPr lang="cs-CZ" b="1" dirty="0" smtClean="0">
                <a:solidFill>
                  <a:schemeClr val="bg1"/>
                </a:solidFill>
              </a:rPr>
              <a:t>.</a:t>
            </a:r>
          </a:p>
          <a:p>
            <a:pPr marL="0" indent="0">
              <a:buNone/>
            </a:pPr>
            <a:r>
              <a:rPr lang="cs-CZ" b="1" dirty="0" smtClean="0">
                <a:solidFill>
                  <a:schemeClr val="bg1"/>
                </a:solidFill>
              </a:rPr>
              <a:t>City </a:t>
            </a:r>
            <a:r>
              <a:rPr lang="cs-CZ" b="1" dirty="0" err="1" smtClean="0">
                <a:solidFill>
                  <a:schemeClr val="bg1"/>
                </a:solidFill>
              </a:rPr>
              <a:t>of</a:t>
            </a:r>
            <a:r>
              <a:rPr lang="cs-CZ" b="1" dirty="0" smtClean="0">
                <a:solidFill>
                  <a:schemeClr val="bg1"/>
                </a:solidFill>
              </a:rPr>
              <a:t> Brno</a:t>
            </a:r>
          </a:p>
          <a:p>
            <a:pPr marL="0" indent="0">
              <a:buNone/>
            </a:pPr>
            <a:r>
              <a:rPr lang="cs-CZ" b="1" dirty="0" err="1" smtClean="0">
                <a:solidFill>
                  <a:schemeClr val="bg1"/>
                </a:solidFill>
              </a:rPr>
              <a:t>The</a:t>
            </a:r>
            <a:r>
              <a:rPr lang="cs-CZ" b="1" dirty="0" smtClean="0">
                <a:solidFill>
                  <a:schemeClr val="bg1"/>
                </a:solidFill>
              </a:rPr>
              <a:t> University </a:t>
            </a:r>
            <a:r>
              <a:rPr lang="cs-CZ" b="1" dirty="0" err="1" smtClean="0">
                <a:solidFill>
                  <a:schemeClr val="bg1"/>
                </a:solidFill>
              </a:rPr>
              <a:t>of</a:t>
            </a:r>
            <a:r>
              <a:rPr lang="cs-CZ" b="1" dirty="0" smtClean="0">
                <a:solidFill>
                  <a:schemeClr val="bg1"/>
                </a:solidFill>
              </a:rPr>
              <a:t> Ostrava</a:t>
            </a:r>
            <a:r>
              <a:rPr lang="en-US" dirty="0" smtClean="0">
                <a:solidFill>
                  <a:schemeClr val="bg1"/>
                </a:solidFill>
              </a:rPr>
              <a:t> </a:t>
            </a:r>
            <a:endParaRPr lang="cs-CZ" dirty="0">
              <a:solidFill>
                <a:schemeClr val="bg1"/>
              </a:solidFill>
            </a:endParaRPr>
          </a:p>
          <a:p>
            <a:pPr marL="0" indent="0">
              <a:buNone/>
            </a:pPr>
            <a:endParaRPr lang="cs-CZ" dirty="0"/>
          </a:p>
        </p:txBody>
      </p:sp>
    </p:spTree>
    <p:extLst>
      <p:ext uri="{BB962C8B-B14F-4D97-AF65-F5344CB8AC3E}">
        <p14:creationId xmlns="" xmlns:p14="http://schemas.microsoft.com/office/powerpoint/2010/main" val="944668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What</a:t>
            </a:r>
            <a:r>
              <a:rPr lang="cs-CZ" dirty="0" smtClean="0"/>
              <a:t> are </a:t>
            </a:r>
            <a:r>
              <a:rPr lang="cs-CZ" dirty="0" err="1" smtClean="0"/>
              <a:t>the</a:t>
            </a:r>
            <a:r>
              <a:rPr lang="cs-CZ" dirty="0" smtClean="0"/>
              <a:t> </a:t>
            </a:r>
            <a:r>
              <a:rPr lang="cs-CZ" dirty="0" err="1" smtClean="0"/>
              <a:t>expected</a:t>
            </a:r>
            <a:r>
              <a:rPr lang="cs-CZ" dirty="0" smtClean="0"/>
              <a:t> </a:t>
            </a:r>
            <a:r>
              <a:rPr lang="cs-CZ" dirty="0" err="1" smtClean="0"/>
              <a:t>outcome</a:t>
            </a:r>
            <a:r>
              <a:rPr lang="cs-CZ" dirty="0" smtClean="0"/>
              <a:t>?</a:t>
            </a:r>
            <a:endParaRPr lang="en-GB" dirty="0"/>
          </a:p>
        </p:txBody>
      </p:sp>
      <p:sp>
        <p:nvSpPr>
          <p:cNvPr id="3" name="Zástupný symbol pro obsah 2"/>
          <p:cNvSpPr>
            <a:spLocks noGrp="1"/>
          </p:cNvSpPr>
          <p:nvPr>
            <p:ph idx="1"/>
          </p:nvPr>
        </p:nvSpPr>
        <p:spPr/>
        <p:txBody>
          <a:bodyPr>
            <a:normAutofit fontScale="92500" lnSpcReduction="10000"/>
          </a:bodyPr>
          <a:lstStyle/>
          <a:p>
            <a:pPr marL="514350" indent="-514350">
              <a:buAutoNum type="arabicPeriod"/>
            </a:pPr>
            <a:r>
              <a:rPr lang="en-US" dirty="0" smtClean="0"/>
              <a:t>Families will have </a:t>
            </a:r>
            <a:r>
              <a:rPr lang="en-US" b="1" dirty="0" smtClean="0"/>
              <a:t>higher family reunification rate in household</a:t>
            </a:r>
            <a:r>
              <a:rPr lang="en-US" dirty="0" smtClean="0"/>
              <a:t>.</a:t>
            </a:r>
            <a:endParaRPr lang="cs-CZ" dirty="0" smtClean="0"/>
          </a:p>
          <a:p>
            <a:pPr marL="514350" indent="-514350">
              <a:buAutoNum type="arabicPeriod"/>
            </a:pPr>
            <a:r>
              <a:rPr lang="en-US" b="1" dirty="0" smtClean="0"/>
              <a:t>School attendance of children will improve in short term</a:t>
            </a:r>
            <a:r>
              <a:rPr lang="en-US" dirty="0" smtClean="0"/>
              <a:t> and school attainments will improve in medium-term. </a:t>
            </a:r>
            <a:endParaRPr lang="cs-CZ" dirty="0" smtClean="0"/>
          </a:p>
          <a:p>
            <a:pPr marL="514350" indent="-514350">
              <a:buAutoNum type="arabicPeriod"/>
            </a:pPr>
            <a:r>
              <a:rPr lang="en-US" b="1" dirty="0" smtClean="0"/>
              <a:t>Both physical and psychological health of the families will improve</a:t>
            </a:r>
            <a:r>
              <a:rPr lang="en-US" dirty="0" smtClean="0"/>
              <a:t>. </a:t>
            </a:r>
            <a:endParaRPr lang="cs-CZ" dirty="0" smtClean="0"/>
          </a:p>
          <a:p>
            <a:pPr marL="514350" indent="-514350">
              <a:buAutoNum type="arabicPeriod"/>
            </a:pPr>
            <a:r>
              <a:rPr lang="en-US" b="1" dirty="0" smtClean="0"/>
              <a:t>Family budgets will be more predictable,</a:t>
            </a:r>
            <a:r>
              <a:rPr lang="en-US" dirty="0" smtClean="0"/>
              <a:t> and overall finance management will improve in the treatment group. </a:t>
            </a:r>
            <a:endParaRPr lang="cs-CZ" dirty="0" smtClean="0"/>
          </a:p>
          <a:p>
            <a:pPr marL="514350" indent="-514350">
              <a:buAutoNum type="arabicPeriod"/>
            </a:pPr>
            <a:r>
              <a:rPr lang="en-US" dirty="0" smtClean="0"/>
              <a:t>The </a:t>
            </a:r>
            <a:r>
              <a:rPr lang="en-US" b="1" dirty="0" smtClean="0"/>
              <a:t>quality of life will improve</a:t>
            </a:r>
            <a:r>
              <a:rPr lang="en-US" dirty="0" smtClean="0"/>
              <a:t> with treatment families.</a:t>
            </a:r>
            <a:endParaRPr lang="cs-CZ" dirty="0" smtClean="0"/>
          </a:p>
          <a:p>
            <a:pPr marL="514350" indent="-514350">
              <a:buAutoNum type="arabicPeriod"/>
            </a:pPr>
            <a:r>
              <a:rPr lang="en-US" b="1" dirty="0" smtClean="0"/>
              <a:t>Anomia will decrease</a:t>
            </a:r>
            <a:r>
              <a:rPr lang="en-US" dirty="0" smtClean="0"/>
              <a:t> with treatment families.</a:t>
            </a:r>
            <a:endParaRPr lang="cs-CZ" dirty="0" smtClean="0"/>
          </a:p>
          <a:p>
            <a:pPr marL="514350" indent="-514350">
              <a:buAutoNum type="arabicPeriod"/>
            </a:pPr>
            <a:r>
              <a:rPr lang="en-US" dirty="0" smtClean="0"/>
              <a:t>Average </a:t>
            </a:r>
            <a:r>
              <a:rPr lang="en-US" b="1" dirty="0" smtClean="0"/>
              <a:t>public expenditures towards the treatment families will be lower</a:t>
            </a:r>
            <a:r>
              <a:rPr lang="en-US" dirty="0" smtClean="0"/>
              <a:t> than those of the control group families.</a:t>
            </a:r>
            <a:endParaRPr lang="en-GB" dirty="0"/>
          </a:p>
        </p:txBody>
      </p:sp>
    </p:spTree>
    <p:extLst>
      <p:ext uri="{BB962C8B-B14F-4D97-AF65-F5344CB8AC3E}">
        <p14:creationId xmlns="" xmlns:p14="http://schemas.microsoft.com/office/powerpoint/2010/main" val="996827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117042" y="0"/>
            <a:ext cx="12309042" cy="8680972"/>
          </a:xfrm>
          <a:prstGeom prst="rect">
            <a:avLst/>
          </a:prstGeom>
        </p:spPr>
      </p:pic>
      <p:sp>
        <p:nvSpPr>
          <p:cNvPr id="2" name="Nadpis 1"/>
          <p:cNvSpPr>
            <a:spLocks noGrp="1"/>
          </p:cNvSpPr>
          <p:nvPr>
            <p:ph type="title"/>
          </p:nvPr>
        </p:nvSpPr>
        <p:spPr/>
        <p:txBody>
          <a:bodyPr/>
          <a:lstStyle/>
          <a:p>
            <a:r>
              <a:rPr lang="cs-CZ" b="1" dirty="0" err="1" smtClean="0">
                <a:solidFill>
                  <a:schemeClr val="bg1"/>
                </a:solidFill>
              </a:rPr>
              <a:t>What</a:t>
            </a:r>
            <a:r>
              <a:rPr lang="cs-CZ" b="1" dirty="0" smtClean="0">
                <a:solidFill>
                  <a:schemeClr val="bg1"/>
                </a:solidFill>
              </a:rPr>
              <a:t> </a:t>
            </a:r>
            <a:r>
              <a:rPr lang="cs-CZ" b="1" dirty="0" err="1" smtClean="0">
                <a:solidFill>
                  <a:schemeClr val="bg1"/>
                </a:solidFill>
              </a:rPr>
              <a:t>is</a:t>
            </a:r>
            <a:r>
              <a:rPr lang="cs-CZ" b="1" dirty="0" smtClean="0">
                <a:solidFill>
                  <a:schemeClr val="bg1"/>
                </a:solidFill>
              </a:rPr>
              <a:t> </a:t>
            </a:r>
            <a:r>
              <a:rPr lang="cs-CZ" b="1" dirty="0" err="1" smtClean="0">
                <a:solidFill>
                  <a:schemeClr val="bg1"/>
                </a:solidFill>
              </a:rPr>
              <a:t>the</a:t>
            </a:r>
            <a:r>
              <a:rPr lang="cs-CZ" b="1" dirty="0" smtClean="0">
                <a:solidFill>
                  <a:schemeClr val="bg1"/>
                </a:solidFill>
              </a:rPr>
              <a:t> </a:t>
            </a:r>
            <a:r>
              <a:rPr lang="cs-CZ" b="1" dirty="0" err="1" smtClean="0">
                <a:solidFill>
                  <a:schemeClr val="bg1"/>
                </a:solidFill>
              </a:rPr>
              <a:t>result</a:t>
            </a:r>
            <a:r>
              <a:rPr lang="cs-CZ" b="1" dirty="0" smtClean="0">
                <a:solidFill>
                  <a:schemeClr val="bg1"/>
                </a:solidFill>
              </a:rPr>
              <a:t> </a:t>
            </a:r>
            <a:r>
              <a:rPr lang="cs-CZ" b="1" dirty="0" err="1" smtClean="0">
                <a:solidFill>
                  <a:schemeClr val="bg1"/>
                </a:solidFill>
              </a:rPr>
              <a:t>after</a:t>
            </a:r>
            <a:r>
              <a:rPr lang="cs-CZ" b="1" dirty="0" smtClean="0">
                <a:solidFill>
                  <a:schemeClr val="bg1"/>
                </a:solidFill>
              </a:rPr>
              <a:t> </a:t>
            </a:r>
            <a:r>
              <a:rPr lang="cs-CZ" b="1" dirty="0" err="1" smtClean="0">
                <a:solidFill>
                  <a:schemeClr val="bg1"/>
                </a:solidFill>
              </a:rPr>
              <a:t>six</a:t>
            </a:r>
            <a:r>
              <a:rPr lang="cs-CZ" b="1" dirty="0" smtClean="0">
                <a:solidFill>
                  <a:schemeClr val="bg1"/>
                </a:solidFill>
              </a:rPr>
              <a:t> </a:t>
            </a:r>
            <a:r>
              <a:rPr lang="cs-CZ" b="1" smtClean="0">
                <a:solidFill>
                  <a:schemeClr val="bg1"/>
                </a:solidFill>
              </a:rPr>
              <a:t>month?</a:t>
            </a:r>
            <a:endParaRPr lang="cs-CZ" b="1" dirty="0">
              <a:solidFill>
                <a:schemeClr val="bg1"/>
              </a:solidFill>
            </a:endParaRPr>
          </a:p>
        </p:txBody>
      </p:sp>
      <p:sp>
        <p:nvSpPr>
          <p:cNvPr id="3" name="Zástupný symbol pro obsah 2"/>
          <p:cNvSpPr>
            <a:spLocks noGrp="1"/>
          </p:cNvSpPr>
          <p:nvPr>
            <p:ph idx="1"/>
          </p:nvPr>
        </p:nvSpPr>
        <p:spPr/>
        <p:txBody>
          <a:bodyPr/>
          <a:lstStyle/>
          <a:p>
            <a:pPr marL="0" indent="0">
              <a:buNone/>
            </a:pPr>
            <a:endParaRPr lang="cs-CZ" b="1" dirty="0" smtClean="0">
              <a:solidFill>
                <a:schemeClr val="bg1"/>
              </a:solidFill>
            </a:endParaRPr>
          </a:p>
          <a:p>
            <a:pPr marL="0" indent="0">
              <a:buNone/>
            </a:pPr>
            <a:endParaRPr lang="cs-CZ" b="1" dirty="0">
              <a:solidFill>
                <a:schemeClr val="bg1"/>
              </a:solidFill>
            </a:endParaRPr>
          </a:p>
          <a:p>
            <a:pPr marL="0" indent="0">
              <a:buNone/>
            </a:pPr>
            <a:endParaRPr lang="cs-CZ" b="1" dirty="0" smtClean="0">
              <a:solidFill>
                <a:schemeClr val="bg1"/>
              </a:solidFill>
            </a:endParaRPr>
          </a:p>
          <a:p>
            <a:pPr marL="0" indent="0">
              <a:buNone/>
            </a:pPr>
            <a:endParaRPr lang="cs-CZ" b="1" dirty="0">
              <a:solidFill>
                <a:schemeClr val="bg1"/>
              </a:solidFill>
            </a:endParaRPr>
          </a:p>
          <a:p>
            <a:pPr marL="0" indent="0">
              <a:buNone/>
            </a:pPr>
            <a:endParaRPr lang="cs-CZ" b="1" dirty="0" smtClean="0">
              <a:solidFill>
                <a:schemeClr val="bg1"/>
              </a:solidFill>
            </a:endParaRPr>
          </a:p>
          <a:p>
            <a:pPr marL="0" indent="0" algn="ctr">
              <a:buNone/>
            </a:pPr>
            <a:r>
              <a:rPr lang="en-US" b="1" dirty="0" smtClean="0">
                <a:solidFill>
                  <a:schemeClr val="bg1"/>
                </a:solidFill>
              </a:rPr>
              <a:t>The first families moved in in September 2016 and by May 2017 all 50 families were housed. We aimed 80% housing retention rate after one year, currently we are at 96% (04/2018</a:t>
            </a:r>
            <a:r>
              <a:rPr lang="cs-CZ" b="1" dirty="0" smtClean="0">
                <a:solidFill>
                  <a:schemeClr val="bg1"/>
                </a:solidFill>
              </a:rPr>
              <a:t>)</a:t>
            </a:r>
          </a:p>
          <a:p>
            <a:pPr marL="0" indent="0">
              <a:buNone/>
            </a:pPr>
            <a:endParaRPr lang="cs-CZ" dirty="0"/>
          </a:p>
        </p:txBody>
      </p:sp>
    </p:spTree>
    <p:extLst>
      <p:ext uri="{BB962C8B-B14F-4D97-AF65-F5344CB8AC3E}">
        <p14:creationId xmlns="" xmlns:p14="http://schemas.microsoft.com/office/powerpoint/2010/main" val="2780592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1682" y="392019"/>
            <a:ext cx="10515600" cy="1325563"/>
          </a:xfrm>
        </p:spPr>
        <p:txBody>
          <a:bodyPr/>
          <a:lstStyle/>
          <a:p>
            <a:r>
              <a:rPr lang="cs-CZ" dirty="0" err="1" smtClean="0"/>
              <a:t>How</a:t>
            </a:r>
            <a:r>
              <a:rPr lang="cs-CZ" dirty="0" smtClean="0"/>
              <a:t> do </a:t>
            </a:r>
            <a:r>
              <a:rPr lang="cs-CZ" dirty="0" err="1" smtClean="0"/>
              <a:t>they</a:t>
            </a:r>
            <a:r>
              <a:rPr lang="cs-CZ" dirty="0" smtClean="0"/>
              <a:t> </a:t>
            </a:r>
            <a:r>
              <a:rPr lang="cs-CZ" dirty="0" err="1" smtClean="0"/>
              <a:t>measure</a:t>
            </a:r>
            <a:r>
              <a:rPr lang="cs-CZ" dirty="0" smtClean="0"/>
              <a:t> </a:t>
            </a:r>
            <a:r>
              <a:rPr lang="cs-CZ" dirty="0" err="1" smtClean="0"/>
              <a:t>it</a:t>
            </a:r>
            <a:r>
              <a:rPr lang="cs-CZ" dirty="0" smtClean="0"/>
              <a:t>?</a:t>
            </a:r>
            <a:endParaRPr lang="cs-CZ" dirty="0"/>
          </a:p>
        </p:txBody>
      </p:sp>
      <p:sp>
        <p:nvSpPr>
          <p:cNvPr id="3" name="Zástupný symbol pro obsah 2"/>
          <p:cNvSpPr>
            <a:spLocks noGrp="1"/>
          </p:cNvSpPr>
          <p:nvPr>
            <p:ph idx="1"/>
          </p:nvPr>
        </p:nvSpPr>
        <p:spPr>
          <a:xfrm>
            <a:off x="838200" y="1825625"/>
            <a:ext cx="5105400" cy="4351338"/>
          </a:xfrm>
        </p:spPr>
        <p:txBody>
          <a:bodyPr/>
          <a:lstStyle/>
          <a:p>
            <a:pPr marL="0" indent="0">
              <a:buNone/>
            </a:pPr>
            <a:r>
              <a:rPr lang="en-US" dirty="0" smtClean="0"/>
              <a:t>The impact of the project is measured by a Randomized Control Trial, counterfactual design, which allows it to isolate outside factors by comparing the treatment and control group.</a:t>
            </a:r>
            <a:endParaRPr lang="cs-CZ" dirty="0" smtClean="0"/>
          </a:p>
        </p:txBody>
      </p:sp>
      <p:grpSp>
        <p:nvGrpSpPr>
          <p:cNvPr id="5" name="Group 4"/>
          <p:cNvGrpSpPr>
            <a:grpSpLocks noChangeAspect="1"/>
          </p:cNvGrpSpPr>
          <p:nvPr/>
        </p:nvGrpSpPr>
        <p:grpSpPr bwMode="auto">
          <a:xfrm>
            <a:off x="6448425" y="193675"/>
            <a:ext cx="6604000" cy="9297988"/>
            <a:chOff x="4062" y="122"/>
            <a:chExt cx="4160" cy="5857"/>
          </a:xfrm>
        </p:grpSpPr>
        <p:sp>
          <p:nvSpPr>
            <p:cNvPr id="6" name="AutoShape 3"/>
            <p:cNvSpPr>
              <a:spLocks noChangeAspect="1" noChangeArrowheads="1" noTextEdit="1"/>
            </p:cNvSpPr>
            <p:nvPr/>
          </p:nvSpPr>
          <p:spPr bwMode="auto">
            <a:xfrm>
              <a:off x="4062" y="122"/>
              <a:ext cx="4160" cy="5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062" y="122"/>
              <a:ext cx="4166" cy="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4155836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1570</Words>
  <Application>Microsoft Office PowerPoint</Application>
  <PresentationFormat>Custom</PresentationFormat>
  <Paragraphs>105</Paragraphs>
  <Slides>12</Slides>
  <Notes>7</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Motiv Office</vt:lpstr>
      <vt:lpstr>Rapid re-housing Brno </vt:lpstr>
      <vt:lpstr>Housing first approach</vt:lpstr>
      <vt:lpstr>Main principles of Housing first</vt:lpstr>
      <vt:lpstr>Rapid re-housing Brno</vt:lpstr>
      <vt:lpstr>Who is inside?</vt:lpstr>
      <vt:lpstr>Who is behind?</vt:lpstr>
      <vt:lpstr>What are the expected outcome?</vt:lpstr>
      <vt:lpstr>What is the result after six month?</vt:lpstr>
      <vt:lpstr>How do they measure it?</vt:lpstr>
      <vt:lpstr>Time line of the experiment</vt:lpstr>
      <vt:lpstr>How the project is promoted?</vt:lpstr>
      <vt:lpstr>Rapid re-housing as a part of EBP process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 re-housing Brno</dc:title>
  <dc:creator>Uživatel systému Windows</dc:creator>
  <cp:lastModifiedBy>USER</cp:lastModifiedBy>
  <cp:revision>21</cp:revision>
  <dcterms:created xsi:type="dcterms:W3CDTF">2018-08-17T08:05:56Z</dcterms:created>
  <dcterms:modified xsi:type="dcterms:W3CDTF">2018-08-29T12:16:05Z</dcterms:modified>
</cp:coreProperties>
</file>