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7" r:id="rId4"/>
    <p:sldId id="272" r:id="rId5"/>
    <p:sldId id="262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90" autoAdjust="0"/>
  </p:normalViewPr>
  <p:slideViewPr>
    <p:cSldViewPr>
      <p:cViewPr varScale="1">
        <p:scale>
          <a:sx n="63" d="100"/>
          <a:sy n="63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A7C7E-8364-43B0-AD98-CB298B5E1144}" type="datetimeFigureOut">
              <a:rPr lang="cs-CZ" smtClean="0"/>
              <a:pPr/>
              <a:t>01.11.2018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9E13CB-7D5E-4E16-95AB-48001559DF3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06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01.11.2018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01.11.2018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01.11.2018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01.11.2018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01.11.2018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01.11.2018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01.11.2018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01.11.2018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01.11.2018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01.11.2018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60194-2609-43A1-8909-F5C71C316B04}" type="datetimeFigureOut">
              <a:rPr lang="cs-CZ" smtClean="0"/>
              <a:pPr/>
              <a:t>01.11.2018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60194-2609-43A1-8909-F5C71C316B04}" type="datetimeFigureOut">
              <a:rPr lang="cs-CZ" smtClean="0"/>
              <a:pPr/>
              <a:t>01.11.2018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1375-8FA5-4762-80F9-E2C18A84F6D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Assessment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education</a:t>
            </a:r>
            <a:r>
              <a:rPr lang="cs-CZ" dirty="0" smtClean="0"/>
              <a:t> </a:t>
            </a:r>
            <a:r>
              <a:rPr lang="cs-CZ" dirty="0" err="1" smtClean="0"/>
              <a:t>system</a:t>
            </a:r>
            <a:r>
              <a:rPr lang="en-US" dirty="0" smtClean="0"/>
              <a:t> </a:t>
            </a:r>
            <a:r>
              <a:rPr lang="en-US" dirty="0"/>
              <a:t>children with </a:t>
            </a:r>
            <a:r>
              <a:rPr lang="en-US" dirty="0" smtClean="0"/>
              <a:t>disabilities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Part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Lenka </a:t>
            </a:r>
            <a:r>
              <a:rPr lang="cs-CZ" dirty="0" err="1" smtClean="0"/>
              <a:t>Felcmanova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Assessment</a:t>
            </a:r>
            <a:r>
              <a:rPr lang="cs-CZ" sz="3200" b="1" dirty="0" smtClean="0"/>
              <a:t> </a:t>
            </a:r>
            <a:r>
              <a:rPr lang="en-US" sz="3200" b="1" dirty="0" smtClean="0"/>
              <a:t>of </a:t>
            </a:r>
            <a:r>
              <a:rPr lang="en-US" sz="3200" b="1" dirty="0"/>
              <a:t>social inclusion of children with </a:t>
            </a:r>
            <a:r>
              <a:rPr lang="en-US" sz="3200" b="1" dirty="0" smtClean="0"/>
              <a:t>disabilities</a:t>
            </a:r>
            <a:endParaRPr lang="en-US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Development of successful policies in the area of social inclusion of children with disabilities requires quality </a:t>
            </a:r>
            <a:r>
              <a:rPr lang="en-US" sz="2800" dirty="0"/>
              <a:t>information to </a:t>
            </a:r>
            <a:r>
              <a:rPr lang="en-US" sz="2800" dirty="0" smtClean="0"/>
              <a:t>assess </a:t>
            </a:r>
            <a:r>
              <a:rPr lang="en-US" sz="2800" dirty="0"/>
              <a:t>needs and </a:t>
            </a:r>
            <a:r>
              <a:rPr lang="en-US" sz="2800" dirty="0" smtClean="0"/>
              <a:t>priorities, monitoring of </a:t>
            </a:r>
            <a:r>
              <a:rPr lang="en-US" sz="2800" dirty="0"/>
              <a:t>the implementation </a:t>
            </a:r>
            <a:r>
              <a:rPr lang="en-US" sz="2800" dirty="0" smtClean="0"/>
              <a:t>process and evaluation of results.</a:t>
            </a:r>
            <a:endParaRPr lang="cs-CZ" sz="2800" dirty="0" smtClean="0"/>
          </a:p>
          <a:p>
            <a:r>
              <a:rPr lang="cs-CZ" sz="2800" dirty="0" smtClean="0"/>
              <a:t>In </a:t>
            </a:r>
            <a:r>
              <a:rPr lang="cs-CZ" sz="2800" dirty="0" err="1" smtClean="0"/>
              <a:t>this</a:t>
            </a:r>
            <a:r>
              <a:rPr lang="cs-CZ" sz="2800" dirty="0" smtClean="0"/>
              <a:t> </a:t>
            </a:r>
            <a:r>
              <a:rPr lang="cs-CZ" sz="2800" dirty="0" err="1" smtClean="0"/>
              <a:t>presentation</a:t>
            </a:r>
            <a:r>
              <a:rPr lang="cs-CZ" sz="2800" dirty="0" smtClean="0"/>
              <a:t> </a:t>
            </a:r>
            <a:r>
              <a:rPr lang="cs-CZ" sz="2800" dirty="0" err="1" smtClean="0"/>
              <a:t>we</a:t>
            </a:r>
            <a:r>
              <a:rPr lang="cs-CZ" sz="2800" dirty="0" smtClean="0"/>
              <a:t> </a:t>
            </a:r>
            <a:r>
              <a:rPr lang="cs-CZ" sz="2800" dirty="0" err="1" smtClean="0"/>
              <a:t>will</a:t>
            </a:r>
            <a:r>
              <a:rPr lang="cs-CZ" sz="2800" dirty="0" smtClean="0"/>
              <a:t> </a:t>
            </a:r>
            <a:r>
              <a:rPr lang="cs-CZ" sz="2800" dirty="0" err="1" smtClean="0"/>
              <a:t>focus</a:t>
            </a:r>
            <a:r>
              <a:rPr lang="cs-CZ" sz="2800" dirty="0" smtClean="0"/>
              <a:t> on </a:t>
            </a:r>
            <a:r>
              <a:rPr lang="cs-CZ" sz="2800" dirty="0" err="1" smtClean="0"/>
              <a:t>situation</a:t>
            </a:r>
            <a:r>
              <a:rPr lang="cs-CZ" sz="2800" dirty="0" smtClean="0"/>
              <a:t> </a:t>
            </a:r>
            <a:r>
              <a:rPr lang="cs-CZ" sz="2800" dirty="0" err="1" smtClean="0"/>
              <a:t>analysis</a:t>
            </a:r>
            <a:r>
              <a:rPr lang="cs-CZ" sz="2800" dirty="0" smtClean="0"/>
              <a:t> – 1. step in </a:t>
            </a:r>
            <a:r>
              <a:rPr lang="cs-CZ" sz="2800" dirty="0" err="1" smtClean="0"/>
              <a:t>strategic</a:t>
            </a:r>
            <a:r>
              <a:rPr lang="cs-CZ" sz="2800" dirty="0" smtClean="0"/>
              <a:t> </a:t>
            </a:r>
            <a:r>
              <a:rPr lang="cs-CZ" sz="2800" dirty="0" err="1" smtClean="0"/>
              <a:t>planning</a:t>
            </a:r>
            <a:r>
              <a:rPr lang="cs-CZ" sz="2800" dirty="0" smtClean="0"/>
              <a:t> </a:t>
            </a:r>
            <a:endParaRPr lang="en-US" sz="2800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 err="1" smtClean="0"/>
              <a:t>Assessment</a:t>
            </a:r>
            <a:r>
              <a:rPr lang="cs-CZ" sz="3200" b="1" dirty="0" smtClean="0"/>
              <a:t> </a:t>
            </a:r>
            <a:r>
              <a:rPr lang="en-US" sz="3200" b="1" dirty="0" smtClean="0"/>
              <a:t>of social inclusion of children with disabilities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97295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D</a:t>
            </a:r>
            <a:r>
              <a:rPr lang="en-US" sz="2800" b="1" dirty="0" err="1" smtClean="0"/>
              <a:t>etailed</a:t>
            </a:r>
            <a:r>
              <a:rPr lang="en-US" sz="2800" b="1" dirty="0" smtClean="0"/>
              <a:t> situation analysis</a:t>
            </a:r>
            <a:r>
              <a:rPr lang="cs-CZ" sz="2800" b="1" dirty="0" smtClean="0"/>
              <a:t> </a:t>
            </a:r>
            <a:r>
              <a:rPr lang="cs-CZ" sz="2800" dirty="0" err="1" smtClean="0"/>
              <a:t>is</a:t>
            </a:r>
            <a:r>
              <a:rPr lang="cs-CZ" sz="2800" dirty="0" smtClean="0"/>
              <a:t> </a:t>
            </a:r>
            <a:r>
              <a:rPr lang="cs-CZ" sz="2800" dirty="0" err="1" smtClean="0"/>
              <a:t>esential</a:t>
            </a:r>
            <a:r>
              <a:rPr lang="cs-CZ" sz="2800" dirty="0" smtClean="0"/>
              <a:t> </a:t>
            </a:r>
            <a:r>
              <a:rPr lang="cs-CZ" sz="2800" dirty="0" err="1" smtClean="0"/>
              <a:t>prerequisite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any</a:t>
            </a:r>
            <a:r>
              <a:rPr lang="cs-CZ" sz="2800" dirty="0" smtClean="0"/>
              <a:t> </a:t>
            </a:r>
            <a:r>
              <a:rPr lang="cs-CZ" sz="2800" dirty="0" err="1" smtClean="0"/>
              <a:t>strategic</a:t>
            </a:r>
            <a:r>
              <a:rPr lang="cs-CZ" sz="2800" dirty="0" smtClean="0"/>
              <a:t> </a:t>
            </a:r>
            <a:r>
              <a:rPr lang="cs-CZ" sz="2800" dirty="0" err="1" smtClean="0"/>
              <a:t>planing</a:t>
            </a:r>
            <a:r>
              <a:rPr lang="cs-CZ" sz="2800" dirty="0" smtClean="0"/>
              <a:t>.</a:t>
            </a:r>
            <a:endParaRPr lang="cs-CZ" sz="2800" b="1" dirty="0" smtClean="0"/>
          </a:p>
          <a:p>
            <a:r>
              <a:rPr lang="en-US" sz="2800" b="1" dirty="0" smtClean="0"/>
              <a:t>Prior to SA </a:t>
            </a:r>
            <a:r>
              <a:rPr lang="en-US" sz="2800" dirty="0" smtClean="0"/>
              <a:t>mutual </a:t>
            </a:r>
            <a:r>
              <a:rPr lang="en-US" sz="2800" b="1" dirty="0" smtClean="0"/>
              <a:t>u</a:t>
            </a:r>
            <a:r>
              <a:rPr lang="cs-CZ" sz="2800" b="1" dirty="0" smtClean="0"/>
              <a:t>n</a:t>
            </a:r>
            <a:r>
              <a:rPr lang="en-US" sz="2800" b="1" dirty="0" err="1" smtClean="0"/>
              <a:t>derstanding</a:t>
            </a:r>
            <a:r>
              <a:rPr lang="en-US" sz="2800" b="1" dirty="0" smtClean="0"/>
              <a:t> of concept of inclusion and disability </a:t>
            </a:r>
            <a:r>
              <a:rPr lang="cs-CZ" sz="2800" b="1" dirty="0" err="1" smtClean="0"/>
              <a:t>among</a:t>
            </a:r>
            <a:r>
              <a:rPr lang="cs-CZ" sz="2800" b="1" dirty="0" smtClean="0"/>
              <a:t> </a:t>
            </a:r>
            <a:r>
              <a:rPr lang="cs-CZ" sz="2800" b="1" dirty="0" err="1" smtClean="0"/>
              <a:t>policy</a:t>
            </a:r>
            <a:r>
              <a:rPr lang="cs-CZ" sz="2800" b="1" dirty="0" smtClean="0"/>
              <a:t>-</a:t>
            </a:r>
            <a:r>
              <a:rPr lang="cs-CZ" sz="2800" b="1" dirty="0" err="1" smtClean="0"/>
              <a:t>makers</a:t>
            </a:r>
            <a:r>
              <a:rPr lang="cs-CZ" sz="2800" b="1" dirty="0" smtClean="0"/>
              <a:t> </a:t>
            </a:r>
            <a:r>
              <a:rPr lang="en-US" sz="2800" dirty="0" smtClean="0"/>
              <a:t>has to be established.</a:t>
            </a:r>
          </a:p>
          <a:p>
            <a:r>
              <a:rPr lang="en-US" sz="2800" dirty="0" smtClean="0"/>
              <a:t>Capacity building among policy-makers for successful strategy planning is therefore crucial. It should take place prior to SA.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Assessment</a:t>
            </a:r>
            <a:r>
              <a:rPr lang="cs-CZ" sz="3600" b="1" dirty="0" smtClean="0"/>
              <a:t> </a:t>
            </a:r>
            <a:r>
              <a:rPr lang="en-US" sz="3600" b="1" dirty="0" smtClean="0"/>
              <a:t>of social inclusion of children with disabilities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It is useful to nominate advisory body that will participate on strategic planning.</a:t>
            </a:r>
          </a:p>
          <a:p>
            <a:r>
              <a:rPr lang="en-US" sz="2800" dirty="0" smtClean="0"/>
              <a:t>It is very important to include representatives of all stakeholders (policy-makers, universities, teacher associations, community services and NGOs focused on support of </a:t>
            </a:r>
            <a:r>
              <a:rPr lang="en-US" sz="2800" dirty="0" err="1" smtClean="0"/>
              <a:t>CHwD</a:t>
            </a:r>
            <a:r>
              <a:rPr lang="en-US" sz="2800" dirty="0" smtClean="0"/>
              <a:t>, specialists in education of </a:t>
            </a:r>
            <a:r>
              <a:rPr lang="en-US" sz="2800" dirty="0" err="1" smtClean="0"/>
              <a:t>CHwD</a:t>
            </a:r>
            <a:r>
              <a:rPr lang="en-US" sz="2800" dirty="0" smtClean="0"/>
              <a:t>, parental initiatives, young people with disabilities).</a:t>
            </a:r>
            <a:endParaRPr lang="cs-CZ" sz="2800" dirty="0" smtClean="0"/>
          </a:p>
          <a:p>
            <a:r>
              <a:rPr lang="en-US" sz="2800" dirty="0" smtClean="0"/>
              <a:t>Members of advisory body should participate also on SA design and </a:t>
            </a:r>
            <a:r>
              <a:rPr lang="en-US" sz="2800" dirty="0" err="1" smtClean="0"/>
              <a:t>capacty</a:t>
            </a:r>
            <a:r>
              <a:rPr lang="en-US" sz="2800" dirty="0" smtClean="0"/>
              <a:t> building as well.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Goals of situation analysis according to UNICEF Guidelines for Disability Situation Analyses</a:t>
            </a:r>
            <a:endParaRPr lang="en-US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Increase knowledge and awareness about the situation and rights of children, in regards to their </a:t>
            </a:r>
            <a:r>
              <a:rPr lang="en-US" dirty="0" smtClean="0"/>
              <a:t>ability </a:t>
            </a:r>
            <a:r>
              <a:rPr lang="en-US" dirty="0"/>
              <a:t>to receive a quality education.</a:t>
            </a:r>
          </a:p>
          <a:p>
            <a:r>
              <a:rPr lang="en-US" dirty="0" smtClean="0"/>
              <a:t>Analyze </a:t>
            </a:r>
            <a:r>
              <a:rPr lang="en-US" dirty="0"/>
              <a:t>the extent to which they are enjoying that right.</a:t>
            </a:r>
          </a:p>
          <a:p>
            <a:r>
              <a:rPr lang="en-US" dirty="0" smtClean="0"/>
              <a:t>Identify </a:t>
            </a:r>
            <a:r>
              <a:rPr lang="en-US" dirty="0"/>
              <a:t>existing bottlenecks and barriers that get in the way of receiving a quality education.</a:t>
            </a:r>
          </a:p>
          <a:p>
            <a:r>
              <a:rPr lang="en-US" dirty="0" smtClean="0"/>
              <a:t>Identify </a:t>
            </a:r>
            <a:r>
              <a:rPr lang="en-US" dirty="0"/>
              <a:t>existing policy and programmatic responses to address those barriers.</a:t>
            </a:r>
          </a:p>
          <a:p>
            <a:r>
              <a:rPr lang="en-US" dirty="0" smtClean="0"/>
              <a:t>Identify </a:t>
            </a:r>
            <a:r>
              <a:rPr lang="en-US" dirty="0"/>
              <a:t>what children themselves </a:t>
            </a:r>
            <a:r>
              <a:rPr lang="cs-CZ" dirty="0" smtClean="0"/>
              <a:t>(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parents</a:t>
            </a:r>
            <a:r>
              <a:rPr lang="cs-CZ" dirty="0" smtClean="0"/>
              <a:t>) </a:t>
            </a:r>
            <a:r>
              <a:rPr lang="en-US" dirty="0" smtClean="0"/>
              <a:t>see </a:t>
            </a:r>
            <a:r>
              <a:rPr lang="en-US" dirty="0"/>
              <a:t>as their most pressing needs.</a:t>
            </a:r>
          </a:p>
          <a:p>
            <a:r>
              <a:rPr lang="en-US" dirty="0" smtClean="0"/>
              <a:t>Identify </a:t>
            </a:r>
            <a:r>
              <a:rPr lang="en-US" dirty="0"/>
              <a:t>the key duty bearers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</TotalTime>
  <Words>302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sady Office</vt:lpstr>
      <vt:lpstr>Assessment of education system children with disabilities Part I</vt:lpstr>
      <vt:lpstr>Assessment of social inclusion of children with disabilities</vt:lpstr>
      <vt:lpstr>Assessment of social inclusion of children with disabilities</vt:lpstr>
      <vt:lpstr>Assessment of social inclusion of children with disabilities</vt:lpstr>
      <vt:lpstr>Goals of situation analysis according to UNICEF Guidelines for Disability Situation Analyses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sector: social inclusion of children with disabilities</dc:title>
  <dc:creator>User</dc:creator>
  <cp:lastModifiedBy>Asus</cp:lastModifiedBy>
  <cp:revision>9</cp:revision>
  <dcterms:created xsi:type="dcterms:W3CDTF">2018-09-17T06:17:40Z</dcterms:created>
  <dcterms:modified xsi:type="dcterms:W3CDTF">2018-11-01T05:21:48Z</dcterms:modified>
</cp:coreProperties>
</file>