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charts/style2.xml" ContentType="application/vnd.ms-office.chartstyle+xml"/>
  <Override PartName="/ppt/charts/style1.xml" ContentType="application/vnd.ms-office.chartstyl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charts/colors2.xml" ContentType="application/vnd.ms-office.chartcolorstyle+xml"/>
  <Override PartName="/ppt/charts/colors3.xml" ContentType="application/vnd.ms-office.chartcolorstyl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Default Extension="wdp" ContentType="image/vnd.ms-photo"/>
  <Override PartName="/ppt/charts/colors1.xml" ContentType="application/vnd.ms-office.chartcolorstyle+xml"/>
  <Override PartName="/ppt/commentAuthors.xml" ContentType="application/vnd.openxmlformats-officedocument.presentationml.commentAuthors+xml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charts/style3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4" r:id="rId1"/>
  </p:sldMasterIdLst>
  <p:notesMasterIdLst>
    <p:notesMasterId r:id="rId13"/>
  </p:notesMasterIdLst>
  <p:sldIdLst>
    <p:sldId id="322" r:id="rId2"/>
    <p:sldId id="346" r:id="rId3"/>
    <p:sldId id="347" r:id="rId4"/>
    <p:sldId id="348" r:id="rId5"/>
    <p:sldId id="349" r:id="rId6"/>
    <p:sldId id="327" r:id="rId7"/>
    <p:sldId id="334" r:id="rId8"/>
    <p:sldId id="335" r:id="rId9"/>
    <p:sldId id="332" r:id="rId10"/>
    <p:sldId id="350" r:id="rId11"/>
    <p:sldId id="345" r:id="rId1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Oddíl bez názvu" id="{96FE4ACC-4828-404E-B1E6-ABF0B10EEE97}">
          <p14:sldIdLst>
            <p14:sldId id="322"/>
            <p14:sldId id="346"/>
            <p14:sldId id="347"/>
            <p14:sldId id="348"/>
            <p14:sldId id="349"/>
          </p14:sldIdLst>
        </p14:section>
        <p14:section name="Oddíl bez názvu" id="{5D5F48C9-F14F-4815-ABE0-A94DB193CBDB}">
          <p14:sldIdLst>
            <p14:sldId id="327"/>
            <p14:sldId id="334"/>
            <p14:sldId id="335"/>
            <p14:sldId id="332"/>
            <p14:sldId id="350"/>
            <p14:sldId id="345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ojta cerny" initials="vc" lastIdx="1" clrIdx="0">
    <p:extLst>
      <p:ext uri="{19B8F6BF-5375-455C-9EA6-DF929625EA0E}">
        <p15:presenceInfo xmlns:p15="http://schemas.microsoft.com/office/powerpoint/2012/main" xmlns="" userId="98924cd00d84cea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86" autoAdjust="0"/>
    <p:restoredTop sz="86447" autoAdjust="0"/>
  </p:normalViewPr>
  <p:slideViewPr>
    <p:cSldViewPr>
      <p:cViewPr>
        <p:scale>
          <a:sx n="70" d="100"/>
          <a:sy n="70" d="100"/>
        </p:scale>
        <p:origin x="-2741" y="-6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7" d="100"/>
          <a:sy n="87" d="100"/>
        </p:scale>
        <p:origin x="-1716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List_aplikace_Microsoft_Office_Excel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file:///C:\Users\vojte\Documents\0000_PaR\propagace\statistika\DATA\DATA_2017_09_03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openxmlformats.org/officeDocument/2006/relationships/chartUserShapes" Target="../drawings/drawing1.xml"/><Relationship Id="rId1" Type="http://schemas.openxmlformats.org/officeDocument/2006/relationships/oleObject" Target="file:///\\192.168.1.240\documents\vojtovo\000_Participativn&#237;%20ROZPO&#268;ET\propagace\statistika\data\DATA_2017_08_30.xlsx" TargetMode="External"/><Relationship Id="rId4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cs-CZ"/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dirty="0" err="1" smtClean="0"/>
              <a:t>Number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municipalities</a:t>
            </a:r>
            <a:r>
              <a:rPr lang="cs-CZ" dirty="0" smtClean="0"/>
              <a:t> </a:t>
            </a:r>
            <a:r>
              <a:rPr lang="cs-CZ" dirty="0" err="1" smtClean="0"/>
              <a:t>using</a:t>
            </a:r>
            <a:r>
              <a:rPr lang="cs-CZ" dirty="0" smtClean="0"/>
              <a:t> PB</a:t>
            </a:r>
            <a:endParaRPr lang="cs-CZ" dirty="0"/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List1!$B$1</c:f>
              <c:strCache>
                <c:ptCount val="1"/>
                <c:pt idx="0">
                  <c:v>počet měst využívající PaR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List1!$A$2:$A$6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List1!$B$2:$B$6</c:f>
              <c:numCache>
                <c:formatCode>General</c:formatCode>
                <c:ptCount val="5"/>
                <c:pt idx="0">
                  <c:v>1</c:v>
                </c:pt>
                <c:pt idx="1">
                  <c:v>1</c:v>
                </c:pt>
                <c:pt idx="2">
                  <c:v>9</c:v>
                </c:pt>
                <c:pt idx="3">
                  <c:v>29</c:v>
                </c:pt>
                <c:pt idx="4">
                  <c:v>32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160-49C3-901F-F798A8EB0A17}"/>
            </c:ext>
          </c:extLst>
        </c:ser>
        <c:dLbls/>
        <c:gapWidth val="219"/>
        <c:overlap val="-27"/>
        <c:axId val="156091904"/>
        <c:axId val="156093440"/>
      </c:barChart>
      <c:catAx>
        <c:axId val="15609190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56093440"/>
        <c:crosses val="autoZero"/>
        <c:auto val="1"/>
        <c:lblAlgn val="ctr"/>
        <c:lblOffset val="100"/>
      </c:catAx>
      <c:valAx>
        <c:axId val="156093440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560919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cs-CZ"/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dirty="0" smtClean="0"/>
              <a:t>PB AS</a:t>
            </a:r>
            <a:r>
              <a:rPr lang="cs-CZ" baseline="0" dirty="0" smtClean="0"/>
              <a:t> A SHARE OF TOTAL EXPENDITURES OF MUNICIPALITY</a:t>
            </a:r>
            <a:r>
              <a:rPr lang="cs-CZ" dirty="0" smtClean="0"/>
              <a:t>)</a:t>
            </a:r>
            <a:endParaRPr lang="en-US" dirty="0"/>
          </a:p>
        </c:rich>
      </c:tx>
      <c:layout>
        <c:manualLayout>
          <c:xMode val="edge"/>
          <c:yMode val="edge"/>
          <c:x val="9.5736111111111147E-2"/>
          <c:y val="1.4519230549375673E-2"/>
        </c:manualLayout>
      </c:layout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'dle výše rozpočtu'!$C$1</c:f>
              <c:strCache>
                <c:ptCount val="1"/>
                <c:pt idx="0">
                  <c:v>Velikost PaR 
procento  z celkových výdajů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'dle výše rozpočtu'!$A$2:$A$30</c:f>
              <c:strCache>
                <c:ptCount val="22"/>
                <c:pt idx="0">
                  <c:v>Opava</c:v>
                </c:pt>
                <c:pt idx="1">
                  <c:v>Litoměřice</c:v>
                </c:pt>
                <c:pt idx="2">
                  <c:v>Turnov</c:v>
                </c:pt>
                <c:pt idx="3">
                  <c:v>Krnov</c:v>
                </c:pt>
                <c:pt idx="4">
                  <c:v>Žďár nad Sázavou</c:v>
                </c:pt>
                <c:pt idx="5">
                  <c:v>Brno</c:v>
                </c:pt>
                <c:pt idx="6">
                  <c:v>Městská Část Praha 3</c:v>
                </c:pt>
                <c:pt idx="7">
                  <c:v>Městská část Horní Počernice</c:v>
                </c:pt>
                <c:pt idx="8">
                  <c:v>Městská část Praha 7</c:v>
                </c:pt>
                <c:pt idx="9">
                  <c:v>Městská část Praha 10</c:v>
                </c:pt>
                <c:pt idx="10">
                  <c:v>Chomutov</c:v>
                </c:pt>
                <c:pt idx="11">
                  <c:v>Městská část Praha 6</c:v>
                </c:pt>
                <c:pt idx="12">
                  <c:v>Sadská</c:v>
                </c:pt>
                <c:pt idx="13">
                  <c:v>Městský obvod Ostrava-jih</c:v>
                </c:pt>
                <c:pt idx="14">
                  <c:v>městský obvod Ostrava Mariánské Hory  a Hulváky</c:v>
                </c:pt>
                <c:pt idx="15">
                  <c:v>Semily</c:v>
                </c:pt>
                <c:pt idx="16">
                  <c:v>městská část Praha 8</c:v>
                </c:pt>
                <c:pt idx="17">
                  <c:v>Městská část Praha Zbraslav</c:v>
                </c:pt>
                <c:pt idx="18">
                  <c:v>Říčany</c:v>
                </c:pt>
                <c:pt idx="19">
                  <c:v>Mnichovice</c:v>
                </c:pt>
                <c:pt idx="20">
                  <c:v>Dobřejovice</c:v>
                </c:pt>
                <c:pt idx="21">
                  <c:v>Městská část Praha Slivenec</c:v>
                </c:pt>
              </c:strCache>
              <c:extLst xmlns:c16r2="http://schemas.microsoft.com/office/drawing/2015/06/chart"/>
            </c:strRef>
          </c:cat>
          <c:val>
            <c:numRef>
              <c:f>'dle výše rozpočtu'!$C$2:$C$30</c:f>
              <c:numCache>
                <c:formatCode>0.00%</c:formatCode>
                <c:ptCount val="22"/>
                <c:pt idx="0">
                  <c:v>3.0000000000000003E-4</c:v>
                </c:pt>
                <c:pt idx="1">
                  <c:v>3.0000000000000003E-4</c:v>
                </c:pt>
                <c:pt idx="2">
                  <c:v>5.7142977959439136E-4</c:v>
                </c:pt>
                <c:pt idx="3">
                  <c:v>7.1414094771359926E-4</c:v>
                </c:pt>
                <c:pt idx="4">
                  <c:v>1.5000000000000005E-3</c:v>
                </c:pt>
                <c:pt idx="5">
                  <c:v>1.6975223896837494E-3</c:v>
                </c:pt>
                <c:pt idx="6">
                  <c:v>1.9230769230769238E-3</c:v>
                </c:pt>
                <c:pt idx="7">
                  <c:v>2.6459613067954151E-3</c:v>
                </c:pt>
                <c:pt idx="8">
                  <c:v>2.700000000000001E-3</c:v>
                </c:pt>
                <c:pt idx="9">
                  <c:v>3.8107984308656385E-3</c:v>
                </c:pt>
                <c:pt idx="10">
                  <c:v>4.8659669406206059E-3</c:v>
                </c:pt>
                <c:pt idx="11">
                  <c:v>5.9412772709973903E-3</c:v>
                </c:pt>
                <c:pt idx="12">
                  <c:v>6.6000000000000008E-3</c:v>
                </c:pt>
                <c:pt idx="13">
                  <c:v>7.0000000000000019E-3</c:v>
                </c:pt>
                <c:pt idx="14">
                  <c:v>7.1590184224023341E-3</c:v>
                </c:pt>
                <c:pt idx="15">
                  <c:v>7.6000000000000017E-3</c:v>
                </c:pt>
                <c:pt idx="16">
                  <c:v>8.4372236809244494E-3</c:v>
                </c:pt>
                <c:pt idx="17">
                  <c:v>8.8597501550456322E-3</c:v>
                </c:pt>
                <c:pt idx="18">
                  <c:v>1.1400000000000004E-2</c:v>
                </c:pt>
                <c:pt idx="19">
                  <c:v>1.1800000000000003E-2</c:v>
                </c:pt>
                <c:pt idx="20">
                  <c:v>1.6144656118824669E-2</c:v>
                </c:pt>
                <c:pt idx="21">
                  <c:v>2.4281667341157429E-2</c:v>
                </c:pt>
              </c:numCache>
              <c:extLst xmlns:c16r2="http://schemas.microsoft.com/office/drawing/2015/06/chart"/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876-476B-9817-0CF28AE229EE}"/>
            </c:ext>
          </c:extLst>
        </c:ser>
        <c:dLbls>
          <c:showVal val="1"/>
        </c:dLbls>
        <c:gapWidth val="444"/>
        <c:overlap val="-90"/>
        <c:axId val="102141312"/>
        <c:axId val="89273472"/>
      </c:barChart>
      <c:catAx>
        <c:axId val="102141312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89273472"/>
        <c:crosses val="autoZero"/>
        <c:auto val="1"/>
        <c:lblAlgn val="ctr"/>
        <c:lblOffset val="100"/>
      </c:catAx>
      <c:valAx>
        <c:axId val="89273472"/>
        <c:scaling>
          <c:orientation val="minMax"/>
        </c:scaling>
        <c:delete val="1"/>
        <c:axPos val="l"/>
        <c:numFmt formatCode="0.00%" sourceLinked="1"/>
        <c:majorTickMark val="none"/>
        <c:tickLblPos val="none"/>
        <c:crossAx val="1021413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cs-CZ"/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2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sz="2000" b="1" dirty="0" smtClean="0"/>
              <a:t>Citizen</a:t>
            </a:r>
            <a:r>
              <a:rPr lang="cs-CZ" sz="2000" b="1" baseline="0" dirty="0" smtClean="0"/>
              <a:t> </a:t>
            </a:r>
            <a:r>
              <a:rPr lang="cs-CZ" sz="2000" b="1" baseline="0" dirty="0" err="1" smtClean="0"/>
              <a:t>Participation</a:t>
            </a:r>
            <a:r>
              <a:rPr lang="cs-CZ" sz="2000" b="1" baseline="0" dirty="0" smtClean="0"/>
              <a:t> in PB </a:t>
            </a:r>
            <a:r>
              <a:rPr lang="cs-CZ" sz="2000" b="1" baseline="0" dirty="0" err="1" smtClean="0"/>
              <a:t>final</a:t>
            </a:r>
            <a:r>
              <a:rPr lang="cs-CZ" sz="2000" b="1" baseline="0" dirty="0" smtClean="0"/>
              <a:t> </a:t>
            </a:r>
            <a:r>
              <a:rPr lang="cs-CZ" sz="2000" b="1" baseline="0" dirty="0" err="1" smtClean="0"/>
              <a:t>decission</a:t>
            </a:r>
            <a:r>
              <a:rPr lang="cs-CZ" sz="2000" b="1" baseline="0" dirty="0" smtClean="0"/>
              <a:t> </a:t>
            </a:r>
            <a:r>
              <a:rPr lang="cs-CZ" sz="2000" b="1" baseline="0" dirty="0" err="1" smtClean="0"/>
              <a:t>making</a:t>
            </a:r>
            <a:r>
              <a:rPr lang="cs-CZ" sz="2000" b="1" baseline="0" dirty="0" smtClean="0"/>
              <a:t>  – </a:t>
            </a:r>
            <a:r>
              <a:rPr lang="cs-CZ" sz="2000" b="1" baseline="0" dirty="0" err="1" smtClean="0"/>
              <a:t>share</a:t>
            </a:r>
            <a:r>
              <a:rPr lang="cs-CZ" sz="2000" b="1" baseline="0" dirty="0" smtClean="0"/>
              <a:t> </a:t>
            </a:r>
            <a:r>
              <a:rPr lang="cs-CZ" sz="2000" b="1" baseline="0" dirty="0" err="1" smtClean="0"/>
              <a:t>of</a:t>
            </a:r>
            <a:r>
              <a:rPr lang="cs-CZ" sz="2000" b="1" baseline="0" dirty="0" smtClean="0"/>
              <a:t> </a:t>
            </a:r>
            <a:r>
              <a:rPr lang="cs-CZ" sz="2000" b="1" baseline="0" dirty="0" err="1" smtClean="0"/>
              <a:t>total</a:t>
            </a:r>
            <a:r>
              <a:rPr lang="cs-CZ" sz="2000" b="1" baseline="0" dirty="0" smtClean="0"/>
              <a:t> </a:t>
            </a:r>
            <a:r>
              <a:rPr lang="cs-CZ" sz="2000" b="1" baseline="0" dirty="0" err="1" smtClean="0"/>
              <a:t>number</a:t>
            </a:r>
            <a:r>
              <a:rPr lang="cs-CZ" sz="2000" b="1" baseline="0" dirty="0" smtClean="0"/>
              <a:t> </a:t>
            </a:r>
            <a:r>
              <a:rPr lang="cs-CZ" sz="2000" b="1" baseline="0" dirty="0" err="1" smtClean="0"/>
              <a:t>population</a:t>
            </a:r>
            <a:endParaRPr lang="en-US" sz="2000" b="1" dirty="0"/>
          </a:p>
        </c:rich>
      </c:tx>
      <c:layout>
        <c:manualLayout>
          <c:xMode val="edge"/>
          <c:yMode val="edge"/>
          <c:x val="6.3043310448962622E-2"/>
          <c:y val="0.15967539889446333"/>
        </c:manualLayout>
      </c:layout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'poze první ročníky'!$G$37:$G$55</c:f>
              <c:strCache>
                <c:ptCount val="19"/>
                <c:pt idx="0">
                  <c:v>Litoměřice</c:v>
                </c:pt>
                <c:pt idx="1">
                  <c:v>Semily</c:v>
                </c:pt>
                <c:pt idx="2">
                  <c:v>Krnov</c:v>
                </c:pt>
                <c:pt idx="3">
                  <c:v>Žďár nad Sázavou</c:v>
                </c:pt>
                <c:pt idx="4">
                  <c:v>Městská část Praha 6</c:v>
                </c:pt>
                <c:pt idx="5">
                  <c:v>Městská Část Praha 3</c:v>
                </c:pt>
                <c:pt idx="6">
                  <c:v>městský obvod Ostrava Mariánské Hory  a Hulváky</c:v>
                </c:pt>
                <c:pt idx="7">
                  <c:v>Městský obvod Ostrava-jih</c:v>
                </c:pt>
                <c:pt idx="8">
                  <c:v>Chomutov</c:v>
                </c:pt>
                <c:pt idx="9">
                  <c:v>Městská část Praha Slivenec</c:v>
                </c:pt>
                <c:pt idx="10">
                  <c:v>Městská část Praha 10</c:v>
                </c:pt>
                <c:pt idx="11">
                  <c:v>Opava</c:v>
                </c:pt>
                <c:pt idx="12">
                  <c:v>Městský obvod Ostrava-Poruba</c:v>
                </c:pt>
                <c:pt idx="13">
                  <c:v>Městská část Praha - Suchdol</c:v>
                </c:pt>
                <c:pt idx="14">
                  <c:v>Říčany</c:v>
                </c:pt>
                <c:pt idx="15">
                  <c:v>Městská část Praha Zbraslav</c:v>
                </c:pt>
                <c:pt idx="16">
                  <c:v>Chýně</c:v>
                </c:pt>
                <c:pt idx="17">
                  <c:v>Městská část Praha Kolovraty</c:v>
                </c:pt>
                <c:pt idx="18">
                  <c:v>Mnichovice</c:v>
                </c:pt>
              </c:strCache>
            </c:strRef>
          </c:cat>
          <c:val>
            <c:numRef>
              <c:f>'poze první ročníky'!$H$37:$H$55</c:f>
              <c:numCache>
                <c:formatCode>0.0</c:formatCode>
                <c:ptCount val="19"/>
                <c:pt idx="0">
                  <c:v>0.68032854890898531</c:v>
                </c:pt>
                <c:pt idx="1">
                  <c:v>1.4798153190481826</c:v>
                </c:pt>
                <c:pt idx="2">
                  <c:v>1.7297432477492496</c:v>
                </c:pt>
                <c:pt idx="3">
                  <c:v>1.9826576048746198</c:v>
                </c:pt>
                <c:pt idx="4">
                  <c:v>2.9445243230289959</c:v>
                </c:pt>
                <c:pt idx="5">
                  <c:v>3.1555573944584663</c:v>
                </c:pt>
                <c:pt idx="6">
                  <c:v>3.5859820700896488</c:v>
                </c:pt>
                <c:pt idx="7">
                  <c:v>3.6439213488393825</c:v>
                </c:pt>
                <c:pt idx="8">
                  <c:v>4.2742763292958328</c:v>
                </c:pt>
                <c:pt idx="9">
                  <c:v>4.5467793646167305</c:v>
                </c:pt>
                <c:pt idx="10">
                  <c:v>4.619515245135899</c:v>
                </c:pt>
                <c:pt idx="11">
                  <c:v>4.660517372910741</c:v>
                </c:pt>
                <c:pt idx="12">
                  <c:v>4.7958870472682618</c:v>
                </c:pt>
                <c:pt idx="13">
                  <c:v>6.5926242346575545</c:v>
                </c:pt>
                <c:pt idx="14">
                  <c:v>6.8010913688693693</c:v>
                </c:pt>
                <c:pt idx="15">
                  <c:v>6.816125464964311</c:v>
                </c:pt>
                <c:pt idx="16">
                  <c:v>9.7183657278857556</c:v>
                </c:pt>
                <c:pt idx="17">
                  <c:v>10.593455352190794</c:v>
                </c:pt>
                <c:pt idx="18">
                  <c:v>11.435868331441544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0FB-4CE8-A3A4-E2E77DB83E68}"/>
            </c:ext>
          </c:extLst>
        </c:ser>
        <c:dLbls>
          <c:showVal val="1"/>
        </c:dLbls>
        <c:gapWidth val="219"/>
        <c:overlap val="-27"/>
        <c:axId val="89315584"/>
        <c:axId val="89321472"/>
      </c:barChart>
      <c:catAx>
        <c:axId val="8931558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89321472"/>
        <c:crosses val="autoZero"/>
        <c:auto val="1"/>
        <c:lblAlgn val="ctr"/>
        <c:lblOffset val="100"/>
      </c:catAx>
      <c:valAx>
        <c:axId val="89321472"/>
        <c:scaling>
          <c:orientation val="minMax"/>
        </c:scaling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.0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89315584"/>
        <c:crosses val="autoZero"/>
        <c:crossBetween val="between"/>
      </c:valAx>
      <c:spPr>
        <a:noFill/>
        <a:ln>
          <a:solidFill>
            <a:schemeClr val="accent1"/>
          </a:solidFill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1"/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0.83907</cdr:x>
      <cdr:y>0.90668</cdr:y>
    </cdr:from>
    <cdr:to>
      <cdr:x>1</cdr:x>
      <cdr:y>0.98779</cdr:y>
    </cdr:to>
    <cdr:sp macro="" textlink="">
      <cdr:nvSpPr>
        <cdr:cNvPr id="3" name="TextovéPole 2"/>
        <cdr:cNvSpPr txBox="1"/>
      </cdr:nvSpPr>
      <cdr:spPr>
        <a:xfrm xmlns:a="http://schemas.openxmlformats.org/drawingml/2006/main">
          <a:off x="6505603" y="4244668"/>
          <a:ext cx="1247747" cy="3797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cs-CZ" sz="900" dirty="0">
            <a:solidFill>
              <a:schemeClr val="bg2">
                <a:lumMod val="50000"/>
              </a:schemeClr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082C88-2218-419C-88B7-A2AF0F367ABF}" type="datetimeFigureOut">
              <a:rPr lang="cs-CZ" smtClean="0"/>
              <a:pPr/>
              <a:t>05.09.2018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365433-C757-4E5F-A965-30D00868828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5826213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5925195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124432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hyperlink" Target="http://www.agora-ce.cz/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facebook.com/participativnirozpocet" TargetMode="External"/><Relationship Id="rId5" Type="http://schemas.openxmlformats.org/officeDocument/2006/relationships/hyperlink" Target="http://www.participativni-rozpocet.cz/" TargetMode="External"/><Relationship Id="rId4" Type="http://schemas.openxmlformats.org/officeDocument/2006/relationships/hyperlink" Target="mailto:vojtech.cerny@agora-ce.cz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13" Type="http://schemas.openxmlformats.org/officeDocument/2006/relationships/image" Target="../media/image13.jpeg"/><Relationship Id="rId18" Type="http://schemas.openxmlformats.org/officeDocument/2006/relationships/image" Target="../media/image18.jpeg"/><Relationship Id="rId3" Type="http://schemas.microsoft.com/office/2007/relationships/hdphoto" Target="../media/hdphoto1.wdp"/><Relationship Id="rId7" Type="http://schemas.openxmlformats.org/officeDocument/2006/relationships/image" Target="../media/image3.jpeg"/><Relationship Id="rId12" Type="http://schemas.openxmlformats.org/officeDocument/2006/relationships/image" Target="../media/image12.jpeg"/><Relationship Id="rId17" Type="http://schemas.openxmlformats.org/officeDocument/2006/relationships/image" Target="../media/image17.jpeg"/><Relationship Id="rId2" Type="http://schemas.openxmlformats.org/officeDocument/2006/relationships/image" Target="../media/image6.png"/><Relationship Id="rId16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11" Type="http://schemas.openxmlformats.org/officeDocument/2006/relationships/hyperlink" Target="http://www.spolecnetvorimejih.cz/prihlasit-projekt" TargetMode="External"/><Relationship Id="rId5" Type="http://schemas.openxmlformats.org/officeDocument/2006/relationships/image" Target="../media/image8.jpeg"/><Relationship Id="rId15" Type="http://schemas.openxmlformats.org/officeDocument/2006/relationships/image" Target="../media/image15.png"/><Relationship Id="rId10" Type="http://schemas.openxmlformats.org/officeDocument/2006/relationships/image" Target="../media/image11.png"/><Relationship Id="rId19" Type="http://schemas.openxmlformats.org/officeDocument/2006/relationships/image" Target="../media/image19.jpeg"/><Relationship Id="rId4" Type="http://schemas.openxmlformats.org/officeDocument/2006/relationships/image" Target="../media/image7.jpeg"/><Relationship Id="rId9" Type="http://schemas.openxmlformats.org/officeDocument/2006/relationships/image" Target="../media/image10.png"/><Relationship Id="rId1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04647" y="120495"/>
            <a:ext cx="5626231" cy="1844824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602675" y="2204864"/>
            <a:ext cx="806489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3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Participatory budgeting in the Czech Republic</a:t>
            </a:r>
            <a:r>
              <a:rPr lang="cs-CZ" sz="3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AU" sz="3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lessons </a:t>
            </a:r>
            <a:r>
              <a:rPr lang="en-GB" sz="3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learnt</a:t>
            </a:r>
          </a:p>
          <a:p>
            <a:pPr algn="ctr">
              <a:lnSpc>
                <a:spcPct val="150000"/>
              </a:lnSpc>
            </a:pPr>
            <a:r>
              <a:rPr lang="cs-CZ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endParaRPr lang="en-GB" sz="36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GB" sz="3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Vojtěch </a:t>
            </a:r>
            <a:r>
              <a:rPr lang="en-GB" sz="36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Černý</a:t>
            </a:r>
            <a:endParaRPr lang="en-GB" sz="3600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endParaRPr lang="cs-CZ" sz="3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11960" y="5877272"/>
            <a:ext cx="846326" cy="87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63272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61320" y="0"/>
            <a:ext cx="2882680" cy="945222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97012" y="5589240"/>
            <a:ext cx="1069836" cy="1109460"/>
          </a:xfrm>
          <a:prstGeom prst="rect">
            <a:avLst/>
          </a:prstGeom>
        </p:spPr>
      </p:pic>
      <p:sp>
        <p:nvSpPr>
          <p:cNvPr id="13" name="Nadpis 1"/>
          <p:cNvSpPr>
            <a:spLocks noGrp="1"/>
          </p:cNvSpPr>
          <p:nvPr>
            <p:ph type="title"/>
          </p:nvPr>
        </p:nvSpPr>
        <p:spPr>
          <a:xfrm>
            <a:off x="323528" y="836712"/>
            <a:ext cx="8229600" cy="792088"/>
          </a:xfrm>
        </p:spPr>
        <p:txBody>
          <a:bodyPr/>
          <a:lstStyle/>
          <a:p>
            <a:pPr algn="l"/>
            <a:r>
              <a:rPr lang="cs-CZ" dirty="0" err="1" smtClean="0"/>
              <a:t>Lessons</a:t>
            </a:r>
            <a:r>
              <a:rPr lang="cs-CZ" dirty="0" smtClean="0"/>
              <a:t> </a:t>
            </a:r>
            <a:r>
              <a:rPr lang="cs-CZ" dirty="0" err="1"/>
              <a:t>learnt</a:t>
            </a:r>
            <a:endParaRPr lang="cs-CZ" dirty="0"/>
          </a:p>
        </p:txBody>
      </p:sp>
      <p:sp>
        <p:nvSpPr>
          <p:cNvPr id="2" name="TextovéPole 1"/>
          <p:cNvSpPr txBox="1"/>
          <p:nvPr/>
        </p:nvSpPr>
        <p:spPr>
          <a:xfrm>
            <a:off x="323528" y="1755930"/>
            <a:ext cx="7861516" cy="4536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1" indent="-457200" algn="just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cs-CZ" sz="3200" dirty="0" err="1" smtClean="0"/>
              <a:t>Only</a:t>
            </a:r>
            <a:r>
              <a:rPr lang="cs-CZ" sz="3200" dirty="0" smtClean="0"/>
              <a:t> </a:t>
            </a:r>
            <a:r>
              <a:rPr lang="cs-CZ" sz="3200" dirty="0" err="1" smtClean="0"/>
              <a:t>one</a:t>
            </a:r>
            <a:r>
              <a:rPr lang="cs-CZ" sz="3200" dirty="0" smtClean="0"/>
              <a:t> model in </a:t>
            </a:r>
            <a:r>
              <a:rPr lang="cs-CZ" sz="3200" dirty="0" err="1" smtClean="0"/>
              <a:t>the</a:t>
            </a:r>
            <a:r>
              <a:rPr lang="cs-CZ" sz="3200" dirty="0" smtClean="0"/>
              <a:t> country.</a:t>
            </a:r>
          </a:p>
          <a:p>
            <a:pPr lvl="1" indent="-457200" algn="just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cs-CZ" sz="3200" dirty="0" err="1" smtClean="0"/>
              <a:t>Deliberation</a:t>
            </a:r>
            <a:r>
              <a:rPr lang="cs-CZ" sz="3200" dirty="0" smtClean="0"/>
              <a:t> </a:t>
            </a:r>
            <a:r>
              <a:rPr lang="cs-CZ" sz="3200" dirty="0" err="1" smtClean="0"/>
              <a:t>is</a:t>
            </a:r>
            <a:r>
              <a:rPr lang="cs-CZ" sz="3200" dirty="0" smtClean="0"/>
              <a:t> </a:t>
            </a:r>
            <a:r>
              <a:rPr lang="cs-CZ" sz="3200" dirty="0" err="1" smtClean="0"/>
              <a:t>transforming</a:t>
            </a:r>
            <a:r>
              <a:rPr lang="cs-CZ" sz="3200" dirty="0" smtClean="0"/>
              <a:t> </a:t>
            </a:r>
            <a:r>
              <a:rPr lang="cs-CZ" sz="3200" dirty="0" err="1" smtClean="0"/>
              <a:t>into</a:t>
            </a:r>
            <a:r>
              <a:rPr lang="cs-CZ" sz="3200" dirty="0" smtClean="0"/>
              <a:t> direct </a:t>
            </a:r>
            <a:r>
              <a:rPr lang="cs-CZ" sz="3200" dirty="0" err="1" smtClean="0"/>
              <a:t>decission</a:t>
            </a:r>
            <a:r>
              <a:rPr lang="cs-CZ" sz="3200" dirty="0" smtClean="0"/>
              <a:t> </a:t>
            </a:r>
            <a:r>
              <a:rPr lang="cs-CZ" sz="3200" dirty="0" err="1" smtClean="0"/>
              <a:t>making</a:t>
            </a:r>
            <a:r>
              <a:rPr lang="cs-CZ" sz="3200" dirty="0" smtClean="0"/>
              <a:t>.</a:t>
            </a:r>
          </a:p>
          <a:p>
            <a:pPr lvl="1" indent="-457200" algn="just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cs-CZ" sz="3200" dirty="0" err="1" smtClean="0"/>
              <a:t>Underestimated</a:t>
            </a:r>
            <a:r>
              <a:rPr lang="cs-CZ" sz="3200" dirty="0" smtClean="0"/>
              <a:t> </a:t>
            </a:r>
            <a:r>
              <a:rPr lang="cs-CZ" sz="3200" dirty="0" err="1" smtClean="0"/>
              <a:t>running</a:t>
            </a:r>
            <a:r>
              <a:rPr lang="cs-CZ" sz="3200" dirty="0" smtClean="0"/>
              <a:t> </a:t>
            </a:r>
            <a:r>
              <a:rPr lang="cs-CZ" sz="3200" dirty="0" err="1" smtClean="0"/>
              <a:t>cost</a:t>
            </a:r>
            <a:r>
              <a:rPr lang="cs-CZ" sz="3200" dirty="0" smtClean="0"/>
              <a:t> </a:t>
            </a:r>
            <a:r>
              <a:rPr lang="cs-CZ" sz="3200" dirty="0" err="1" smtClean="0"/>
              <a:t>of</a:t>
            </a:r>
            <a:r>
              <a:rPr lang="cs-CZ" sz="3200" dirty="0" smtClean="0"/>
              <a:t> </a:t>
            </a:r>
            <a:r>
              <a:rPr lang="cs-CZ" sz="3200" dirty="0" err="1" smtClean="0"/>
              <a:t>the</a:t>
            </a:r>
            <a:r>
              <a:rPr lang="cs-CZ" sz="3200" dirty="0" smtClean="0"/>
              <a:t> </a:t>
            </a:r>
            <a:r>
              <a:rPr lang="cs-CZ" sz="3200" dirty="0" err="1" smtClean="0"/>
              <a:t>procedure</a:t>
            </a:r>
            <a:r>
              <a:rPr lang="cs-CZ" sz="3200" dirty="0" smtClean="0"/>
              <a:t> (</a:t>
            </a:r>
            <a:r>
              <a:rPr lang="cs-CZ" sz="3200" dirty="0" err="1" smtClean="0"/>
              <a:t>mostly</a:t>
            </a:r>
            <a:r>
              <a:rPr lang="cs-CZ" sz="3200" dirty="0" smtClean="0"/>
              <a:t> in </a:t>
            </a:r>
            <a:r>
              <a:rPr lang="cs-CZ" sz="3200" dirty="0" err="1" smtClean="0"/>
              <a:t>bigger</a:t>
            </a:r>
            <a:r>
              <a:rPr lang="cs-CZ" sz="3200" dirty="0" smtClean="0"/>
              <a:t> </a:t>
            </a:r>
            <a:r>
              <a:rPr lang="cs-CZ" sz="3200" dirty="0" err="1" smtClean="0"/>
              <a:t>municipalities</a:t>
            </a:r>
            <a:r>
              <a:rPr lang="cs-CZ" sz="3200" dirty="0" smtClean="0"/>
              <a:t>).</a:t>
            </a:r>
          </a:p>
          <a:p>
            <a:pPr lvl="1" indent="-457200" algn="just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cs-CZ" sz="3200" dirty="0" err="1" smtClean="0"/>
              <a:t>Local</a:t>
            </a:r>
            <a:r>
              <a:rPr lang="cs-CZ" sz="3200" dirty="0" smtClean="0"/>
              <a:t> </a:t>
            </a:r>
            <a:r>
              <a:rPr lang="cs-CZ" sz="3200" dirty="0" err="1" smtClean="0"/>
              <a:t>hereos</a:t>
            </a:r>
            <a:r>
              <a:rPr lang="cs-CZ" sz="3200" dirty="0" smtClean="0"/>
              <a:t> </a:t>
            </a:r>
            <a:r>
              <a:rPr lang="cs-CZ" sz="3200" dirty="0" err="1" smtClean="0"/>
              <a:t>needed</a:t>
            </a:r>
            <a:r>
              <a:rPr lang="cs-CZ" sz="3200" dirty="0" smtClean="0"/>
              <a:t>.</a:t>
            </a:r>
          </a:p>
          <a:p>
            <a:pPr lvl="1" indent="-457200" algn="just">
              <a:buFont typeface="Arial" panose="020B0604020202020204" pitchFamily="34" charset="0"/>
              <a:buChar char="•"/>
            </a:pPr>
            <a:endParaRPr lang="cs-CZ" sz="3200" dirty="0" smtClean="0"/>
          </a:p>
        </p:txBody>
      </p:sp>
    </p:spTree>
    <p:extLst>
      <p:ext uri="{BB962C8B-B14F-4D97-AF65-F5344CB8AC3E}">
        <p14:creationId xmlns:p14="http://schemas.microsoft.com/office/powerpoint/2010/main" xmlns="" val="4168251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91637" y="338851"/>
            <a:ext cx="4200313" cy="137727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97012" y="5589240"/>
            <a:ext cx="1069836" cy="1109460"/>
          </a:xfrm>
          <a:prstGeom prst="rect">
            <a:avLst/>
          </a:prstGeom>
        </p:spPr>
      </p:pic>
      <p:sp>
        <p:nvSpPr>
          <p:cNvPr id="9" name="Zástupný symbol pro obsah 4"/>
          <p:cNvSpPr>
            <a:spLocks noGrp="1"/>
          </p:cNvSpPr>
          <p:nvPr/>
        </p:nvSpPr>
        <p:spPr>
          <a:xfrm>
            <a:off x="1803276" y="1737755"/>
            <a:ext cx="5577036" cy="4248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3200" dirty="0" err="1" smtClean="0"/>
              <a:t>Thank</a:t>
            </a:r>
            <a:r>
              <a:rPr lang="cs-CZ" sz="3200" dirty="0" smtClean="0"/>
              <a:t> </a:t>
            </a:r>
            <a:r>
              <a:rPr lang="cs-CZ" sz="3200" dirty="0" err="1" smtClean="0"/>
              <a:t>you</a:t>
            </a:r>
            <a:r>
              <a:rPr lang="cs-CZ" sz="3200" dirty="0" smtClean="0"/>
              <a:t> </a:t>
            </a:r>
            <a:r>
              <a:rPr lang="cs-CZ" sz="3200" dirty="0" err="1" smtClean="0"/>
              <a:t>for</a:t>
            </a:r>
            <a:r>
              <a:rPr lang="cs-CZ" sz="3200" dirty="0" smtClean="0"/>
              <a:t> </a:t>
            </a:r>
            <a:r>
              <a:rPr lang="cs-CZ" sz="3200" dirty="0" err="1" smtClean="0"/>
              <a:t>your</a:t>
            </a:r>
            <a:r>
              <a:rPr lang="cs-CZ" sz="3200" dirty="0" smtClean="0"/>
              <a:t> </a:t>
            </a:r>
            <a:r>
              <a:rPr lang="cs-CZ" sz="3200" dirty="0" err="1" smtClean="0"/>
              <a:t>attention</a:t>
            </a:r>
            <a:endParaRPr lang="cs-CZ" sz="3200" dirty="0" smtClean="0"/>
          </a:p>
          <a:p>
            <a:pPr marL="0" indent="0" algn="ctr">
              <a:buNone/>
            </a:pPr>
            <a:endParaRPr lang="cs-CZ" sz="2000" i="1" dirty="0" smtClean="0"/>
          </a:p>
          <a:p>
            <a:pPr marL="0" indent="0" algn="ctr">
              <a:buNone/>
            </a:pPr>
            <a:r>
              <a:rPr lang="cs-CZ" sz="2000" i="1" dirty="0" smtClean="0"/>
              <a:t>Vojtěch </a:t>
            </a:r>
            <a:r>
              <a:rPr lang="cs-CZ" sz="2000" i="1" dirty="0"/>
              <a:t>Černý, </a:t>
            </a:r>
            <a:endParaRPr lang="cs-CZ" sz="2000" i="1" dirty="0" smtClean="0"/>
          </a:p>
          <a:p>
            <a:pPr marL="0" indent="0" algn="ctr">
              <a:buNone/>
            </a:pPr>
            <a:r>
              <a:rPr lang="cs-CZ" sz="2000" i="1" dirty="0" smtClean="0">
                <a:hlinkClick r:id="rId4"/>
              </a:rPr>
              <a:t>vojtech.cerny@agora-ce.cz</a:t>
            </a:r>
            <a:endParaRPr lang="cs-CZ" sz="2000" dirty="0"/>
          </a:p>
          <a:p>
            <a:pPr marL="0" indent="0" algn="ctr">
              <a:buNone/>
            </a:pPr>
            <a:endParaRPr lang="cs-CZ" sz="2000" dirty="0" smtClean="0">
              <a:hlinkClick r:id="rId5"/>
            </a:endParaRPr>
          </a:p>
          <a:p>
            <a:pPr marL="0" indent="0" algn="ctr">
              <a:buNone/>
            </a:pPr>
            <a:r>
              <a:rPr lang="cs-CZ" dirty="0" smtClean="0">
                <a:hlinkClick r:id="rId5"/>
              </a:rPr>
              <a:t>www.participativni-rozpocet.cz</a:t>
            </a:r>
            <a:r>
              <a:rPr lang="cs-CZ" dirty="0"/>
              <a:t/>
            </a:r>
            <a:br>
              <a:rPr lang="cs-CZ" dirty="0"/>
            </a:br>
            <a:r>
              <a:rPr lang="cs-CZ" dirty="0">
                <a:hlinkClick r:id="rId6"/>
              </a:rPr>
              <a:t>facebook.com/</a:t>
            </a:r>
            <a:r>
              <a:rPr lang="cs-CZ" dirty="0" err="1">
                <a:hlinkClick r:id="rId6"/>
              </a:rPr>
              <a:t>participativnirozpocet</a:t>
            </a:r>
            <a:r>
              <a:rPr lang="cs-CZ" dirty="0"/>
              <a:t> </a:t>
            </a:r>
            <a:endParaRPr lang="cs-CZ" i="1" dirty="0" smtClean="0"/>
          </a:p>
        </p:txBody>
      </p:sp>
      <p:sp>
        <p:nvSpPr>
          <p:cNvPr id="10" name="Zástupný symbol pro obsah 5"/>
          <p:cNvSpPr>
            <a:spLocks noGrp="1"/>
          </p:cNvSpPr>
          <p:nvPr/>
        </p:nvSpPr>
        <p:spPr>
          <a:xfrm>
            <a:off x="0" y="5763863"/>
            <a:ext cx="3606552" cy="109413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000" b="1" dirty="0"/>
              <a:t>Agora Central Europe</a:t>
            </a:r>
            <a:r>
              <a:rPr lang="pt-BR" sz="2000" dirty="0"/>
              <a:t/>
            </a:r>
            <a:br>
              <a:rPr lang="pt-BR" sz="2000" dirty="0"/>
            </a:br>
            <a:r>
              <a:rPr lang="pt-BR" sz="2000" dirty="0"/>
              <a:t>Petra Rezka 12</a:t>
            </a:r>
            <a:br>
              <a:rPr lang="pt-BR" sz="2000" dirty="0"/>
            </a:br>
            <a:r>
              <a:rPr lang="pt-BR" sz="2000" dirty="0"/>
              <a:t>140 00 Praha </a:t>
            </a:r>
            <a:r>
              <a:rPr lang="pt-BR" sz="2000" dirty="0" smtClean="0"/>
              <a:t>4</a:t>
            </a:r>
            <a:endParaRPr lang="cs-CZ" sz="2000" dirty="0" smtClean="0"/>
          </a:p>
          <a:p>
            <a:pPr marL="0" indent="0">
              <a:buNone/>
            </a:pPr>
            <a:r>
              <a:rPr lang="pt-BR" sz="2000" dirty="0" smtClean="0">
                <a:hlinkClick r:id="rId7"/>
              </a:rPr>
              <a:t>www.agora-ce.cz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xmlns="" val="1013439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61320" y="-19803"/>
            <a:ext cx="2882680" cy="945222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97012" y="5569437"/>
            <a:ext cx="1069836" cy="1109460"/>
          </a:xfrm>
          <a:prstGeom prst="rect">
            <a:avLst/>
          </a:prstGeom>
        </p:spPr>
      </p:pic>
      <p:graphicFrame>
        <p:nvGraphicFramePr>
          <p:cNvPr id="5" name="Graf 4"/>
          <p:cNvGraphicFramePr/>
          <p:nvPr>
            <p:extLst/>
          </p:nvPr>
        </p:nvGraphicFramePr>
        <p:xfrm>
          <a:off x="539552" y="1268760"/>
          <a:ext cx="7632848" cy="52565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3911832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err="1" smtClean="0"/>
              <a:t>Municipalities</a:t>
            </a:r>
            <a:r>
              <a:rPr lang="cs-CZ" dirty="0" smtClean="0"/>
              <a:t> </a:t>
            </a:r>
            <a:r>
              <a:rPr lang="cs-CZ" dirty="0" err="1" smtClean="0"/>
              <a:t>using</a:t>
            </a:r>
            <a:r>
              <a:rPr lang="cs-CZ" dirty="0" smtClean="0"/>
              <a:t> PB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 cstate="screen"/>
          <a:srcRect/>
          <a:stretch/>
        </p:blipFill>
        <p:spPr>
          <a:xfrm>
            <a:off x="1115616" y="1844824"/>
            <a:ext cx="6552728" cy="3744416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61320" y="-19803"/>
            <a:ext cx="2882680" cy="945222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97012" y="5569437"/>
            <a:ext cx="1069836" cy="1109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23460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61320" y="0"/>
            <a:ext cx="2882680" cy="945222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97012" y="5589240"/>
            <a:ext cx="1069836" cy="1109460"/>
          </a:xfrm>
          <a:prstGeom prst="rect">
            <a:avLst/>
          </a:prstGeom>
        </p:spPr>
      </p:pic>
      <p:graphicFrame>
        <p:nvGraphicFramePr>
          <p:cNvPr id="9" name="Graf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80457666"/>
              </p:ext>
            </p:extLst>
          </p:nvPr>
        </p:nvGraphicFramePr>
        <p:xfrm>
          <a:off x="107504" y="745394"/>
          <a:ext cx="9144000" cy="61229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1625754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61320" y="0"/>
            <a:ext cx="2882680" cy="945222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97012" y="5589240"/>
            <a:ext cx="1069836" cy="1109460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683568" y="1772816"/>
            <a:ext cx="7213444" cy="4536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cs-CZ" sz="3000" dirty="0"/>
          </a:p>
        </p:txBody>
      </p:sp>
      <p:graphicFrame>
        <p:nvGraphicFramePr>
          <p:cNvPr id="9" name="Graf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29465831"/>
              </p:ext>
            </p:extLst>
          </p:nvPr>
        </p:nvGraphicFramePr>
        <p:xfrm>
          <a:off x="179512" y="404664"/>
          <a:ext cx="8964488" cy="6453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3368652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61320" y="0"/>
            <a:ext cx="2882680" cy="945222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97012" y="5589240"/>
            <a:ext cx="1069836" cy="1109460"/>
          </a:xfrm>
          <a:prstGeom prst="rect">
            <a:avLst/>
          </a:prstGeom>
        </p:spPr>
      </p:pic>
      <p:sp>
        <p:nvSpPr>
          <p:cNvPr id="13" name="Nadpis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792088"/>
          </a:xfrm>
        </p:spPr>
        <p:txBody>
          <a:bodyPr/>
          <a:lstStyle/>
          <a:p>
            <a:pPr algn="l"/>
            <a:r>
              <a:rPr lang="cs-CZ" sz="4000" dirty="0" err="1" smtClean="0"/>
              <a:t>Example</a:t>
            </a:r>
            <a:r>
              <a:rPr lang="cs-CZ" sz="4000" dirty="0" smtClean="0"/>
              <a:t> </a:t>
            </a:r>
            <a:r>
              <a:rPr lang="cs-CZ" sz="4000" dirty="0" err="1" smtClean="0"/>
              <a:t>of</a:t>
            </a:r>
            <a:r>
              <a:rPr lang="cs-CZ" sz="4000" dirty="0" smtClean="0"/>
              <a:t> PB –  City </a:t>
            </a:r>
            <a:r>
              <a:rPr lang="cs-CZ" sz="4000" dirty="0" err="1" smtClean="0"/>
              <a:t>district</a:t>
            </a:r>
            <a:r>
              <a:rPr lang="cs-CZ" sz="4000" dirty="0" smtClean="0"/>
              <a:t> Prague 10</a:t>
            </a:r>
            <a:endParaRPr lang="cs-CZ" sz="4000" dirty="0"/>
          </a:p>
        </p:txBody>
      </p:sp>
      <p:sp>
        <p:nvSpPr>
          <p:cNvPr id="2" name="TextovéPole 1"/>
          <p:cNvSpPr txBox="1"/>
          <p:nvPr/>
        </p:nvSpPr>
        <p:spPr>
          <a:xfrm>
            <a:off x="683568" y="1844824"/>
            <a:ext cx="7213444" cy="4536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514350" indent="-514350">
              <a:buFont typeface="Arial" panose="020B0604020202020204" pitchFamily="34" charset="0"/>
              <a:buChar char="•"/>
            </a:pPr>
            <a:r>
              <a:rPr lang="cs-CZ" sz="3000" dirty="0" smtClean="0"/>
              <a:t>106 </a:t>
            </a:r>
            <a:r>
              <a:rPr lang="cs-CZ" sz="3000" dirty="0" err="1" smtClean="0"/>
              <a:t>th</a:t>
            </a:r>
            <a:r>
              <a:rPr lang="cs-CZ" sz="3000" dirty="0" smtClean="0"/>
              <a:t>. </a:t>
            </a:r>
            <a:r>
              <a:rPr lang="cs-CZ" sz="3000" dirty="0" err="1" smtClean="0"/>
              <a:t>inhabitants</a:t>
            </a:r>
            <a:endParaRPr lang="cs-CZ" sz="3000" dirty="0" smtClean="0"/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cs-CZ" sz="3000" dirty="0" smtClean="0"/>
              <a:t>2015 – 2016 1st pilot test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cs-CZ" sz="3000" dirty="0"/>
              <a:t>185 </a:t>
            </a:r>
            <a:r>
              <a:rPr lang="cs-CZ" sz="3000" dirty="0" smtClean="0"/>
              <a:t>000 EUR </a:t>
            </a:r>
            <a:r>
              <a:rPr lang="cs-CZ" sz="3000" dirty="0"/>
              <a:t>per </a:t>
            </a:r>
            <a:r>
              <a:rPr lang="cs-CZ" sz="3000" dirty="0" err="1" smtClean="0"/>
              <a:t>year</a:t>
            </a:r>
            <a:endParaRPr lang="cs-CZ" sz="3000" dirty="0" smtClean="0"/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cs-CZ" sz="3000" dirty="0" smtClean="0"/>
              <a:t>50,5  mil EUR – </a:t>
            </a:r>
            <a:r>
              <a:rPr lang="cs-CZ" sz="3000" dirty="0" err="1" smtClean="0"/>
              <a:t>total</a:t>
            </a:r>
            <a:r>
              <a:rPr lang="cs-CZ" sz="3000" dirty="0" smtClean="0"/>
              <a:t> </a:t>
            </a:r>
            <a:r>
              <a:rPr lang="cs-CZ" sz="3000" dirty="0" err="1" smtClean="0"/>
              <a:t>expenditures</a:t>
            </a:r>
            <a:r>
              <a:rPr lang="cs-CZ" sz="3000" dirty="0" smtClean="0"/>
              <a:t> </a:t>
            </a:r>
            <a:r>
              <a:rPr lang="cs-CZ" sz="3000" dirty="0" err="1" smtClean="0"/>
              <a:t>of</a:t>
            </a:r>
            <a:r>
              <a:rPr lang="cs-CZ" sz="3000" dirty="0" smtClean="0"/>
              <a:t> </a:t>
            </a:r>
            <a:r>
              <a:rPr lang="cs-CZ" sz="3000" dirty="0" err="1" smtClean="0"/>
              <a:t>the</a:t>
            </a:r>
            <a:r>
              <a:rPr lang="cs-CZ" sz="3000" dirty="0" smtClean="0"/>
              <a:t> municipality</a:t>
            </a:r>
          </a:p>
          <a:p>
            <a:endParaRPr lang="cs-CZ" sz="3000" dirty="0" smtClean="0"/>
          </a:p>
          <a:p>
            <a:pPr marL="514350" indent="-514350">
              <a:buFont typeface="Arial" panose="020B0604020202020204" pitchFamily="34" charset="0"/>
              <a:buChar char="•"/>
            </a:pPr>
            <a:endParaRPr lang="cs-CZ" sz="3000" dirty="0" smtClean="0"/>
          </a:p>
          <a:p>
            <a:pPr marL="514350" indent="-514350">
              <a:buFont typeface="Arial" panose="020B0604020202020204" pitchFamily="34" charset="0"/>
              <a:buChar char="•"/>
            </a:pPr>
            <a:endParaRPr lang="cs-CZ" sz="3000" dirty="0"/>
          </a:p>
        </p:txBody>
      </p:sp>
      <p:pic>
        <p:nvPicPr>
          <p:cNvPr id="4100" name="Picture 4" descr="http://praha10.anobudelip.cz/variant/motiv-1200x400/upload/mojestopa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4221088"/>
            <a:ext cx="7076056" cy="2358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93548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61320" y="0"/>
            <a:ext cx="2882680" cy="945222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97012" y="5589240"/>
            <a:ext cx="1069836" cy="1109460"/>
          </a:xfrm>
          <a:prstGeom prst="rect">
            <a:avLst/>
          </a:prstGeom>
        </p:spPr>
      </p:pic>
      <p:sp>
        <p:nvSpPr>
          <p:cNvPr id="13" name="Nadpis 1"/>
          <p:cNvSpPr>
            <a:spLocks noGrp="1"/>
          </p:cNvSpPr>
          <p:nvPr>
            <p:ph type="title"/>
          </p:nvPr>
        </p:nvSpPr>
        <p:spPr>
          <a:xfrm>
            <a:off x="171553" y="491558"/>
            <a:ext cx="8229600" cy="792088"/>
          </a:xfrm>
        </p:spPr>
        <p:txBody>
          <a:bodyPr/>
          <a:lstStyle/>
          <a:p>
            <a:pPr marL="361950" algn="l"/>
            <a:r>
              <a:rPr lang="cs-CZ" b="1" dirty="0" err="1"/>
              <a:t>Rules</a:t>
            </a:r>
            <a:r>
              <a:rPr lang="cs-CZ" b="1" dirty="0"/>
              <a:t> and </a:t>
            </a:r>
            <a:r>
              <a:rPr lang="cs-CZ" b="1" dirty="0" err="1"/>
              <a:t>principles</a:t>
            </a:r>
            <a:endParaRPr lang="cs-CZ" dirty="0"/>
          </a:p>
        </p:txBody>
      </p:sp>
      <p:sp>
        <p:nvSpPr>
          <p:cNvPr id="2" name="TextovéPole 1"/>
          <p:cNvSpPr txBox="1"/>
          <p:nvPr/>
        </p:nvSpPr>
        <p:spPr>
          <a:xfrm>
            <a:off x="684890" y="1746413"/>
            <a:ext cx="7213444" cy="4536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 algn="just" hangingPunct="0">
              <a:buFont typeface="Arial" panose="020B0604020202020204" pitchFamily="34" charset="0"/>
              <a:buChar char="•"/>
            </a:pPr>
            <a:r>
              <a:rPr lang="cs-CZ" sz="2400" b="1" dirty="0" err="1" smtClean="0"/>
              <a:t>Prepared</a:t>
            </a:r>
            <a:r>
              <a:rPr lang="cs-CZ" sz="2400" b="1" dirty="0" smtClean="0"/>
              <a:t> by </a:t>
            </a:r>
            <a:r>
              <a:rPr lang="cs-CZ" sz="2400" b="1" dirty="0" err="1" smtClean="0"/>
              <a:t>the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working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group</a:t>
            </a:r>
            <a:r>
              <a:rPr lang="cs-CZ" sz="2400" b="1" dirty="0" smtClean="0"/>
              <a:t> - in </a:t>
            </a:r>
            <a:r>
              <a:rPr lang="cs-CZ" sz="2400" b="1" dirty="0"/>
              <a:t>house </a:t>
            </a:r>
            <a:endParaRPr lang="cs-CZ" sz="2400" b="1" dirty="0" smtClean="0"/>
          </a:p>
          <a:p>
            <a:pPr marL="342900" indent="-342900" algn="just" hangingPunct="0">
              <a:buFont typeface="Arial" panose="020B0604020202020204" pitchFamily="34" charset="0"/>
              <a:buChar char="•"/>
            </a:pPr>
            <a:r>
              <a:rPr lang="cs-CZ" sz="2400" b="1" dirty="0" err="1" smtClean="0"/>
              <a:t>Agreed</a:t>
            </a:r>
            <a:r>
              <a:rPr lang="cs-CZ" sz="2400" b="1" dirty="0" smtClean="0"/>
              <a:t> by </a:t>
            </a:r>
            <a:r>
              <a:rPr lang="cs-CZ" sz="2400" b="1" dirty="0" err="1" smtClean="0"/>
              <a:t>the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entire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assembly</a:t>
            </a:r>
            <a:endParaRPr lang="cs-CZ" sz="2400" b="1" dirty="0" smtClean="0"/>
          </a:p>
          <a:p>
            <a:pPr marL="342900" indent="-342900" algn="just" hangingPunct="0">
              <a:buFont typeface="Arial" panose="020B0604020202020204" pitchFamily="34" charset="0"/>
              <a:buChar char="•"/>
            </a:pPr>
            <a:r>
              <a:rPr lang="cs-CZ" sz="2400" b="1" dirty="0" err="1" smtClean="0"/>
              <a:t>Main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features</a:t>
            </a:r>
            <a:r>
              <a:rPr lang="cs-CZ" sz="2400" b="1" dirty="0" smtClean="0"/>
              <a:t>:</a:t>
            </a:r>
          </a:p>
          <a:p>
            <a:pPr marL="800100" lvl="1" indent="-342900" algn="just" hangingPunct="0">
              <a:buFont typeface="Arial" panose="020B0604020202020204" pitchFamily="34" charset="0"/>
              <a:buChar char="•"/>
            </a:pPr>
            <a:r>
              <a:rPr lang="cs-CZ" sz="2400" b="1" dirty="0" err="1" smtClean="0"/>
              <a:t>Amount</a:t>
            </a:r>
            <a:r>
              <a:rPr lang="cs-CZ" sz="2400" dirty="0" smtClean="0"/>
              <a:t> </a:t>
            </a:r>
          </a:p>
          <a:p>
            <a:pPr marL="800100" lvl="1" indent="-342900" algn="just" hangingPunct="0">
              <a:buFont typeface="Arial" panose="020B0604020202020204" pitchFamily="34" charset="0"/>
              <a:buChar char="•"/>
            </a:pPr>
            <a:r>
              <a:rPr lang="cs-CZ" sz="2400" b="1" dirty="0" err="1" smtClean="0"/>
              <a:t>What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can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be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suggested</a:t>
            </a:r>
            <a:r>
              <a:rPr lang="cs-CZ" sz="2400" dirty="0" smtClean="0"/>
              <a:t>: public </a:t>
            </a:r>
            <a:r>
              <a:rPr lang="cs-CZ" sz="2400" dirty="0" err="1" smtClean="0"/>
              <a:t>spaces</a:t>
            </a:r>
            <a:r>
              <a:rPr lang="cs-CZ" sz="2400" dirty="0" smtClean="0"/>
              <a:t>, </a:t>
            </a:r>
            <a:r>
              <a:rPr lang="cs-CZ" sz="2400" dirty="0" err="1" smtClean="0"/>
              <a:t>municipal</a:t>
            </a:r>
            <a:r>
              <a:rPr lang="cs-CZ" sz="2400" dirty="0" smtClean="0"/>
              <a:t> </a:t>
            </a:r>
            <a:r>
              <a:rPr lang="cs-CZ" sz="2400" dirty="0" err="1" smtClean="0"/>
              <a:t>property</a:t>
            </a:r>
            <a:endParaRPr lang="cs-CZ" sz="2400" dirty="0" smtClean="0"/>
          </a:p>
          <a:p>
            <a:pPr marL="800100" lvl="1" indent="-342900" algn="just" hangingPunct="0">
              <a:buFont typeface="Arial" panose="020B0604020202020204" pitchFamily="34" charset="0"/>
              <a:buChar char="•"/>
            </a:pPr>
            <a:r>
              <a:rPr lang="cs-CZ" sz="2400" b="1" dirty="0" err="1" smtClean="0"/>
              <a:t>Who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can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suggest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the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project</a:t>
            </a:r>
            <a:r>
              <a:rPr lang="cs-CZ" sz="2400" b="1" dirty="0" smtClean="0"/>
              <a:t>: </a:t>
            </a:r>
            <a:r>
              <a:rPr lang="cs-CZ" sz="2400" dirty="0" err="1" smtClean="0"/>
              <a:t>citizen</a:t>
            </a:r>
            <a:r>
              <a:rPr lang="cs-CZ" sz="2400" dirty="0" smtClean="0"/>
              <a:t> </a:t>
            </a:r>
            <a:r>
              <a:rPr lang="cs-CZ" sz="2400" dirty="0" err="1" smtClean="0"/>
              <a:t>over</a:t>
            </a:r>
            <a:r>
              <a:rPr lang="cs-CZ" sz="2400" dirty="0" smtClean="0"/>
              <a:t> 18</a:t>
            </a:r>
          </a:p>
          <a:p>
            <a:pPr marL="800100" lvl="1" indent="-342900" algn="just" hangingPunct="0">
              <a:buFont typeface="Arial" panose="020B0604020202020204" pitchFamily="34" charset="0"/>
              <a:buChar char="•"/>
            </a:pPr>
            <a:r>
              <a:rPr lang="cs-CZ" sz="2400" b="1" dirty="0" err="1" smtClean="0"/>
              <a:t>How</a:t>
            </a:r>
            <a:r>
              <a:rPr lang="cs-CZ" sz="2400" b="1" dirty="0" smtClean="0"/>
              <a:t> are </a:t>
            </a:r>
            <a:r>
              <a:rPr lang="cs-CZ" sz="2400" b="1" dirty="0" err="1" smtClean="0"/>
              <a:t>the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proposal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sugested</a:t>
            </a:r>
            <a:r>
              <a:rPr lang="cs-CZ" sz="2400" dirty="0" smtClean="0"/>
              <a:t>: </a:t>
            </a:r>
            <a:r>
              <a:rPr lang="cs-CZ" sz="2400" dirty="0" err="1" smtClean="0"/>
              <a:t>formal</a:t>
            </a:r>
            <a:r>
              <a:rPr lang="cs-CZ" sz="2400" dirty="0" smtClean="0"/>
              <a:t> </a:t>
            </a:r>
            <a:r>
              <a:rPr lang="cs-CZ" sz="2400" dirty="0" err="1" smtClean="0"/>
              <a:t>procedure</a:t>
            </a:r>
            <a:endParaRPr lang="cs-CZ" sz="2400" dirty="0" smtClean="0"/>
          </a:p>
          <a:p>
            <a:pPr marL="800100" lvl="1" indent="-342900" algn="just" hangingPunct="0">
              <a:buFont typeface="Arial" panose="020B0604020202020204" pitchFamily="34" charset="0"/>
              <a:buChar char="•"/>
            </a:pPr>
            <a:r>
              <a:rPr lang="cs-CZ" sz="2400" b="1" dirty="0" err="1" smtClean="0"/>
              <a:t>Decission</a:t>
            </a:r>
            <a:r>
              <a:rPr lang="cs-CZ" sz="2400" b="1" dirty="0" smtClean="0"/>
              <a:t>: </a:t>
            </a:r>
            <a:r>
              <a:rPr lang="cs-CZ" sz="2400" dirty="0" smtClean="0"/>
              <a:t>on-line </a:t>
            </a:r>
            <a:r>
              <a:rPr lang="cs-CZ" sz="2400" dirty="0" err="1" smtClean="0"/>
              <a:t>form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xmlns="" val="3277622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Obrázek 25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58463" y="2695323"/>
            <a:ext cx="4064695" cy="3008369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76996" y="1438239"/>
            <a:ext cx="1058645" cy="1058645"/>
          </a:xfrm>
          <a:prstGeom prst="rect">
            <a:avLst/>
          </a:prstGeom>
        </p:spPr>
      </p:pic>
      <p:pic>
        <p:nvPicPr>
          <p:cNvPr id="21" name="Picture 4" descr="C:\Users\Vojta\Documents\Agora\2015_Participativní ROZPOČET\propagace\LOGA_web_infografika\Infografika-participativni-rozpocet\color\INFO-hlasovani-color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69092" y="3840487"/>
            <a:ext cx="1044000" cy="10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98146" y="1378513"/>
            <a:ext cx="1070368" cy="107036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61320" y="0"/>
            <a:ext cx="2882680" cy="945222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97012" y="5589240"/>
            <a:ext cx="1069836" cy="1109460"/>
          </a:xfrm>
          <a:prstGeom prst="rect">
            <a:avLst/>
          </a:prstGeom>
        </p:spPr>
      </p:pic>
      <p:sp>
        <p:nvSpPr>
          <p:cNvPr id="13" name="Nadpis 1"/>
          <p:cNvSpPr>
            <a:spLocks noGrp="1"/>
          </p:cNvSpPr>
          <p:nvPr>
            <p:ph type="title"/>
          </p:nvPr>
        </p:nvSpPr>
        <p:spPr>
          <a:xfrm>
            <a:off x="-92934" y="32608"/>
            <a:ext cx="8229600" cy="792088"/>
          </a:xfrm>
        </p:spPr>
        <p:txBody>
          <a:bodyPr/>
          <a:lstStyle/>
          <a:p>
            <a:pPr algn="l"/>
            <a:r>
              <a:rPr lang="cs-CZ" dirty="0" err="1" smtClean="0"/>
              <a:t>Time</a:t>
            </a:r>
            <a:r>
              <a:rPr lang="cs-CZ" dirty="0" smtClean="0"/>
              <a:t> line </a:t>
            </a:r>
            <a:r>
              <a:rPr lang="cs-CZ" dirty="0" err="1" smtClean="0"/>
              <a:t>of</a:t>
            </a:r>
            <a:r>
              <a:rPr lang="cs-CZ" dirty="0" smtClean="0"/>
              <a:t> PB proces 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67301" y="699435"/>
            <a:ext cx="1045415" cy="1045415"/>
          </a:xfrm>
          <a:prstGeom prst="rect">
            <a:avLst/>
          </a:prstGeom>
        </p:spPr>
      </p:pic>
      <p:sp>
        <p:nvSpPr>
          <p:cNvPr id="9" name="Šipka dolů 8"/>
          <p:cNvSpPr/>
          <p:nvPr/>
        </p:nvSpPr>
        <p:spPr>
          <a:xfrm rot="17832005">
            <a:off x="5178242" y="1267304"/>
            <a:ext cx="564539" cy="55532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TextovéPole 9"/>
          <p:cNvSpPr txBox="1"/>
          <p:nvPr/>
        </p:nvSpPr>
        <p:spPr>
          <a:xfrm>
            <a:off x="3735466" y="1733971"/>
            <a:ext cx="15449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smtClean="0"/>
              <a:t>June </a:t>
            </a:r>
          </a:p>
          <a:p>
            <a:pPr algn="ctr"/>
            <a:r>
              <a:rPr lang="cs-CZ" sz="1400" dirty="0" err="1" smtClean="0"/>
              <a:t>Decission</a:t>
            </a:r>
            <a:r>
              <a:rPr lang="cs-CZ" sz="1400" dirty="0" smtClean="0"/>
              <a:t> </a:t>
            </a:r>
            <a:r>
              <a:rPr lang="cs-CZ" sz="1400" dirty="0" err="1" smtClean="0"/>
              <a:t>of</a:t>
            </a:r>
            <a:r>
              <a:rPr lang="cs-CZ" sz="1400" dirty="0" smtClean="0"/>
              <a:t> </a:t>
            </a:r>
            <a:r>
              <a:rPr lang="cs-CZ" sz="1400" dirty="0" err="1" smtClean="0"/>
              <a:t>the</a:t>
            </a:r>
            <a:r>
              <a:rPr lang="cs-CZ" sz="1400" dirty="0"/>
              <a:t> </a:t>
            </a:r>
            <a:r>
              <a:rPr lang="cs-CZ" sz="1400" dirty="0" err="1" smtClean="0"/>
              <a:t>municipal</a:t>
            </a:r>
            <a:r>
              <a:rPr lang="cs-CZ" sz="1400" dirty="0" smtClean="0"/>
              <a:t> </a:t>
            </a:r>
            <a:r>
              <a:rPr lang="cs-CZ" sz="1400" dirty="0" err="1" smtClean="0"/>
              <a:t>assembly</a:t>
            </a:r>
            <a:endParaRPr lang="cs-CZ" sz="1400" dirty="0"/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3063" y="3432769"/>
            <a:ext cx="1044000" cy="1044000"/>
          </a:xfrm>
          <a:prstGeom prst="rect">
            <a:avLst/>
          </a:prstGeom>
        </p:spPr>
      </p:pic>
      <p:sp>
        <p:nvSpPr>
          <p:cNvPr id="12" name="TextovéPole 11"/>
          <p:cNvSpPr txBox="1"/>
          <p:nvPr/>
        </p:nvSpPr>
        <p:spPr>
          <a:xfrm>
            <a:off x="6734114" y="4245171"/>
            <a:ext cx="12418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err="1" smtClean="0"/>
              <a:t>September</a:t>
            </a:r>
            <a:r>
              <a:rPr lang="cs-CZ" sz="1400" b="1" dirty="0" smtClean="0"/>
              <a:t> - </a:t>
            </a:r>
            <a:r>
              <a:rPr lang="cs-CZ" sz="1400" b="1" dirty="0" err="1" smtClean="0"/>
              <a:t>November</a:t>
            </a:r>
            <a:endParaRPr lang="cs-CZ" sz="1400" b="1" dirty="0" smtClean="0"/>
          </a:p>
          <a:p>
            <a:pPr algn="ctr"/>
            <a:r>
              <a:rPr lang="cs-CZ" sz="1400" dirty="0" smtClean="0">
                <a:hlinkClick r:id="rId11"/>
              </a:rPr>
              <a:t>Call </a:t>
            </a:r>
            <a:r>
              <a:rPr lang="cs-CZ" sz="1400" dirty="0" err="1" smtClean="0">
                <a:hlinkClick r:id="rId11"/>
              </a:rPr>
              <a:t>for</a:t>
            </a:r>
            <a:r>
              <a:rPr lang="cs-CZ" sz="1400" dirty="0" smtClean="0">
                <a:hlinkClick r:id="rId11"/>
              </a:rPr>
              <a:t> proposals</a:t>
            </a:r>
            <a:endParaRPr lang="cs-CZ" sz="1400" dirty="0"/>
          </a:p>
        </p:txBody>
      </p:sp>
      <p:pic>
        <p:nvPicPr>
          <p:cNvPr id="14" name="Picture 2" descr="C:\Users\Vojta\Documents\Agora\2015_Participativní ROZPOČET\propagace\LOGA_web_infografika\Infografika-participativni-rozpocet\color\dopracovani-projektu-color.jpg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59207" y="5284578"/>
            <a:ext cx="1044000" cy="10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ovéPole 14"/>
          <p:cNvSpPr txBox="1"/>
          <p:nvPr/>
        </p:nvSpPr>
        <p:spPr>
          <a:xfrm>
            <a:off x="4870171" y="6153903"/>
            <a:ext cx="20051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err="1" smtClean="0"/>
              <a:t>December</a:t>
            </a:r>
            <a:r>
              <a:rPr lang="cs-CZ" sz="1400" b="1" dirty="0" smtClean="0"/>
              <a:t> – </a:t>
            </a:r>
            <a:r>
              <a:rPr lang="cs-CZ" sz="1400" b="1" dirty="0" err="1" smtClean="0"/>
              <a:t>January</a:t>
            </a:r>
            <a:endParaRPr lang="cs-CZ" sz="1400" b="1" dirty="0" smtClean="0"/>
          </a:p>
          <a:p>
            <a:pPr algn="ctr"/>
            <a:r>
              <a:rPr lang="cs-CZ" sz="1400" dirty="0" err="1" smtClean="0"/>
              <a:t>Feasibility</a:t>
            </a:r>
            <a:r>
              <a:rPr lang="cs-CZ" sz="1400" dirty="0" smtClean="0"/>
              <a:t> </a:t>
            </a:r>
            <a:r>
              <a:rPr lang="cs-CZ" sz="1400" dirty="0" err="1" smtClean="0"/>
              <a:t>analysis</a:t>
            </a:r>
            <a:endParaRPr lang="en-GB" sz="1400" dirty="0"/>
          </a:p>
        </p:txBody>
      </p:sp>
      <p:pic>
        <p:nvPicPr>
          <p:cNvPr id="16" name="Picture 3" descr="C:\Users\Vojta\Documents\Agora\2015_Participativní ROZPOČET\propagace\LOGA_web_infografika\Infografika-participativni-rozpocet\color\INFO-diskuze-color.jpg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79269" y="5266061"/>
            <a:ext cx="1044000" cy="10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Šipka dolů 16"/>
          <p:cNvSpPr/>
          <p:nvPr/>
        </p:nvSpPr>
        <p:spPr>
          <a:xfrm rot="11676507">
            <a:off x="1574763" y="2882371"/>
            <a:ext cx="564539" cy="55532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Šipka dolů 17"/>
          <p:cNvSpPr/>
          <p:nvPr/>
        </p:nvSpPr>
        <p:spPr>
          <a:xfrm rot="5400000">
            <a:off x="4263295" y="5876818"/>
            <a:ext cx="564539" cy="5557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TextovéPole 18"/>
          <p:cNvSpPr txBox="1"/>
          <p:nvPr/>
        </p:nvSpPr>
        <p:spPr>
          <a:xfrm>
            <a:off x="2507592" y="6074873"/>
            <a:ext cx="201040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err="1" smtClean="0"/>
              <a:t>January</a:t>
            </a:r>
            <a:r>
              <a:rPr lang="cs-CZ" sz="1400" b="1" dirty="0" smtClean="0"/>
              <a:t> </a:t>
            </a:r>
          </a:p>
          <a:p>
            <a:pPr algn="ctr"/>
            <a:r>
              <a:rPr lang="cs-CZ" sz="1400" dirty="0" err="1" smtClean="0"/>
              <a:t>Presentation</a:t>
            </a:r>
            <a:r>
              <a:rPr lang="cs-CZ" sz="1400" dirty="0" smtClean="0"/>
              <a:t> and </a:t>
            </a:r>
            <a:r>
              <a:rPr lang="cs-CZ" sz="1400" dirty="0" err="1" smtClean="0"/>
              <a:t>discussion</a:t>
            </a:r>
            <a:r>
              <a:rPr lang="cs-CZ" sz="1400" dirty="0" smtClean="0"/>
              <a:t> on proposals</a:t>
            </a:r>
            <a:endParaRPr lang="cs-CZ" sz="1400" dirty="0"/>
          </a:p>
        </p:txBody>
      </p:sp>
      <p:sp>
        <p:nvSpPr>
          <p:cNvPr id="20" name="Šipka dolů 19"/>
          <p:cNvSpPr/>
          <p:nvPr/>
        </p:nvSpPr>
        <p:spPr>
          <a:xfrm rot="20003103">
            <a:off x="6969796" y="2767232"/>
            <a:ext cx="564539" cy="55532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TextovéPole 21"/>
          <p:cNvSpPr txBox="1"/>
          <p:nvPr/>
        </p:nvSpPr>
        <p:spPr>
          <a:xfrm>
            <a:off x="1197390" y="4884487"/>
            <a:ext cx="124189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err="1" smtClean="0"/>
              <a:t>February</a:t>
            </a:r>
            <a:r>
              <a:rPr lang="cs-CZ" sz="1400" b="1" dirty="0" smtClean="0"/>
              <a:t> </a:t>
            </a:r>
            <a:endParaRPr lang="cs-CZ" sz="1400" b="1" dirty="0"/>
          </a:p>
          <a:p>
            <a:pPr algn="ctr"/>
            <a:r>
              <a:rPr lang="cs-CZ" sz="1400" dirty="0" err="1" smtClean="0"/>
              <a:t>Electronic</a:t>
            </a:r>
            <a:r>
              <a:rPr lang="cs-CZ" sz="1400" dirty="0" smtClean="0"/>
              <a:t> </a:t>
            </a:r>
            <a:r>
              <a:rPr lang="cs-CZ" sz="1400" dirty="0" err="1" smtClean="0"/>
              <a:t>voting</a:t>
            </a:r>
            <a:r>
              <a:rPr lang="cs-CZ" sz="1400" dirty="0" smtClean="0"/>
              <a:t> </a:t>
            </a:r>
            <a:endParaRPr lang="cs-CZ" sz="1400" dirty="0"/>
          </a:p>
        </p:txBody>
      </p:sp>
      <p:sp>
        <p:nvSpPr>
          <p:cNvPr id="57" name="TextovéPole 56"/>
          <p:cNvSpPr txBox="1"/>
          <p:nvPr/>
        </p:nvSpPr>
        <p:spPr>
          <a:xfrm>
            <a:off x="5681207" y="2286964"/>
            <a:ext cx="144601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smtClean="0"/>
              <a:t>July - </a:t>
            </a:r>
            <a:r>
              <a:rPr lang="cs-CZ" sz="1400" b="1" dirty="0" err="1"/>
              <a:t>S</a:t>
            </a:r>
            <a:r>
              <a:rPr lang="cs-CZ" sz="1400" b="1" dirty="0" err="1" smtClean="0"/>
              <a:t>eptember</a:t>
            </a:r>
            <a:endParaRPr lang="cs-CZ" sz="1400" b="1" dirty="0" smtClean="0"/>
          </a:p>
          <a:p>
            <a:pPr algn="ctr"/>
            <a:r>
              <a:rPr lang="cs-CZ" sz="1400" dirty="0" err="1"/>
              <a:t>information</a:t>
            </a:r>
            <a:r>
              <a:rPr lang="cs-CZ" sz="1400" dirty="0"/>
              <a:t> </a:t>
            </a:r>
            <a:r>
              <a:rPr lang="cs-CZ" sz="1400" dirty="0" err="1"/>
              <a:t>campaign</a:t>
            </a:r>
            <a:endParaRPr lang="cs-CZ" sz="1400" dirty="0"/>
          </a:p>
        </p:txBody>
      </p:sp>
      <p:sp>
        <p:nvSpPr>
          <p:cNvPr id="58" name="Šipka dolů 57"/>
          <p:cNvSpPr/>
          <p:nvPr/>
        </p:nvSpPr>
        <p:spPr>
          <a:xfrm rot="8214898">
            <a:off x="2317001" y="4907688"/>
            <a:ext cx="564539" cy="55532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9" name="Šipka dolů 58"/>
          <p:cNvSpPr/>
          <p:nvPr/>
        </p:nvSpPr>
        <p:spPr>
          <a:xfrm rot="2883982">
            <a:off x="6361599" y="5006695"/>
            <a:ext cx="564539" cy="5557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0" name="TextovéPole 59"/>
          <p:cNvSpPr txBox="1"/>
          <p:nvPr/>
        </p:nvSpPr>
        <p:spPr>
          <a:xfrm>
            <a:off x="2032437" y="2441262"/>
            <a:ext cx="13558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err="1" smtClean="0"/>
              <a:t>March</a:t>
            </a:r>
            <a:r>
              <a:rPr lang="cs-CZ" sz="1400" b="1" dirty="0" smtClean="0"/>
              <a:t> - </a:t>
            </a:r>
            <a:r>
              <a:rPr lang="cs-CZ" sz="1400" b="1" dirty="0" err="1" smtClean="0"/>
              <a:t>April</a:t>
            </a:r>
            <a:endParaRPr lang="cs-CZ" sz="1400" b="1" dirty="0" smtClean="0"/>
          </a:p>
          <a:p>
            <a:pPr algn="ctr"/>
            <a:r>
              <a:rPr lang="cs-CZ" sz="1400" dirty="0" err="1" smtClean="0"/>
              <a:t>Evaluation</a:t>
            </a:r>
            <a:r>
              <a:rPr lang="cs-CZ" sz="1400" dirty="0" smtClean="0"/>
              <a:t>, </a:t>
            </a:r>
            <a:r>
              <a:rPr lang="cs-CZ" sz="1400" dirty="0" err="1" smtClean="0"/>
              <a:t>preparation</a:t>
            </a:r>
            <a:r>
              <a:rPr lang="cs-CZ" sz="1400" dirty="0" smtClean="0"/>
              <a:t> </a:t>
            </a:r>
            <a:r>
              <a:rPr lang="cs-CZ" sz="1400" dirty="0" err="1" smtClean="0"/>
              <a:t>of</a:t>
            </a:r>
            <a:r>
              <a:rPr lang="cs-CZ" sz="1400" dirty="0" smtClean="0"/>
              <a:t> </a:t>
            </a:r>
            <a:r>
              <a:rPr lang="cs-CZ" sz="1400" dirty="0" err="1" smtClean="0"/>
              <a:t>the</a:t>
            </a:r>
            <a:r>
              <a:rPr lang="cs-CZ" sz="1400" dirty="0" smtClean="0"/>
              <a:t> </a:t>
            </a:r>
            <a:r>
              <a:rPr lang="cs-CZ" sz="1400" dirty="0" err="1" smtClean="0"/>
              <a:t>next</a:t>
            </a:r>
            <a:r>
              <a:rPr lang="cs-CZ" sz="1400" dirty="0" smtClean="0"/>
              <a:t> </a:t>
            </a:r>
            <a:r>
              <a:rPr lang="cs-CZ" sz="1400" dirty="0" err="1" smtClean="0"/>
              <a:t>round</a:t>
            </a:r>
            <a:endParaRPr lang="cs-CZ" sz="1400" dirty="0"/>
          </a:p>
        </p:txBody>
      </p:sp>
      <p:sp>
        <p:nvSpPr>
          <p:cNvPr id="25" name="Šipka dolů 24"/>
          <p:cNvSpPr/>
          <p:nvPr/>
        </p:nvSpPr>
        <p:spPr>
          <a:xfrm rot="14874032">
            <a:off x="3205658" y="1261384"/>
            <a:ext cx="564539" cy="55532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8895166">
            <a:off x="1348427" y="1894022"/>
            <a:ext cx="6683261" cy="3742626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8365" y="226905"/>
            <a:ext cx="7591447" cy="6336928"/>
          </a:xfrm>
          <a:prstGeom prst="rect">
            <a:avLst/>
          </a:prstGeom>
        </p:spPr>
      </p:pic>
      <p:pic>
        <p:nvPicPr>
          <p:cNvPr id="23" name="Obrázek 22"/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8057" y="598066"/>
            <a:ext cx="9144000" cy="6368585"/>
          </a:xfrm>
          <a:prstGeom prst="rect">
            <a:avLst/>
          </a:prstGeom>
        </p:spPr>
      </p:pic>
      <p:pic>
        <p:nvPicPr>
          <p:cNvPr id="28" name="Obrázek 27"/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48205"/>
            <a:ext cx="9144000" cy="6096000"/>
          </a:xfrm>
          <a:prstGeom prst="rect">
            <a:avLst/>
          </a:prstGeom>
        </p:spPr>
      </p:pic>
      <p:pic>
        <p:nvPicPr>
          <p:cNvPr id="29" name="Obrázek 28"/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2187" y="451908"/>
            <a:ext cx="9144000" cy="6096000"/>
          </a:xfrm>
          <a:prstGeom prst="rect">
            <a:avLst/>
          </a:prstGeom>
        </p:spPr>
      </p:pic>
      <p:pic>
        <p:nvPicPr>
          <p:cNvPr id="30" name="Obrázek 29"/>
          <p:cNvPicPr>
            <a:picLocks noChangeAspect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4325" y="281375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11536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6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2" grpId="0"/>
      <p:bldP spid="15" grpId="0"/>
      <p:bldP spid="17" grpId="0" animBg="1"/>
      <p:bldP spid="18" grpId="0" animBg="1"/>
      <p:bldP spid="19" grpId="0"/>
      <p:bldP spid="20" grpId="0" animBg="1"/>
      <p:bldP spid="22" grpId="0"/>
      <p:bldP spid="57" grpId="0"/>
      <p:bldP spid="58" grpId="0" animBg="1"/>
      <p:bldP spid="59" grpId="0" animBg="1"/>
      <p:bldP spid="60" grpId="0"/>
      <p:bldP spid="25" grpId="0" animBg="1"/>
      <p:bldP spid="2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61320" y="0"/>
            <a:ext cx="2882680" cy="945222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97012" y="5589240"/>
            <a:ext cx="1069836" cy="1109460"/>
          </a:xfrm>
          <a:prstGeom prst="rect">
            <a:avLst/>
          </a:prstGeom>
        </p:spPr>
      </p:pic>
      <p:sp>
        <p:nvSpPr>
          <p:cNvPr id="13" name="Nadpis 1"/>
          <p:cNvSpPr>
            <a:spLocks noGrp="1"/>
          </p:cNvSpPr>
          <p:nvPr>
            <p:ph type="title"/>
          </p:nvPr>
        </p:nvSpPr>
        <p:spPr>
          <a:xfrm>
            <a:off x="323528" y="836712"/>
            <a:ext cx="8229600" cy="792088"/>
          </a:xfrm>
        </p:spPr>
        <p:txBody>
          <a:bodyPr/>
          <a:lstStyle/>
          <a:p>
            <a:pPr algn="l"/>
            <a:r>
              <a:rPr lang="cs-CZ" dirty="0" err="1" smtClean="0"/>
              <a:t>Results</a:t>
            </a:r>
            <a:endParaRPr lang="cs-CZ" dirty="0"/>
          </a:p>
        </p:txBody>
      </p:sp>
      <p:sp>
        <p:nvSpPr>
          <p:cNvPr id="2" name="TextovéPole 1"/>
          <p:cNvSpPr txBox="1"/>
          <p:nvPr/>
        </p:nvSpPr>
        <p:spPr>
          <a:xfrm>
            <a:off x="323528" y="1755930"/>
            <a:ext cx="7861516" cy="4536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200" dirty="0" smtClean="0"/>
              <a:t>10 public </a:t>
            </a:r>
            <a:r>
              <a:rPr lang="cs-CZ" sz="3200" dirty="0" err="1" smtClean="0"/>
              <a:t>meetings</a:t>
            </a:r>
            <a:r>
              <a:rPr lang="cs-CZ" sz="3200" dirty="0" smtClean="0"/>
              <a:t> (</a:t>
            </a:r>
            <a:r>
              <a:rPr lang="cs-CZ" sz="3200" dirty="0" err="1" smtClean="0"/>
              <a:t>over</a:t>
            </a:r>
            <a:r>
              <a:rPr lang="cs-CZ" sz="3200" dirty="0" smtClean="0"/>
              <a:t> 300 </a:t>
            </a:r>
            <a:r>
              <a:rPr lang="cs-CZ" sz="3200" dirty="0" err="1" smtClean="0"/>
              <a:t>participants</a:t>
            </a:r>
            <a:r>
              <a:rPr lang="cs-CZ" sz="3200" dirty="0" smtClean="0"/>
              <a:t>)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cs-CZ" sz="3200" dirty="0" smtClean="0"/>
              <a:t>50 </a:t>
            </a:r>
            <a:r>
              <a:rPr lang="cs-CZ" sz="3200" dirty="0" err="1" smtClean="0"/>
              <a:t>project</a:t>
            </a:r>
            <a:r>
              <a:rPr lang="cs-CZ" sz="3200" dirty="0" smtClean="0"/>
              <a:t> proposals (</a:t>
            </a:r>
            <a:r>
              <a:rPr lang="cs-CZ" sz="3200" dirty="0" err="1" smtClean="0"/>
              <a:t>approx</a:t>
            </a:r>
            <a:r>
              <a:rPr lang="cs-CZ" sz="3200" dirty="0" smtClean="0"/>
              <a:t>. 0.8 mil. EUR)</a:t>
            </a:r>
            <a:endParaRPr lang="cs-CZ" sz="3200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cs-CZ" sz="3200" dirty="0"/>
              <a:t>33 </a:t>
            </a:r>
            <a:r>
              <a:rPr lang="cs-CZ" sz="3200" dirty="0" err="1" smtClean="0"/>
              <a:t>of</a:t>
            </a:r>
            <a:r>
              <a:rPr lang="cs-CZ" sz="3200" dirty="0" smtClean="0"/>
              <a:t> </a:t>
            </a:r>
            <a:r>
              <a:rPr lang="cs-CZ" sz="3200" dirty="0" err="1" smtClean="0"/>
              <a:t>approved</a:t>
            </a:r>
            <a:r>
              <a:rPr lang="cs-CZ" sz="3200" dirty="0" smtClean="0"/>
              <a:t> proposals (</a:t>
            </a:r>
            <a:r>
              <a:rPr lang="cs-CZ" sz="3200" dirty="0" err="1" smtClean="0"/>
              <a:t>approx</a:t>
            </a:r>
            <a:r>
              <a:rPr lang="cs-CZ" sz="3200" dirty="0" smtClean="0"/>
              <a:t>. 0.7  mil EUR)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cs-CZ" sz="2400" dirty="0"/>
              <a:t>12 </a:t>
            </a:r>
            <a:r>
              <a:rPr lang="cs-CZ" sz="2400" dirty="0" smtClean="0"/>
              <a:t>proposals not </a:t>
            </a:r>
            <a:r>
              <a:rPr lang="cs-CZ" sz="2400" dirty="0" err="1" smtClean="0"/>
              <a:t>feasible</a:t>
            </a:r>
            <a:endParaRPr lang="cs-CZ" sz="2400" dirty="0"/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cs-CZ" sz="2400" dirty="0"/>
              <a:t>2 </a:t>
            </a:r>
            <a:r>
              <a:rPr lang="cs-CZ" sz="2400" dirty="0" smtClean="0"/>
              <a:t>proposals </a:t>
            </a:r>
            <a:r>
              <a:rPr lang="cs-CZ" sz="2400" dirty="0" err="1" smtClean="0"/>
              <a:t>canceled</a:t>
            </a:r>
            <a:r>
              <a:rPr lang="cs-CZ" sz="2400" dirty="0" smtClean="0"/>
              <a:t> by </a:t>
            </a:r>
            <a:r>
              <a:rPr lang="cs-CZ" sz="2400" dirty="0" err="1" smtClean="0"/>
              <a:t>author</a:t>
            </a:r>
            <a:endParaRPr lang="cs-CZ" sz="2400" dirty="0"/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cs-CZ" sz="2400" dirty="0" smtClean="0"/>
              <a:t>5 proposals </a:t>
            </a:r>
            <a:r>
              <a:rPr lang="cs-CZ" sz="2400" dirty="0" err="1" smtClean="0"/>
              <a:t>merged</a:t>
            </a:r>
            <a:r>
              <a:rPr lang="cs-CZ" sz="2400" dirty="0" smtClean="0"/>
              <a:t> </a:t>
            </a:r>
            <a:r>
              <a:rPr lang="cs-CZ" sz="2400" dirty="0" err="1" smtClean="0"/>
              <a:t>into</a:t>
            </a:r>
            <a:r>
              <a:rPr lang="cs-CZ" sz="2400" dirty="0" smtClean="0"/>
              <a:t> 2 </a:t>
            </a:r>
            <a:r>
              <a:rPr lang="cs-CZ" sz="2400" dirty="0" err="1" smtClean="0"/>
              <a:t>new</a:t>
            </a:r>
            <a:endParaRPr lang="cs-CZ" sz="2400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cs-CZ" sz="3200" dirty="0" smtClean="0"/>
              <a:t>5024 </a:t>
            </a:r>
            <a:r>
              <a:rPr lang="cs-CZ" sz="3200" dirty="0" err="1" smtClean="0"/>
              <a:t>participants</a:t>
            </a:r>
            <a:r>
              <a:rPr lang="cs-CZ" sz="3200" dirty="0" smtClean="0"/>
              <a:t> in on-line </a:t>
            </a:r>
            <a:r>
              <a:rPr lang="cs-CZ" sz="3200" dirty="0" err="1" smtClean="0"/>
              <a:t>voting</a:t>
            </a:r>
            <a:r>
              <a:rPr lang="cs-CZ" sz="3200" dirty="0" smtClean="0"/>
              <a:t>: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cs-CZ" sz="2400" dirty="0" err="1" smtClean="0"/>
              <a:t>Approx</a:t>
            </a:r>
            <a:r>
              <a:rPr lang="cs-CZ" sz="2400" dirty="0" smtClean="0"/>
              <a:t>. 4,6% </a:t>
            </a:r>
            <a:r>
              <a:rPr lang="cs-CZ" sz="2400" dirty="0" err="1" smtClean="0"/>
              <a:t>local</a:t>
            </a:r>
            <a:r>
              <a:rPr lang="cs-CZ" sz="2400" dirty="0" smtClean="0"/>
              <a:t> </a:t>
            </a:r>
            <a:r>
              <a:rPr lang="cs-CZ" sz="2400" dirty="0" err="1" smtClean="0"/>
              <a:t>inhabitants</a:t>
            </a:r>
            <a:endParaRPr lang="cs-CZ" sz="2400" dirty="0"/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cs-CZ" sz="2400" dirty="0" smtClean="0"/>
              <a:t>4 </a:t>
            </a:r>
            <a:r>
              <a:rPr lang="cs-CZ" sz="2400" dirty="0" err="1" smtClean="0"/>
              <a:t>votes</a:t>
            </a:r>
            <a:r>
              <a:rPr lang="cs-CZ" sz="2400" dirty="0" smtClean="0"/>
              <a:t> positive </a:t>
            </a:r>
            <a:r>
              <a:rPr lang="cs-CZ" sz="2400" dirty="0"/>
              <a:t>2 </a:t>
            </a:r>
            <a:r>
              <a:rPr lang="cs-CZ" sz="2400" dirty="0" err="1" smtClean="0"/>
              <a:t>votes</a:t>
            </a:r>
            <a:r>
              <a:rPr lang="cs-CZ" sz="2400" dirty="0" smtClean="0"/>
              <a:t> negative</a:t>
            </a:r>
            <a:endParaRPr lang="cs-CZ" sz="2400" dirty="0"/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endParaRPr lang="cs-CZ" sz="3200" dirty="0" smtClean="0"/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xmlns="" val="416123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lastní návrh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participativni_rozpocet</Template>
  <TotalTime>2779</TotalTime>
  <Words>282</Words>
  <Application>Microsoft Office PowerPoint</Application>
  <PresentationFormat>Předvádění na obrazovce (4:3)</PresentationFormat>
  <Paragraphs>60</Paragraphs>
  <Slides>11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2" baseType="lpstr">
      <vt:lpstr>Vlastní návrh</vt:lpstr>
      <vt:lpstr>Snímek 1</vt:lpstr>
      <vt:lpstr>Snímek 2</vt:lpstr>
      <vt:lpstr>Municipalities using PB</vt:lpstr>
      <vt:lpstr>Snímek 4</vt:lpstr>
      <vt:lpstr>Snímek 5</vt:lpstr>
      <vt:lpstr>Example of PB –  City district Prague 10</vt:lpstr>
      <vt:lpstr>Rules and principles</vt:lpstr>
      <vt:lpstr>Time line of PB proces </vt:lpstr>
      <vt:lpstr>Results</vt:lpstr>
      <vt:lpstr>Lessons learnt</vt:lpstr>
      <vt:lpstr>Snímek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Vojta</dc:creator>
  <cp:lastModifiedBy>Vojtech Zelenka</cp:lastModifiedBy>
  <cp:revision>98</cp:revision>
  <dcterms:created xsi:type="dcterms:W3CDTF">2016-03-22T16:30:09Z</dcterms:created>
  <dcterms:modified xsi:type="dcterms:W3CDTF">2018-09-05T08:57:55Z</dcterms:modified>
</cp:coreProperties>
</file>