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6" r:id="rId5"/>
    <p:sldId id="263" r:id="rId6"/>
    <p:sldId id="268" r:id="rId7"/>
    <p:sldId id="269" r:id="rId8"/>
    <p:sldId id="270" r:id="rId9"/>
    <p:sldId id="271" r:id="rId10"/>
    <p:sldId id="272" r:id="rId11"/>
    <p:sldId id="273" r:id="rId12"/>
    <p:sldId id="274" r:id="rId13"/>
    <p:sldId id="275" r:id="rId14"/>
    <p:sldId id="276" r:id="rId15"/>
    <p:sldId id="278" r:id="rId16"/>
    <p:sldId id="264" r:id="rId17"/>
    <p:sldId id="277"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8" d="100"/>
          <a:sy n="78" d="100"/>
        </p:scale>
        <p:origin x="77"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55EF4F6B-1BBC-418E-A956-DF41CC2F5987}" type="datetimeFigureOut">
              <a:rPr lang="cs-CZ" smtClean="0"/>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185379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EF4F6B-1BBC-418E-A956-DF41CC2F5987}" type="datetimeFigureOut">
              <a:rPr lang="cs-CZ" smtClean="0"/>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246035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EF4F6B-1BBC-418E-A956-DF41CC2F5987}" type="datetimeFigureOut">
              <a:rPr lang="cs-CZ" smtClean="0"/>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425534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5EF4F6B-1BBC-418E-A956-DF41CC2F5987}" type="datetimeFigureOut">
              <a:rPr lang="cs-CZ" smtClean="0"/>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4280956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55EF4F6B-1BBC-418E-A956-DF41CC2F5987}" type="datetimeFigureOut">
              <a:rPr lang="cs-CZ" smtClean="0"/>
              <a:t>07.12.2019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51645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5EF4F6B-1BBC-418E-A956-DF41CC2F5987}" type="datetimeFigureOut">
              <a:rPr lang="cs-CZ" smtClean="0"/>
              <a:t>07.12.2019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512296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5EF4F6B-1BBC-418E-A956-DF41CC2F5987}" type="datetimeFigureOut">
              <a:rPr lang="cs-CZ" smtClean="0"/>
              <a:t>07.12.2019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409283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5EF4F6B-1BBC-418E-A956-DF41CC2F5987}" type="datetimeFigureOut">
              <a:rPr lang="cs-CZ" smtClean="0"/>
              <a:t>07.12.2019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72446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EF4F6B-1BBC-418E-A956-DF41CC2F5987}" type="datetimeFigureOut">
              <a:rPr lang="cs-CZ" smtClean="0"/>
              <a:t>07.12.2019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234685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5EF4F6B-1BBC-418E-A956-DF41CC2F5987}" type="datetimeFigureOut">
              <a:rPr lang="cs-CZ" smtClean="0"/>
              <a:t>07.12.2019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178789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55EF4F6B-1BBC-418E-A956-DF41CC2F5987}" type="datetimeFigureOut">
              <a:rPr lang="cs-CZ" smtClean="0"/>
              <a:t>07.12.2019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F9A4E74-0774-43DE-B125-649CC61549B9}" type="slidenum">
              <a:rPr lang="cs-CZ" smtClean="0"/>
              <a:t>‹#›</a:t>
            </a:fld>
            <a:endParaRPr lang="cs-CZ"/>
          </a:p>
        </p:txBody>
      </p:sp>
    </p:spTree>
    <p:extLst>
      <p:ext uri="{BB962C8B-B14F-4D97-AF65-F5344CB8AC3E}">
        <p14:creationId xmlns:p14="http://schemas.microsoft.com/office/powerpoint/2010/main" val="3566858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F4F6B-1BBC-418E-A956-DF41CC2F5987}" type="datetimeFigureOut">
              <a:rPr lang="cs-CZ" smtClean="0"/>
              <a:t>07.12.2019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A4E74-0774-43DE-B125-649CC61549B9}" type="slidenum">
              <a:rPr lang="cs-CZ" smtClean="0"/>
              <a:t>‹#›</a:t>
            </a:fld>
            <a:endParaRPr lang="cs-CZ"/>
          </a:p>
        </p:txBody>
      </p:sp>
    </p:spTree>
    <p:extLst>
      <p:ext uri="{BB962C8B-B14F-4D97-AF65-F5344CB8AC3E}">
        <p14:creationId xmlns:p14="http://schemas.microsoft.com/office/powerpoint/2010/main" val="17001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KHK9WvPgAQs" TargetMode="External"/><Relationship Id="rId2" Type="http://schemas.openxmlformats.org/officeDocument/2006/relationships/hyperlink" Target="https://www.youtube.com/watch?v=Om_iALv3T7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rekonstrukcestatu.cz/c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cs.wikipedia.org/wiki/Transparentn%C3%AD_%C3%BA%C4%8D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s.wikipedia.org/wiki/Sen%C3%A1t_Parlamentu_%C4%8Cesk%C3%A9_republiky" TargetMode="External"/><Relationship Id="rId2" Type="http://schemas.openxmlformats.org/officeDocument/2006/relationships/hyperlink" Target="https://cs.wikipedia.org/wiki/Poslaneck%C3%A1_sn%C4%9Bmovna_Parlamentu_%C4%8Cesk%C3%A9_republiky" TargetMode="External"/><Relationship Id="rId1" Type="http://schemas.openxmlformats.org/officeDocument/2006/relationships/slideLayout" Target="../slideLayouts/slideLayout2.xml"/><Relationship Id="rId5" Type="http://schemas.openxmlformats.org/officeDocument/2006/relationships/hyperlink" Target="https://cs.wikipedia.org/wiki/%C4%8CEZ" TargetMode="External"/><Relationship Id="rId4" Type="http://schemas.openxmlformats.org/officeDocument/2006/relationships/hyperlink" Target="https://cs.wikipedia.org/wiki/Kancel%C3%A1%C5%99_prezidenta_republik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2"/>
            <a:ext cx="9144000" cy="3558967"/>
          </a:xfrm>
        </p:spPr>
        <p:txBody>
          <a:bodyPr>
            <a:normAutofit/>
          </a:bodyPr>
          <a:lstStyle/>
          <a:p>
            <a:r>
              <a:rPr lang="cs-CZ" dirty="0" smtClean="0"/>
              <a:t>RECONSTRICTION OF THE STATE</a:t>
            </a:r>
            <a:br>
              <a:rPr lang="cs-CZ" dirty="0" smtClean="0"/>
            </a:br>
            <a:r>
              <a:rPr lang="cs-CZ" dirty="0" smtClean="0"/>
              <a:t>- </a:t>
            </a:r>
            <a:br>
              <a:rPr lang="cs-CZ" dirty="0" smtClean="0"/>
            </a:br>
            <a:r>
              <a:rPr lang="cs-CZ" dirty="0" smtClean="0"/>
              <a:t> </a:t>
            </a:r>
            <a:r>
              <a:rPr lang="cs-CZ" dirty="0" err="1" smtClean="0"/>
              <a:t>Succesfull</a:t>
            </a:r>
            <a:r>
              <a:rPr lang="cs-CZ" dirty="0" smtClean="0"/>
              <a:t> </a:t>
            </a:r>
            <a:r>
              <a:rPr lang="cs-CZ" dirty="0" err="1" smtClean="0"/>
              <a:t>Campaign</a:t>
            </a:r>
            <a:endParaRPr lang="cs-CZ" dirty="0"/>
          </a:p>
        </p:txBody>
      </p:sp>
    </p:spTree>
    <p:extLst>
      <p:ext uri="{BB962C8B-B14F-4D97-AF65-F5344CB8AC3E}">
        <p14:creationId xmlns:p14="http://schemas.microsoft.com/office/powerpoint/2010/main" val="1931795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69234" y="573294"/>
            <a:ext cx="10515600" cy="5072132"/>
          </a:xfrm>
        </p:spPr>
        <p:txBody>
          <a:bodyPr>
            <a:normAutofit fontScale="85000" lnSpcReduction="20000"/>
          </a:bodyPr>
          <a:lstStyle/>
          <a:p>
            <a:pPr marL="0" indent="0" fontAlgn="base">
              <a:buNone/>
            </a:pPr>
            <a:endParaRPr lang="cs-CZ" b="1" dirty="0" smtClean="0"/>
          </a:p>
          <a:p>
            <a:pPr marL="0" indent="0" fontAlgn="base">
              <a:buNone/>
            </a:pPr>
            <a:endParaRPr lang="cs-CZ" b="1" dirty="0" smtClean="0"/>
          </a:p>
          <a:p>
            <a:pPr marL="0" indent="0" fontAlgn="base">
              <a:buNone/>
            </a:pPr>
            <a:endParaRPr lang="cs-CZ" b="1" dirty="0"/>
          </a:p>
          <a:p>
            <a:pPr marL="0" indent="0" algn="ctr" fontAlgn="base">
              <a:buNone/>
            </a:pPr>
            <a:r>
              <a:rPr lang="en-US" sz="4100" b="1" dirty="0"/>
              <a:t>Professional nominations for supervisory </a:t>
            </a:r>
            <a:r>
              <a:rPr lang="en-US" sz="4100" b="1" dirty="0" smtClean="0"/>
              <a:t>boards</a:t>
            </a:r>
            <a:endParaRPr lang="cs-CZ" sz="4100" b="1" dirty="0" smtClean="0"/>
          </a:p>
          <a:p>
            <a:pPr marL="0" indent="0" algn="ctr" fontAlgn="base">
              <a:buNone/>
            </a:pPr>
            <a:endParaRPr lang="en-US" sz="3800" dirty="0"/>
          </a:p>
          <a:p>
            <a:pPr marL="0" indent="0" algn="ctr">
              <a:buNone/>
            </a:pPr>
            <a:r>
              <a:rPr lang="en-US" sz="3000" dirty="0"/>
              <a:t>The aim of the proposal is for </a:t>
            </a:r>
            <a:r>
              <a:rPr lang="en-US" sz="3000" dirty="0" smtClean="0"/>
              <a:t>the</a:t>
            </a:r>
            <a:r>
              <a:rPr lang="cs-CZ" sz="3000" dirty="0" smtClean="0"/>
              <a:t> </a:t>
            </a:r>
            <a:r>
              <a:rPr lang="cs-CZ" sz="3000" dirty="0" err="1" smtClean="0"/>
              <a:t>supervisory</a:t>
            </a:r>
            <a:r>
              <a:rPr lang="cs-CZ" sz="3000" dirty="0" smtClean="0"/>
              <a:t> </a:t>
            </a:r>
            <a:r>
              <a:rPr lang="cs-CZ" sz="3000" dirty="0" err="1" smtClean="0"/>
              <a:t>boards</a:t>
            </a:r>
            <a:r>
              <a:rPr lang="en-US" sz="3000" dirty="0" smtClean="0"/>
              <a:t> </a:t>
            </a:r>
            <a:r>
              <a:rPr lang="en-US" sz="3000" dirty="0"/>
              <a:t>state institutions to fulfill their professional function and not </a:t>
            </a:r>
            <a:r>
              <a:rPr lang="cs-CZ" sz="3000" dirty="0" smtClean="0"/>
              <a:t>to </a:t>
            </a:r>
            <a:r>
              <a:rPr lang="cs-CZ" sz="3000" dirty="0" err="1" smtClean="0"/>
              <a:t>be</a:t>
            </a:r>
            <a:r>
              <a:rPr lang="cs-CZ" sz="3000" dirty="0" smtClean="0"/>
              <a:t> </a:t>
            </a:r>
            <a:r>
              <a:rPr lang="cs-CZ" sz="3000" dirty="0" err="1" smtClean="0"/>
              <a:t>appointed</a:t>
            </a:r>
            <a:r>
              <a:rPr lang="cs-CZ" sz="3000" dirty="0" smtClean="0"/>
              <a:t> </a:t>
            </a:r>
            <a:r>
              <a:rPr lang="cs-CZ" sz="3000" dirty="0" err="1" smtClean="0"/>
              <a:t>through</a:t>
            </a:r>
            <a:r>
              <a:rPr lang="cs-CZ" sz="3000" dirty="0" smtClean="0"/>
              <a:t> </a:t>
            </a:r>
            <a:r>
              <a:rPr lang="cs-CZ" sz="3000" dirty="0" err="1" smtClean="0"/>
              <a:t>cronyism</a:t>
            </a:r>
            <a:r>
              <a:rPr lang="en-US" sz="3000" dirty="0" smtClean="0"/>
              <a:t>. </a:t>
            </a:r>
            <a:r>
              <a:rPr lang="en-US" sz="3000" dirty="0"/>
              <a:t>According to </a:t>
            </a:r>
            <a:r>
              <a:rPr lang="cs-CZ" sz="3000" dirty="0" err="1" smtClean="0"/>
              <a:t>it</a:t>
            </a:r>
            <a:r>
              <a:rPr lang="en-US" sz="3000" dirty="0" smtClean="0"/>
              <a:t>, </a:t>
            </a:r>
            <a:r>
              <a:rPr lang="en-US" sz="3000" dirty="0"/>
              <a:t>the supervisory boards should be composed of ⅓ representatives of political parties, ⅓ </a:t>
            </a:r>
            <a:r>
              <a:rPr lang="en-US" sz="3000" dirty="0" smtClean="0"/>
              <a:t>representatives </a:t>
            </a:r>
            <a:r>
              <a:rPr lang="en-US" sz="3000" dirty="0"/>
              <a:t>of employees and ⅓ independent experts, the expertise and length of experience being defined with regard to the activities of the institution.</a:t>
            </a:r>
          </a:p>
          <a:p>
            <a:pPr marL="0" indent="0">
              <a:buNone/>
            </a:pPr>
            <a:r>
              <a:rPr lang="en-US" sz="3600" dirty="0"/>
              <a:t/>
            </a:r>
            <a:br>
              <a:rPr lang="en-US" sz="3600" dirty="0"/>
            </a:br>
            <a:endParaRPr lang="cs-CZ" dirty="0"/>
          </a:p>
        </p:txBody>
      </p:sp>
    </p:spTree>
    <p:extLst>
      <p:ext uri="{BB962C8B-B14F-4D97-AF65-F5344CB8AC3E}">
        <p14:creationId xmlns:p14="http://schemas.microsoft.com/office/powerpoint/2010/main" val="3337988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99051" y="573294"/>
            <a:ext cx="10515600" cy="5072132"/>
          </a:xfrm>
        </p:spPr>
        <p:txBody>
          <a:bodyPr>
            <a:normAutofit/>
          </a:bodyPr>
          <a:lstStyle/>
          <a:p>
            <a:pPr marL="0" indent="0" fontAlgn="base">
              <a:buNone/>
            </a:pPr>
            <a:endParaRPr lang="cs-CZ" b="1" dirty="0" smtClean="0"/>
          </a:p>
          <a:p>
            <a:pPr marL="0" indent="0" algn="ctr" fontAlgn="base">
              <a:buNone/>
            </a:pPr>
            <a:r>
              <a:rPr lang="en-US" sz="3500" b="1" dirty="0" smtClean="0"/>
              <a:t>De-politicization </a:t>
            </a:r>
            <a:r>
              <a:rPr lang="en-US" sz="3500" b="1" dirty="0"/>
              <a:t>of state </a:t>
            </a:r>
            <a:r>
              <a:rPr lang="en-US" sz="3500" b="1" dirty="0" smtClean="0"/>
              <a:t>administration</a:t>
            </a:r>
            <a:endParaRPr lang="cs-CZ" sz="3500" b="1" dirty="0" smtClean="0"/>
          </a:p>
          <a:p>
            <a:pPr marL="0" indent="0" fontAlgn="base">
              <a:buNone/>
            </a:pPr>
            <a:endParaRPr lang="en-US" sz="3500" dirty="0"/>
          </a:p>
          <a:p>
            <a:pPr marL="0" indent="0" algn="just">
              <a:buNone/>
            </a:pPr>
            <a:r>
              <a:rPr lang="en-US" dirty="0"/>
              <a:t>The reconstruction of the state proposes measures to separate and define political and clerical positions in </a:t>
            </a:r>
            <a:r>
              <a:rPr lang="en-US" dirty="0" smtClean="0"/>
              <a:t>the</a:t>
            </a:r>
            <a:r>
              <a:rPr lang="cs-CZ" dirty="0" smtClean="0"/>
              <a:t> </a:t>
            </a:r>
            <a:r>
              <a:rPr lang="cs-CZ" dirty="0" err="1" smtClean="0"/>
              <a:t>state</a:t>
            </a:r>
            <a:r>
              <a:rPr lang="cs-CZ" dirty="0" smtClean="0"/>
              <a:t> </a:t>
            </a:r>
            <a:r>
              <a:rPr lang="cs-CZ" dirty="0" err="1" smtClean="0"/>
              <a:t>administration</a:t>
            </a:r>
            <a:r>
              <a:rPr lang="cs-CZ" dirty="0" smtClean="0"/>
              <a:t>,</a:t>
            </a:r>
            <a:r>
              <a:rPr lang="en-US" dirty="0" smtClean="0"/>
              <a:t> </a:t>
            </a:r>
            <a:r>
              <a:rPr lang="en-US" dirty="0"/>
              <a:t>increase the accountability of officials for their decision-making and make </a:t>
            </a:r>
            <a:r>
              <a:rPr lang="en-US" dirty="0" smtClean="0"/>
              <a:t>the</a:t>
            </a:r>
            <a:r>
              <a:rPr lang="cs-CZ" dirty="0" smtClean="0"/>
              <a:t> </a:t>
            </a:r>
            <a:r>
              <a:rPr lang="cs-CZ" dirty="0" err="1" smtClean="0"/>
              <a:t>salary</a:t>
            </a:r>
            <a:r>
              <a:rPr lang="cs-CZ" dirty="0" smtClean="0"/>
              <a:t> </a:t>
            </a:r>
            <a:r>
              <a:rPr lang="en-US" dirty="0" smtClean="0"/>
              <a:t>system </a:t>
            </a:r>
            <a:r>
              <a:rPr lang="en-US" dirty="0"/>
              <a:t>more </a:t>
            </a:r>
            <a:r>
              <a:rPr lang="en-US" dirty="0" smtClean="0"/>
              <a:t>transparent. </a:t>
            </a:r>
            <a:r>
              <a:rPr lang="en-US" dirty="0"/>
              <a:t>In September 2014, the Chamber of Deputies adopted the </a:t>
            </a:r>
            <a:r>
              <a:rPr lang="en-US" dirty="0" smtClean="0"/>
              <a:t>so-called</a:t>
            </a:r>
            <a:r>
              <a:rPr lang="cs-CZ" dirty="0" smtClean="0"/>
              <a:t> </a:t>
            </a:r>
            <a:r>
              <a:rPr lang="cs-CZ" dirty="0" err="1" smtClean="0"/>
              <a:t>Service</a:t>
            </a:r>
            <a:r>
              <a:rPr lang="cs-CZ" dirty="0" smtClean="0"/>
              <a:t> </a:t>
            </a:r>
            <a:r>
              <a:rPr lang="cs-CZ" dirty="0" err="1" smtClean="0"/>
              <a:t>Act</a:t>
            </a:r>
            <a:r>
              <a:rPr lang="en-US" dirty="0" smtClean="0"/>
              <a:t>, </a:t>
            </a:r>
            <a:r>
              <a:rPr lang="en-US" dirty="0"/>
              <a:t>which, however, does not meet the criteria set by the State Reconstruction.</a:t>
            </a:r>
            <a:r>
              <a:rPr lang="en-US" sz="3600" dirty="0"/>
              <a:t/>
            </a:r>
            <a:br>
              <a:rPr lang="en-US" sz="3600" dirty="0"/>
            </a:br>
            <a:endParaRPr lang="cs-CZ" dirty="0"/>
          </a:p>
        </p:txBody>
      </p:sp>
    </p:spTree>
    <p:extLst>
      <p:ext uri="{BB962C8B-B14F-4D97-AF65-F5344CB8AC3E}">
        <p14:creationId xmlns:p14="http://schemas.microsoft.com/office/powerpoint/2010/main" val="3024814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69234" y="573294"/>
            <a:ext cx="10515600" cy="5072132"/>
          </a:xfrm>
        </p:spPr>
        <p:txBody>
          <a:bodyPr>
            <a:normAutofit/>
          </a:bodyPr>
          <a:lstStyle/>
          <a:p>
            <a:pPr marL="0" indent="0" fontAlgn="base">
              <a:buNone/>
            </a:pPr>
            <a:endParaRPr lang="cs-CZ" b="1" dirty="0" smtClean="0"/>
          </a:p>
          <a:p>
            <a:pPr marL="0" indent="0" fontAlgn="base">
              <a:buNone/>
            </a:pPr>
            <a:r>
              <a:rPr lang="en-US" sz="3500" b="1" dirty="0" smtClean="0"/>
              <a:t>Prosecutor's </a:t>
            </a:r>
            <a:r>
              <a:rPr lang="en-US" sz="3500" b="1" dirty="0"/>
              <a:t>Office without political interference </a:t>
            </a:r>
            <a:endParaRPr lang="cs-CZ" sz="3500" b="1" dirty="0" smtClean="0"/>
          </a:p>
          <a:p>
            <a:pPr marL="0" indent="0" algn="ctr" fontAlgn="base">
              <a:buNone/>
            </a:pPr>
            <a:r>
              <a:rPr lang="en-US" sz="3500" b="1" dirty="0" smtClean="0"/>
              <a:t>in </a:t>
            </a:r>
            <a:r>
              <a:rPr lang="en-US" sz="3500" b="1" dirty="0"/>
              <a:t>the investigation</a:t>
            </a:r>
            <a:endParaRPr lang="en-US" sz="3500" dirty="0"/>
          </a:p>
          <a:p>
            <a:pPr marL="0" indent="0">
              <a:buNone/>
            </a:pPr>
            <a:endParaRPr lang="cs-CZ" dirty="0" smtClean="0"/>
          </a:p>
          <a:p>
            <a:pPr marL="0" indent="0">
              <a:buNone/>
            </a:pPr>
            <a:r>
              <a:rPr lang="en-US" dirty="0" smtClean="0"/>
              <a:t>The </a:t>
            </a:r>
            <a:r>
              <a:rPr lang="en-US" dirty="0"/>
              <a:t>proposed measures are intended to limit the political influence on </a:t>
            </a:r>
            <a:r>
              <a:rPr lang="en-US" dirty="0" smtClean="0"/>
              <a:t>the</a:t>
            </a:r>
            <a:r>
              <a:rPr lang="cs-CZ" dirty="0" smtClean="0"/>
              <a:t> </a:t>
            </a:r>
            <a:r>
              <a:rPr lang="cs-CZ" dirty="0" err="1" smtClean="0"/>
              <a:t>Supreme</a:t>
            </a:r>
            <a:r>
              <a:rPr lang="cs-CZ" dirty="0" smtClean="0"/>
              <a:t> Public </a:t>
            </a:r>
            <a:r>
              <a:rPr lang="cs-CZ" dirty="0" err="1" smtClean="0"/>
              <a:t>Prosecutor</a:t>
            </a:r>
            <a:r>
              <a:rPr lang="cs-CZ" dirty="0" smtClean="0"/>
              <a:t> </a:t>
            </a:r>
            <a:r>
              <a:rPr lang="en-US" dirty="0" smtClean="0"/>
              <a:t>by </a:t>
            </a:r>
            <a:r>
              <a:rPr lang="en-US" dirty="0"/>
              <a:t>modifying the rules on his appointment, dismissal, term of office, or his powers in relation to a possible corruption investigation unit within the Supreme Public Prosecutor's Office. </a:t>
            </a:r>
            <a:r>
              <a:rPr lang="en-US" sz="3600" dirty="0"/>
              <a:t/>
            </a:r>
            <a:br>
              <a:rPr lang="en-US" sz="3600" dirty="0"/>
            </a:br>
            <a:endParaRPr lang="cs-CZ" dirty="0"/>
          </a:p>
        </p:txBody>
      </p:sp>
    </p:spTree>
    <p:extLst>
      <p:ext uri="{BB962C8B-B14F-4D97-AF65-F5344CB8AC3E}">
        <p14:creationId xmlns:p14="http://schemas.microsoft.com/office/powerpoint/2010/main" val="1811668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69234" y="573294"/>
            <a:ext cx="10515600" cy="5072132"/>
          </a:xfrm>
        </p:spPr>
        <p:txBody>
          <a:bodyPr>
            <a:normAutofit/>
          </a:bodyPr>
          <a:lstStyle/>
          <a:p>
            <a:pPr marL="0" indent="0" fontAlgn="base">
              <a:buNone/>
            </a:pPr>
            <a:endParaRPr lang="cs-CZ" b="1" dirty="0" smtClean="0"/>
          </a:p>
          <a:p>
            <a:pPr marL="0" indent="0" algn="ctr" fontAlgn="base">
              <a:buNone/>
            </a:pPr>
            <a:r>
              <a:rPr lang="en-US" sz="3500" b="1" dirty="0"/>
              <a:t>Transparent legislative </a:t>
            </a:r>
            <a:r>
              <a:rPr lang="en-US" sz="3500" b="1" dirty="0" smtClean="0"/>
              <a:t>process</a:t>
            </a:r>
            <a:endParaRPr lang="cs-CZ" sz="3500" b="1" dirty="0" smtClean="0"/>
          </a:p>
          <a:p>
            <a:pPr marL="0" indent="0" fontAlgn="base">
              <a:buNone/>
            </a:pPr>
            <a:endParaRPr lang="en-US" sz="3500" dirty="0"/>
          </a:p>
          <a:p>
            <a:pPr marL="0" indent="0" algn="just">
              <a:buNone/>
            </a:pPr>
            <a:r>
              <a:rPr lang="en-US" dirty="0"/>
              <a:t>The proposal aims to reduce the practice </a:t>
            </a:r>
            <a:r>
              <a:rPr lang="en-US" dirty="0" smtClean="0"/>
              <a:t>of</a:t>
            </a:r>
            <a:r>
              <a:rPr lang="cs-CZ" dirty="0" smtClean="0"/>
              <a:t> so </a:t>
            </a:r>
            <a:r>
              <a:rPr lang="cs-CZ" dirty="0" err="1" smtClean="0"/>
              <a:t>called</a:t>
            </a:r>
            <a:r>
              <a:rPr lang="cs-CZ" dirty="0" smtClean="0"/>
              <a:t> ,,</a:t>
            </a:r>
            <a:r>
              <a:rPr lang="cs-CZ" dirty="0" err="1" smtClean="0"/>
              <a:t>stickers</a:t>
            </a:r>
            <a:r>
              <a:rPr lang="cs-CZ" dirty="0" smtClean="0"/>
              <a:t>“ </a:t>
            </a:r>
            <a:r>
              <a:rPr lang="en-US" dirty="0" smtClean="0"/>
              <a:t>in </a:t>
            </a:r>
            <a:r>
              <a:rPr lang="en-US" dirty="0"/>
              <a:t>the legislative process by publishing an electronic library of upcoming legislation, extending the time limit between second and third reading, and publishing minutes of </a:t>
            </a:r>
            <a:r>
              <a:rPr lang="cs-CZ" dirty="0" err="1" smtClean="0"/>
              <a:t>committee</a:t>
            </a:r>
            <a:r>
              <a:rPr lang="cs-CZ" dirty="0" smtClean="0"/>
              <a:t> </a:t>
            </a:r>
            <a:r>
              <a:rPr lang="en-US" dirty="0" smtClean="0"/>
              <a:t>meetings</a:t>
            </a:r>
            <a:r>
              <a:rPr lang="en-US" dirty="0"/>
              <a:t>, including the names of the proposers of each amendment. In October 2014, an amendment to the Rules of Procedure of the Chamber of Deputies was </a:t>
            </a:r>
            <a:r>
              <a:rPr lang="en-US" dirty="0" smtClean="0"/>
              <a:t>approved</a:t>
            </a:r>
            <a:r>
              <a:rPr lang="cs-CZ" dirty="0" smtClean="0"/>
              <a:t>.</a:t>
            </a:r>
            <a:endParaRPr lang="cs-CZ" dirty="0"/>
          </a:p>
        </p:txBody>
      </p:sp>
    </p:spTree>
    <p:extLst>
      <p:ext uri="{BB962C8B-B14F-4D97-AF65-F5344CB8AC3E}">
        <p14:creationId xmlns:p14="http://schemas.microsoft.com/office/powerpoint/2010/main" val="2467947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69234" y="573294"/>
            <a:ext cx="10515600" cy="5072132"/>
          </a:xfrm>
        </p:spPr>
        <p:txBody>
          <a:bodyPr>
            <a:normAutofit/>
          </a:bodyPr>
          <a:lstStyle/>
          <a:p>
            <a:pPr marL="0" indent="0" fontAlgn="base">
              <a:buNone/>
            </a:pPr>
            <a:endParaRPr lang="cs-CZ" sz="3500" b="1" dirty="0" smtClean="0"/>
          </a:p>
          <a:p>
            <a:pPr marL="0" indent="0" algn="ctr" fontAlgn="base">
              <a:buNone/>
            </a:pPr>
            <a:r>
              <a:rPr lang="en-US" sz="3500" b="1" dirty="0"/>
              <a:t>Extension of supervisory powers of </a:t>
            </a:r>
            <a:r>
              <a:rPr lang="en-US" sz="3500" b="1" dirty="0" smtClean="0"/>
              <a:t>the</a:t>
            </a:r>
            <a:r>
              <a:rPr lang="cs-CZ" sz="3500" b="1" dirty="0" smtClean="0"/>
              <a:t> </a:t>
            </a:r>
          </a:p>
          <a:p>
            <a:pPr marL="0" indent="0" algn="ctr" fontAlgn="base">
              <a:buNone/>
            </a:pPr>
            <a:r>
              <a:rPr lang="cs-CZ" sz="3500" b="1" dirty="0" err="1" smtClean="0"/>
              <a:t>Supreme</a:t>
            </a:r>
            <a:r>
              <a:rPr lang="cs-CZ" sz="3500" b="1" dirty="0" smtClean="0"/>
              <a:t> Audit Office </a:t>
            </a:r>
            <a:r>
              <a:rPr lang="en-US" sz="3500" b="1" dirty="0" smtClean="0"/>
              <a:t> </a:t>
            </a:r>
            <a:endParaRPr lang="en-US" sz="3500" dirty="0"/>
          </a:p>
          <a:p>
            <a:pPr marL="0" indent="0">
              <a:buNone/>
            </a:pPr>
            <a:endParaRPr lang="cs-CZ" dirty="0" smtClean="0"/>
          </a:p>
          <a:p>
            <a:pPr marL="0" indent="0" algn="just">
              <a:buNone/>
            </a:pPr>
            <a:r>
              <a:rPr lang="en-US" dirty="0" smtClean="0"/>
              <a:t>According </a:t>
            </a:r>
            <a:r>
              <a:rPr lang="en-US" dirty="0"/>
              <a:t>to the proposal, the SAO should newly also have the power to audit the management of municipalities, regions and economic entities in which they have a share.</a:t>
            </a:r>
            <a:endParaRPr lang="en-US" sz="3600" dirty="0"/>
          </a:p>
          <a:p>
            <a:pPr marL="0" indent="0">
              <a:buNone/>
            </a:pPr>
            <a:r>
              <a:rPr lang="en-US" sz="3600" dirty="0"/>
              <a:t/>
            </a:r>
            <a:br>
              <a:rPr lang="en-US" sz="3600" dirty="0"/>
            </a:br>
            <a:endParaRPr lang="cs-CZ" dirty="0"/>
          </a:p>
        </p:txBody>
      </p:sp>
    </p:spTree>
    <p:extLst>
      <p:ext uri="{BB962C8B-B14F-4D97-AF65-F5344CB8AC3E}">
        <p14:creationId xmlns:p14="http://schemas.microsoft.com/office/powerpoint/2010/main" val="2660950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69234" y="573294"/>
            <a:ext cx="10515600" cy="5072132"/>
          </a:xfrm>
        </p:spPr>
        <p:txBody>
          <a:bodyPr>
            <a:normAutofit/>
          </a:bodyPr>
          <a:lstStyle/>
          <a:p>
            <a:pPr marL="0" indent="0" fontAlgn="base">
              <a:buNone/>
            </a:pPr>
            <a:endParaRPr lang="cs-CZ" sz="3500" b="1" dirty="0" smtClean="0"/>
          </a:p>
          <a:p>
            <a:pPr marL="0" indent="0" algn="ctr" fontAlgn="base">
              <a:buNone/>
            </a:pPr>
            <a:r>
              <a:rPr lang="cs-CZ" sz="6000" b="1" dirty="0" err="1" smtClean="0"/>
              <a:t>Videos</a:t>
            </a:r>
            <a:endParaRPr lang="en-US" sz="6000" dirty="0"/>
          </a:p>
          <a:p>
            <a:pPr marL="0" indent="0">
              <a:buNone/>
            </a:pPr>
            <a:endParaRPr lang="cs-CZ" dirty="0" smtClean="0"/>
          </a:p>
          <a:p>
            <a:pPr marL="0" indent="0">
              <a:buNone/>
            </a:pPr>
            <a:r>
              <a:rPr lang="cs-CZ" sz="3600" dirty="0">
                <a:hlinkClick r:id="rId2"/>
              </a:rPr>
              <a:t>https://</a:t>
            </a:r>
            <a:r>
              <a:rPr lang="cs-CZ" sz="3600" dirty="0" smtClean="0">
                <a:hlinkClick r:id="rId2"/>
              </a:rPr>
              <a:t>www.youtube.com/watch?v=Om_iALv3T70</a:t>
            </a:r>
            <a:endParaRPr lang="cs-CZ" sz="3600" dirty="0" smtClean="0"/>
          </a:p>
          <a:p>
            <a:pPr marL="0" indent="0">
              <a:buNone/>
            </a:pPr>
            <a:endParaRPr lang="cs-CZ" sz="3600" dirty="0" smtClean="0"/>
          </a:p>
          <a:p>
            <a:pPr marL="0" indent="0">
              <a:buNone/>
            </a:pPr>
            <a:r>
              <a:rPr lang="cs-CZ" sz="3600" dirty="0">
                <a:hlinkClick r:id="rId3"/>
              </a:rPr>
              <a:t>https://</a:t>
            </a:r>
            <a:r>
              <a:rPr lang="cs-CZ" sz="3600" dirty="0" smtClean="0">
                <a:hlinkClick r:id="rId3"/>
              </a:rPr>
              <a:t>www.youtube.com/watch?v=KHK9WvPgAQs</a:t>
            </a:r>
            <a:endParaRPr lang="cs-CZ" sz="3600" dirty="0" smtClean="0"/>
          </a:p>
          <a:p>
            <a:pPr marL="0" indent="0">
              <a:buNone/>
            </a:pPr>
            <a:r>
              <a:rPr lang="en-US" sz="3600" dirty="0"/>
              <a:t/>
            </a:r>
            <a:br>
              <a:rPr lang="en-US" sz="3600" dirty="0"/>
            </a:br>
            <a:endParaRPr lang="cs-CZ" dirty="0"/>
          </a:p>
        </p:txBody>
      </p:sp>
    </p:spTree>
    <p:extLst>
      <p:ext uri="{BB962C8B-B14F-4D97-AF65-F5344CB8AC3E}">
        <p14:creationId xmlns:p14="http://schemas.microsoft.com/office/powerpoint/2010/main" val="3578563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a:spLocks noGrp="1"/>
          </p:cNvSpPr>
          <p:nvPr>
            <p:ph idx="1"/>
          </p:nvPr>
        </p:nvSpPr>
        <p:spPr>
          <a:xfrm>
            <a:off x="331305" y="2461730"/>
            <a:ext cx="10515600" cy="2179845"/>
          </a:xfrm>
        </p:spPr>
        <p:txBody>
          <a:bodyPr>
            <a:normAutofit/>
          </a:bodyPr>
          <a:lstStyle/>
          <a:p>
            <a:pPr marL="0" indent="0">
              <a:buNone/>
            </a:pPr>
            <a:r>
              <a:rPr lang="cs-CZ" sz="6000" b="1" dirty="0" smtClean="0">
                <a:latin typeface="+mj-lt"/>
                <a:ea typeface="+mj-ea"/>
                <a:cs typeface="+mj-cs"/>
              </a:rPr>
              <a:t>CAMPAIGN</a:t>
            </a:r>
            <a:endParaRPr lang="cs-CZ" sz="6000" b="1" dirty="0"/>
          </a:p>
        </p:txBody>
      </p:sp>
      <p:pic>
        <p:nvPicPr>
          <p:cNvPr id="8" name="Obrázek 7">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0113" y="800486"/>
            <a:ext cx="7311887" cy="5288231"/>
          </a:xfrm>
          <a:prstGeom prst="rect">
            <a:avLst/>
          </a:prstGeom>
          <a:effectLst>
            <a:innerShdw blurRad="63500" dist="50800" dir="10800000">
              <a:prstClr val="black">
                <a:alpha val="50000"/>
              </a:prstClr>
            </a:innerShdw>
          </a:effectLst>
        </p:spPr>
      </p:pic>
    </p:spTree>
    <p:extLst>
      <p:ext uri="{BB962C8B-B14F-4D97-AF65-F5344CB8AC3E}">
        <p14:creationId xmlns:p14="http://schemas.microsoft.com/office/powerpoint/2010/main" val="3068347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1"/>
          <p:cNvSpPr>
            <a:spLocks noGrp="1"/>
          </p:cNvSpPr>
          <p:nvPr>
            <p:ph idx="1"/>
          </p:nvPr>
        </p:nvSpPr>
        <p:spPr>
          <a:xfrm>
            <a:off x="238540" y="1815687"/>
            <a:ext cx="10515600" cy="2179845"/>
          </a:xfrm>
        </p:spPr>
        <p:txBody>
          <a:bodyPr>
            <a:normAutofit/>
          </a:bodyPr>
          <a:lstStyle/>
          <a:p>
            <a:pPr marL="0" indent="0">
              <a:buNone/>
            </a:pPr>
            <a:r>
              <a:rPr lang="cs-CZ" sz="6000" b="1" dirty="0">
                <a:latin typeface="+mj-lt"/>
                <a:ea typeface="+mj-ea"/>
                <a:cs typeface="+mj-cs"/>
              </a:rPr>
              <a:t>WHY DID </a:t>
            </a:r>
          </a:p>
          <a:p>
            <a:pPr marL="0" indent="0">
              <a:buNone/>
            </a:pPr>
            <a:r>
              <a:rPr lang="cs-CZ" sz="6000" b="1" dirty="0">
                <a:latin typeface="+mj-lt"/>
                <a:ea typeface="+mj-ea"/>
                <a:cs typeface="+mj-cs"/>
              </a:rPr>
              <a:t>IT WORK</a:t>
            </a:r>
            <a:r>
              <a:rPr lang="cs-CZ" sz="6000" dirty="0" smtClean="0"/>
              <a:t>?</a:t>
            </a:r>
            <a:endParaRPr lang="cs-CZ" sz="6000"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1835" y="781878"/>
            <a:ext cx="4522305" cy="4522305"/>
          </a:xfrm>
          <a:prstGeom prst="rect">
            <a:avLst/>
          </a:prstGeom>
        </p:spPr>
      </p:pic>
    </p:spTree>
    <p:extLst>
      <p:ext uri="{BB962C8B-B14F-4D97-AF65-F5344CB8AC3E}">
        <p14:creationId xmlns:p14="http://schemas.microsoft.com/office/powerpoint/2010/main" val="181576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831850" y="1351930"/>
            <a:ext cx="10515600" cy="2852737"/>
          </a:xfrm>
        </p:spPr>
        <p:txBody>
          <a:bodyPr/>
          <a:lstStyle/>
          <a:p>
            <a:r>
              <a:rPr lang="cs-CZ" b="1" dirty="0" smtClean="0"/>
              <a:t>WHAT IS IT? </a:t>
            </a:r>
            <a:endParaRPr lang="cs-CZ" b="1"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1966" y="1554729"/>
            <a:ext cx="7070034" cy="3711768"/>
          </a:xfrm>
          <a:prstGeom prst="rect">
            <a:avLst/>
          </a:prstGeom>
        </p:spPr>
      </p:pic>
    </p:spTree>
    <p:extLst>
      <p:ext uri="{BB962C8B-B14F-4D97-AF65-F5344CB8AC3E}">
        <p14:creationId xmlns:p14="http://schemas.microsoft.com/office/powerpoint/2010/main" val="233123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0514" y="2025476"/>
            <a:ext cx="10515600" cy="2417831"/>
          </a:xfrm>
        </p:spPr>
        <p:txBody>
          <a:bodyPr>
            <a:normAutofit/>
          </a:bodyPr>
          <a:lstStyle/>
          <a:p>
            <a:r>
              <a:rPr lang="cs-CZ" sz="6000" b="1" dirty="0" smtClean="0"/>
              <a:t>WHAT WENT </a:t>
            </a:r>
            <a:br>
              <a:rPr lang="cs-CZ" sz="6000" b="1" dirty="0" smtClean="0"/>
            </a:br>
            <a:r>
              <a:rPr lang="cs-CZ" sz="6000" b="1" dirty="0" smtClean="0"/>
              <a:t>WRONG? </a:t>
            </a:r>
            <a:endParaRPr lang="cs-CZ" sz="6000" b="1"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6339" y="1054690"/>
            <a:ext cx="6695661" cy="4359405"/>
          </a:xfrm>
          <a:prstGeom prst="rect">
            <a:avLst/>
          </a:prstGeom>
        </p:spPr>
      </p:pic>
    </p:spTree>
    <p:extLst>
      <p:ext uri="{BB962C8B-B14F-4D97-AF65-F5344CB8AC3E}">
        <p14:creationId xmlns:p14="http://schemas.microsoft.com/office/powerpoint/2010/main" val="3272326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392" y="1908313"/>
            <a:ext cx="10515600" cy="2018679"/>
          </a:xfrm>
        </p:spPr>
        <p:txBody>
          <a:bodyPr>
            <a:normAutofit/>
          </a:bodyPr>
          <a:lstStyle/>
          <a:p>
            <a:r>
              <a:rPr lang="cs-CZ" sz="6000" b="1" dirty="0" smtClean="0"/>
              <a:t>WHAT DID </a:t>
            </a:r>
            <a:br>
              <a:rPr lang="cs-CZ" sz="6000" b="1" dirty="0" smtClean="0"/>
            </a:br>
            <a:r>
              <a:rPr lang="cs-CZ" sz="6000" b="1" dirty="0" smtClean="0"/>
              <a:t>THEY DO?</a:t>
            </a:r>
            <a:endParaRPr lang="cs-CZ" sz="6000" b="1" dirty="0"/>
          </a:p>
        </p:txBody>
      </p:sp>
    </p:spTree>
    <p:extLst>
      <p:ext uri="{BB962C8B-B14F-4D97-AF65-F5344CB8AC3E}">
        <p14:creationId xmlns:p14="http://schemas.microsoft.com/office/powerpoint/2010/main" val="3584476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197" y="2308365"/>
            <a:ext cx="10515600" cy="1759640"/>
          </a:xfrm>
        </p:spPr>
        <p:txBody>
          <a:bodyPr/>
          <a:lstStyle/>
          <a:p>
            <a:r>
              <a:rPr lang="cs-CZ" b="1" dirty="0" smtClean="0"/>
              <a:t>HOW DID </a:t>
            </a:r>
            <a:br>
              <a:rPr lang="cs-CZ" b="1" dirty="0" smtClean="0"/>
            </a:br>
            <a:r>
              <a:rPr lang="cs-CZ" b="1" dirty="0" smtClean="0"/>
              <a:t>THEY DO IT?</a:t>
            </a:r>
            <a:endParaRPr lang="cs-CZ" b="1"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2426" y="1347379"/>
            <a:ext cx="7689574" cy="3681613"/>
          </a:xfrm>
          <a:prstGeom prst="rect">
            <a:avLst/>
          </a:prstGeom>
        </p:spPr>
      </p:pic>
    </p:spTree>
    <p:extLst>
      <p:ext uri="{BB962C8B-B14F-4D97-AF65-F5344CB8AC3E}">
        <p14:creationId xmlns:p14="http://schemas.microsoft.com/office/powerpoint/2010/main" val="55597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69234" y="573294"/>
            <a:ext cx="10515600" cy="4351338"/>
          </a:xfrm>
        </p:spPr>
        <p:txBody>
          <a:bodyPr>
            <a:normAutofit/>
          </a:bodyPr>
          <a:lstStyle/>
          <a:p>
            <a:pPr marL="0" indent="0" fontAlgn="base">
              <a:buNone/>
            </a:pPr>
            <a:endParaRPr lang="cs-CZ" b="1" dirty="0" smtClean="0"/>
          </a:p>
          <a:p>
            <a:pPr marL="0" indent="0" fontAlgn="base">
              <a:buNone/>
            </a:pPr>
            <a:endParaRPr lang="cs-CZ" b="1" dirty="0"/>
          </a:p>
          <a:p>
            <a:pPr marL="0" indent="0" algn="ctr" fontAlgn="base">
              <a:buNone/>
            </a:pPr>
            <a:r>
              <a:rPr lang="en-US" sz="3500" b="1" dirty="0" smtClean="0"/>
              <a:t>Transparent </a:t>
            </a:r>
            <a:r>
              <a:rPr lang="en-US" sz="3500" b="1" dirty="0"/>
              <a:t>financing of political parties and election </a:t>
            </a:r>
            <a:r>
              <a:rPr lang="en-US" sz="3500" b="1" dirty="0" smtClean="0"/>
              <a:t>campaigns</a:t>
            </a:r>
            <a:endParaRPr lang="cs-CZ" sz="3500" b="1" dirty="0" smtClean="0"/>
          </a:p>
          <a:p>
            <a:pPr marL="0" indent="0" algn="ctr" fontAlgn="base">
              <a:buNone/>
            </a:pPr>
            <a:endParaRPr lang="en-US" sz="3500" dirty="0"/>
          </a:p>
          <a:p>
            <a:pPr marL="0" indent="0" algn="ctr">
              <a:buNone/>
            </a:pPr>
            <a:r>
              <a:rPr lang="en-US" dirty="0"/>
              <a:t>According to the proposal, the funding of political parties should be subject to public scrutiny through the mandatory use of </a:t>
            </a:r>
            <a:r>
              <a:rPr lang="en-US" dirty="0">
                <a:hlinkClick r:id="rId2"/>
              </a:rPr>
              <a:t>transparent accounts</a:t>
            </a:r>
            <a:r>
              <a:rPr lang="en-US" dirty="0"/>
              <a:t> and also by an independent audit body with the power to respond to public impulses.</a:t>
            </a:r>
            <a:endParaRPr lang="cs-CZ" dirty="0"/>
          </a:p>
        </p:txBody>
      </p:sp>
    </p:spTree>
    <p:extLst>
      <p:ext uri="{BB962C8B-B14F-4D97-AF65-F5344CB8AC3E}">
        <p14:creationId xmlns:p14="http://schemas.microsoft.com/office/powerpoint/2010/main" val="276542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9478" y="1119946"/>
            <a:ext cx="10515600" cy="4351338"/>
          </a:xfrm>
        </p:spPr>
        <p:txBody>
          <a:bodyPr>
            <a:normAutofit/>
          </a:bodyPr>
          <a:lstStyle/>
          <a:p>
            <a:pPr fontAlgn="base"/>
            <a:endParaRPr lang="cs-CZ" b="1" dirty="0" smtClean="0"/>
          </a:p>
          <a:p>
            <a:pPr marL="0" indent="0" algn="ctr" fontAlgn="base">
              <a:buNone/>
            </a:pPr>
            <a:endParaRPr lang="cs-CZ" sz="3500" b="1" dirty="0" smtClean="0"/>
          </a:p>
          <a:p>
            <a:pPr marL="0" indent="0" algn="ctr" fontAlgn="base">
              <a:buNone/>
            </a:pPr>
            <a:r>
              <a:rPr lang="cs-CZ" sz="3500" b="1" dirty="0" err="1" smtClean="0"/>
              <a:t>Electronic</a:t>
            </a:r>
            <a:r>
              <a:rPr lang="cs-CZ" sz="3500" b="1" dirty="0" smtClean="0"/>
              <a:t> </a:t>
            </a:r>
            <a:r>
              <a:rPr lang="cs-CZ" sz="3500" b="1" dirty="0" err="1" smtClean="0"/>
              <a:t>Declaration</a:t>
            </a:r>
            <a:r>
              <a:rPr lang="cs-CZ" sz="3500" b="1" dirty="0" smtClean="0"/>
              <a:t> </a:t>
            </a:r>
            <a:r>
              <a:rPr lang="cs-CZ" sz="3500" b="1" dirty="0" err="1" smtClean="0"/>
              <a:t>of</a:t>
            </a:r>
            <a:r>
              <a:rPr lang="cs-CZ" sz="3500" b="1" dirty="0" smtClean="0"/>
              <a:t> </a:t>
            </a:r>
            <a:r>
              <a:rPr lang="cs-CZ" sz="3500" b="1" dirty="0" err="1" smtClean="0"/>
              <a:t>personal</a:t>
            </a:r>
            <a:r>
              <a:rPr lang="cs-CZ" sz="3500" b="1" dirty="0" smtClean="0"/>
              <a:t> </a:t>
            </a:r>
            <a:r>
              <a:rPr lang="en-US" sz="3500" b="1" dirty="0" smtClean="0"/>
              <a:t>property</a:t>
            </a:r>
            <a:endParaRPr lang="cs-CZ" sz="3500" b="1" dirty="0" smtClean="0"/>
          </a:p>
          <a:p>
            <a:pPr marL="0" indent="0" algn="ctr" fontAlgn="base">
              <a:buNone/>
            </a:pPr>
            <a:endParaRPr lang="en-US" sz="3500" dirty="0"/>
          </a:p>
          <a:p>
            <a:pPr marL="0" indent="0" algn="ctr">
              <a:buNone/>
            </a:pPr>
            <a:r>
              <a:rPr lang="en-US" dirty="0"/>
              <a:t>According to the proposal, politicians and public officials in selected positions should file a property declaration on taking up their </a:t>
            </a:r>
            <a:r>
              <a:rPr lang="en-US" dirty="0" smtClean="0"/>
              <a:t>office</a:t>
            </a:r>
            <a:r>
              <a:rPr lang="cs-CZ" dirty="0" smtClean="0"/>
              <a:t>.</a:t>
            </a:r>
            <a:endParaRPr lang="en-US" dirty="0"/>
          </a:p>
          <a:p>
            <a:pPr marL="0" indent="0">
              <a:buNone/>
            </a:pPr>
            <a:endParaRPr lang="cs-CZ" dirty="0"/>
          </a:p>
        </p:txBody>
      </p:sp>
    </p:spTree>
    <p:extLst>
      <p:ext uri="{BB962C8B-B14F-4D97-AF65-F5344CB8AC3E}">
        <p14:creationId xmlns:p14="http://schemas.microsoft.com/office/powerpoint/2010/main" val="313961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69234" y="573293"/>
            <a:ext cx="10515600" cy="5797689"/>
          </a:xfrm>
        </p:spPr>
        <p:txBody>
          <a:bodyPr>
            <a:normAutofit/>
          </a:bodyPr>
          <a:lstStyle/>
          <a:p>
            <a:pPr marL="0" indent="0" fontAlgn="base">
              <a:buNone/>
            </a:pPr>
            <a:endParaRPr lang="cs-CZ" b="1" dirty="0" smtClean="0"/>
          </a:p>
          <a:p>
            <a:pPr marL="0" indent="0" fontAlgn="base">
              <a:buNone/>
            </a:pPr>
            <a:endParaRPr lang="cs-CZ" b="1" dirty="0"/>
          </a:p>
          <a:p>
            <a:pPr marL="0" indent="0" algn="ctr" fontAlgn="base">
              <a:buNone/>
            </a:pPr>
            <a:r>
              <a:rPr lang="en-US" sz="3500" b="1" dirty="0"/>
              <a:t>Contracts on the </a:t>
            </a:r>
            <a:r>
              <a:rPr lang="en-US" sz="3500" b="1" dirty="0" smtClean="0"/>
              <a:t>Internet</a:t>
            </a:r>
            <a:endParaRPr lang="cs-CZ" sz="3500" b="1" dirty="0" smtClean="0"/>
          </a:p>
          <a:p>
            <a:pPr marL="0" indent="0" algn="ctr" fontAlgn="base">
              <a:buNone/>
            </a:pPr>
            <a:endParaRPr lang="en-US" sz="3500" dirty="0"/>
          </a:p>
          <a:p>
            <a:pPr marL="0" indent="0" algn="ctr">
              <a:buNone/>
            </a:pPr>
            <a:r>
              <a:rPr lang="en-US" dirty="0" smtClean="0"/>
              <a:t>The proposal was adopted in the form of a law on the register of contracts, which makes the contracts concluded by public institutions subject to the publication of these contracts on the Internet. The law was adopted in a compromise form</a:t>
            </a:r>
            <a:r>
              <a:rPr lang="cs-CZ" dirty="0" smtClean="0"/>
              <a:t> </a:t>
            </a:r>
            <a:r>
              <a:rPr lang="cs-CZ" dirty="0" err="1" smtClean="0"/>
              <a:t>when</a:t>
            </a:r>
            <a:r>
              <a:rPr lang="cs-CZ" dirty="0" smtClean="0"/>
              <a:t> </a:t>
            </a:r>
            <a:r>
              <a:rPr lang="en-US" dirty="0" smtClean="0"/>
              <a:t>the validity excludes, among others</a:t>
            </a:r>
            <a:r>
              <a:rPr lang="cs-CZ" dirty="0" smtClean="0"/>
              <a:t> </a:t>
            </a:r>
            <a:r>
              <a:rPr lang="en-US" dirty="0" smtClean="0"/>
              <a:t> </a:t>
            </a:r>
            <a:r>
              <a:rPr lang="en-US" dirty="0" smtClean="0">
                <a:hlinkClick r:id="rId2"/>
              </a:rPr>
              <a:t>The Chamber of Deputies</a:t>
            </a:r>
            <a:r>
              <a:rPr lang="en-US" dirty="0" smtClean="0"/>
              <a:t> , </a:t>
            </a:r>
            <a:r>
              <a:rPr lang="en-US" dirty="0" smtClean="0">
                <a:hlinkClick r:id="rId3"/>
              </a:rPr>
              <a:t>Senate</a:t>
            </a:r>
            <a:r>
              <a:rPr lang="en-US" dirty="0" smtClean="0"/>
              <a:t> , </a:t>
            </a:r>
            <a:r>
              <a:rPr lang="en-US" dirty="0" smtClean="0">
                <a:hlinkClick r:id="rId4"/>
              </a:rPr>
              <a:t>Office of the President</a:t>
            </a:r>
            <a:r>
              <a:rPr lang="en-US" dirty="0" smtClean="0"/>
              <a:t> and of the company with a majority share of the state, counties or municipalities whose shares are traded on the stock exchange, among other </a:t>
            </a:r>
            <a:r>
              <a:rPr lang="en-US" dirty="0" smtClean="0">
                <a:hlinkClick r:id="rId5"/>
              </a:rPr>
              <a:t>CEZ</a:t>
            </a:r>
            <a:r>
              <a:rPr lang="en-US" dirty="0" smtClean="0"/>
              <a:t> .</a:t>
            </a:r>
            <a:endParaRPr lang="cs-CZ" dirty="0"/>
          </a:p>
        </p:txBody>
      </p:sp>
    </p:spTree>
    <p:extLst>
      <p:ext uri="{BB962C8B-B14F-4D97-AF65-F5344CB8AC3E}">
        <p14:creationId xmlns:p14="http://schemas.microsoft.com/office/powerpoint/2010/main" val="2135479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99660" y="377686"/>
            <a:ext cx="10515600" cy="5993295"/>
          </a:xfrm>
        </p:spPr>
        <p:txBody>
          <a:bodyPr>
            <a:normAutofit lnSpcReduction="10000"/>
          </a:bodyPr>
          <a:lstStyle/>
          <a:p>
            <a:pPr marL="0" indent="0" algn="ctr" fontAlgn="base">
              <a:buNone/>
            </a:pPr>
            <a:endParaRPr lang="cs-CZ" b="1" dirty="0" smtClean="0"/>
          </a:p>
          <a:p>
            <a:pPr marL="0" indent="0" algn="ctr">
              <a:buNone/>
            </a:pPr>
            <a:r>
              <a:rPr lang="en-US" sz="3500" b="1" dirty="0"/>
              <a:t>Cancellation </a:t>
            </a:r>
            <a:r>
              <a:rPr lang="en-US" sz="3500" b="1" dirty="0" smtClean="0"/>
              <a:t>of</a:t>
            </a:r>
            <a:r>
              <a:rPr lang="cs-CZ" sz="3500" b="1" dirty="0" smtClean="0"/>
              <a:t> </a:t>
            </a:r>
            <a:r>
              <a:rPr lang="cs-CZ" sz="3500" b="1" dirty="0" err="1" smtClean="0"/>
              <a:t>anonymous</a:t>
            </a:r>
            <a:r>
              <a:rPr lang="cs-CZ" sz="3500" b="1" dirty="0" smtClean="0"/>
              <a:t> </a:t>
            </a:r>
            <a:r>
              <a:rPr lang="cs-CZ" sz="3500" b="1" dirty="0" err="1" smtClean="0"/>
              <a:t>shares</a:t>
            </a:r>
            <a:endParaRPr lang="cs-CZ" sz="3500" b="1" dirty="0" smtClean="0"/>
          </a:p>
          <a:p>
            <a:pPr marL="0" indent="0" algn="ctr">
              <a:buNone/>
            </a:pPr>
            <a:endParaRPr lang="en-US" sz="3500" dirty="0"/>
          </a:p>
          <a:p>
            <a:pPr marL="0" indent="0" algn="ctr">
              <a:buNone/>
            </a:pPr>
            <a:r>
              <a:rPr lang="en-US" dirty="0"/>
              <a:t>The main purpose of the proposal is to abolish the institute of bearer shares (owners), which allow, among other things, to hide the final beneficiary of money from public contracts or subsidies. The standard was adopted and is effective from 30 June 2013. According to </a:t>
            </a:r>
            <a:r>
              <a:rPr lang="cs-CZ" dirty="0" err="1" smtClean="0"/>
              <a:t>it</a:t>
            </a:r>
            <a:r>
              <a:rPr lang="en-US" dirty="0" smtClean="0"/>
              <a:t>, </a:t>
            </a:r>
            <a:r>
              <a:rPr lang="en-US" dirty="0"/>
              <a:t>owners of anonymous shares must book their shares with the central depository, </a:t>
            </a:r>
            <a:r>
              <a:rPr lang="en-US" dirty="0" smtClean="0"/>
              <a:t>store them</a:t>
            </a:r>
            <a:r>
              <a:rPr lang="cs-CZ" dirty="0" smtClean="0"/>
              <a:t> </a:t>
            </a:r>
            <a:r>
              <a:rPr lang="cs-CZ" dirty="0" err="1" smtClean="0"/>
              <a:t>physically</a:t>
            </a:r>
            <a:r>
              <a:rPr lang="en-US" dirty="0" smtClean="0"/>
              <a:t> </a:t>
            </a:r>
            <a:r>
              <a:rPr lang="en-US" dirty="0"/>
              <a:t>with the bank or convert them into registered shares. In any case, the owner record </a:t>
            </a:r>
            <a:r>
              <a:rPr lang="cs-CZ" dirty="0" err="1" smtClean="0"/>
              <a:t>is</a:t>
            </a:r>
            <a:r>
              <a:rPr lang="cs-CZ" dirty="0" smtClean="0"/>
              <a:t> </a:t>
            </a:r>
            <a:r>
              <a:rPr lang="en-US" dirty="0" smtClean="0"/>
              <a:t>traceable</a:t>
            </a:r>
            <a:r>
              <a:rPr lang="en-US" dirty="0"/>
              <a:t>. A shortcoming of the adopted law is the limitation of its scope to Czech companies only. The Act does not regulate the competences of foreign companies with an opaque ownership structure in the Czech Republic and does not include a ban on their participation in </a:t>
            </a:r>
            <a:r>
              <a:rPr lang="en-US" dirty="0" smtClean="0"/>
              <a:t>public</a:t>
            </a:r>
            <a:r>
              <a:rPr lang="cs-CZ" dirty="0" smtClean="0"/>
              <a:t> </a:t>
            </a:r>
            <a:r>
              <a:rPr lang="cs-CZ" dirty="0" err="1" smtClean="0"/>
              <a:t>tenders</a:t>
            </a:r>
            <a:r>
              <a:rPr lang="cs-CZ" dirty="0" smtClean="0"/>
              <a:t>. </a:t>
            </a:r>
            <a:endParaRPr lang="cs-CZ" dirty="0"/>
          </a:p>
        </p:txBody>
      </p:sp>
    </p:spTree>
    <p:extLst>
      <p:ext uri="{BB962C8B-B14F-4D97-AF65-F5344CB8AC3E}">
        <p14:creationId xmlns:p14="http://schemas.microsoft.com/office/powerpoint/2010/main" val="242135859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TotalTime>
  <Words>649</Words>
  <Application>Microsoft Office PowerPoint</Application>
  <PresentationFormat>Widescreen</PresentationFormat>
  <Paragraphs>60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Motiv Office</vt:lpstr>
      <vt:lpstr>RECONSTRICTION OF THE STATE -   Succesfull Campaign</vt:lpstr>
      <vt:lpstr>WHAT IS IT? </vt:lpstr>
      <vt:lpstr>WHAT WENT  WRONG? </vt:lpstr>
      <vt:lpstr>WHAT DID  THEY DO?</vt:lpstr>
      <vt:lpstr>HOW DID  THEY DO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dc:title>
  <dc:creator>Uživatel systému Windows</dc:creator>
  <cp:lastModifiedBy>Armenian Lawyers' Association</cp:lastModifiedBy>
  <cp:revision>39</cp:revision>
  <dcterms:created xsi:type="dcterms:W3CDTF">2018-08-16T11:03:07Z</dcterms:created>
  <dcterms:modified xsi:type="dcterms:W3CDTF">2019-12-07T09:58:23Z</dcterms:modified>
</cp:coreProperties>
</file>