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4" r:id="rId12"/>
    <p:sldId id="26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4" y="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F839-7498-47F9-9A04-845B33E67406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C94CC-6280-4BE0-9529-0B280C436AF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30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56037-8804-4576-8CAE-0785968C0CBC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AB387-A995-4436-AA89-4BFCD9678F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03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0B0B3-0A33-4A32-A35C-93F3E577269C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DBBBA-82F2-419E-9F8A-9A33BC2D8F4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68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54D0-FA3E-47CA-9017-438A2F584E13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36CF2-FACA-4ED9-8FD0-BB2D895E255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7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63749-B752-47D4-BF02-306F8A2393FC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7D464-5140-461C-9496-6DB256BD2B8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71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18F3-B10D-4F10-91A7-225763C2625B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EEC46-0D83-4E1A-A8D3-2EB1D607240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04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A356-3796-46F7-B603-89DB57241335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E4CA-C6D9-4BE4-876D-27C97B5D9C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17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5B365-283B-4552-97C3-6B69A545AAB8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AEDC5-A936-4092-9BCB-9A5ECEC1FD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30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C2A3-3CF8-43F9-A278-27118A81E8FF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2948E-8007-4030-AF53-D645704FFD0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36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E29A-8B08-4AC0-9874-BD298F73DC88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6C043-B4AD-4611-903D-B7159D22E4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74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E1BE0-CE31-4997-B110-CF76A2EE3155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BA410-A944-4E96-B6D8-47726CDB02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4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7D1B34-DABE-48D4-BE40-C30AE74C104E}" type="datetimeFigureOut">
              <a:rPr lang="cs-CZ"/>
              <a:pPr>
                <a:defRPr/>
              </a:pPr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25F10FC-98DE-4A84-97E1-1468AA779C9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39703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13787" cy="6477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y-AM" sz="2400" dirty="0" err="1" smtClean="0">
                <a:solidFill>
                  <a:schemeClr val="tx2">
                    <a:lumMod val="75000"/>
                  </a:schemeClr>
                </a:solidFill>
              </a:rPr>
              <a:t>Չեխիայի</a:t>
            </a:r>
            <a:r>
              <a:rPr lang="hy-AM" sz="2400" dirty="0" smtClean="0">
                <a:solidFill>
                  <a:schemeClr val="tx2">
                    <a:lumMod val="75000"/>
                  </a:schemeClr>
                </a:solidFill>
              </a:rPr>
              <a:t> Հանրապետություն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2" name="Nadpis 1"/>
          <p:cNvSpPr>
            <a:spLocks noGrp="1"/>
          </p:cNvSpPr>
          <p:nvPr>
            <p:ph type="ctrTitle"/>
          </p:nvPr>
        </p:nvSpPr>
        <p:spPr>
          <a:xfrm>
            <a:off x="179512" y="2924944"/>
            <a:ext cx="8713787" cy="792162"/>
          </a:xfrm>
        </p:spPr>
        <p:txBody>
          <a:bodyPr/>
          <a:lstStyle/>
          <a:p>
            <a:r>
              <a:rPr lang="en-US" sz="3000" b="1" dirty="0" err="1" smtClean="0">
                <a:solidFill>
                  <a:schemeClr val="bg1"/>
                </a:solidFill>
              </a:rPr>
              <a:t>Պետական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կառավարման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բարեփոխումներ</a:t>
            </a:r>
            <a:r>
              <a:rPr lang="en-US" sz="3000" b="1" dirty="0">
                <a:solidFill>
                  <a:schemeClr val="bg1"/>
                </a:solidFill>
              </a:rPr>
              <a:t/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 err="1">
                <a:solidFill>
                  <a:schemeClr val="bg1"/>
                </a:solidFill>
              </a:rPr>
              <a:t>Տեղական</a:t>
            </a:r>
            <a:r>
              <a:rPr lang="en-US" sz="3000" b="1" dirty="0">
                <a:solidFill>
                  <a:schemeClr val="bg1"/>
                </a:solidFill>
              </a:rPr>
              <a:t> / </a:t>
            </a:r>
            <a:r>
              <a:rPr lang="en-US" sz="3000" b="1" dirty="0" err="1">
                <a:solidFill>
                  <a:schemeClr val="bg1"/>
                </a:solidFill>
              </a:rPr>
              <a:t>տարածաշրջանային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ինքնակառավարման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բարեփոխումներ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dirty="0" smtClean="0">
                <a:solidFill>
                  <a:schemeClr val="bg1"/>
                </a:solidFill>
              </a:rPr>
              <a:t/>
            </a:r>
            <a:br>
              <a:rPr lang="en-US" sz="3000" b="1" dirty="0" smtClean="0">
                <a:solidFill>
                  <a:schemeClr val="bg1"/>
                </a:solidFill>
              </a:rPr>
            </a:br>
            <a:r>
              <a:rPr lang="en-US" sz="3000" b="1" dirty="0" smtClean="0">
                <a:solidFill>
                  <a:schemeClr val="bg1"/>
                </a:solidFill>
              </a:rPr>
              <a:t>Local / Regional self-government reform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2875" y="5805488"/>
            <a:ext cx="885825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y-AM" sz="1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Ստանիսլավ</a:t>
            </a:r>
            <a:r>
              <a:rPr lang="hy-AM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hy-AM" sz="1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Կալետկա</a:t>
            </a:r>
            <a:r>
              <a:rPr lang="hy-AM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Գիտությունների թեկնածու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r>
              <a:rPr lang="hy-AM" sz="2400" b="1" dirty="0">
                <a:solidFill>
                  <a:schemeClr val="bg1"/>
                </a:solidFill>
              </a:rPr>
              <a:t>Շրջանային </a:t>
            </a:r>
            <a:r>
              <a:rPr lang="hy-AM" sz="2400" b="1" dirty="0" err="1">
                <a:solidFill>
                  <a:schemeClr val="bg1"/>
                </a:solidFill>
              </a:rPr>
              <a:t>ինքնավարումը</a:t>
            </a:r>
            <a:r>
              <a:rPr lang="hy-AM" sz="2400" b="1" dirty="0">
                <a:solidFill>
                  <a:schemeClr val="bg1"/>
                </a:solidFill>
              </a:rPr>
              <a:t> </a:t>
            </a:r>
            <a:r>
              <a:rPr lang="hy-AM" sz="2400" b="1" dirty="0" err="1">
                <a:solidFill>
                  <a:schemeClr val="bg1"/>
                </a:solidFill>
              </a:rPr>
              <a:t>Չեխիայի</a:t>
            </a:r>
            <a:r>
              <a:rPr lang="hy-AM" sz="2400" b="1" dirty="0">
                <a:solidFill>
                  <a:schemeClr val="bg1"/>
                </a:solidFill>
              </a:rPr>
              <a:t> Հանրապետությունում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225689"/>
            <a:ext cx="878497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</a:rPr>
              <a:t>Շրջանների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</a:rPr>
              <a:t>իրավասությունները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</a:rPr>
              <a:t>(Շրջանների մասին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</a:rPr>
              <a:t>օրենք և այլ օրենսդրական ակտեր)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endParaRPr lang="hy-AM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Շրջանի կառավարումը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</a:rPr>
              <a:t>Շրջանի բյուջե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</a:rPr>
              <a:t>և վերջնական հաշիվ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</a:rPr>
              <a:t> Շրջանի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</a:rPr>
              <a:t>զարգացման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</a:rPr>
              <a:t>ծրագիրը 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</a:rPr>
              <a:t> Շրջանի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</a:rPr>
              <a:t>իրավաբանական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</a:rPr>
              <a:t>անձինք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Շրջանային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</a:rPr>
              <a:t>պարտադիր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</a:rPr>
              <a:t>կանոնակարգերի սահմանում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</a:rPr>
              <a:t>Շրջանային հանրաքվե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Միջնակարգ դպրոցներ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Տարածաշրջանային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սոցիալական ծառայություն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</a:rPr>
              <a:t>Առողջապահական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</a:rPr>
              <a:t>հաստատությունների ստեղծում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Establishment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of healthcare institutions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Նախագծերի ներկայացում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`պատգամավորների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պալատին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099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pPr algn="l"/>
            <a:r>
              <a:rPr lang="hy-AM" sz="2400" b="1" dirty="0" smtClean="0">
                <a:solidFill>
                  <a:schemeClr val="bg1"/>
                </a:solidFill>
              </a:rPr>
              <a:t>Հարակից այլ հարցեր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844824"/>
            <a:ext cx="8785225" cy="2893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Տարածքային պետական կառավարման / ինքնակառավարման ֆինանսավորման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համակարգ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Հանրային կառավարման վերահսկողության մեխանիզմներ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Աշխատողների կարգավիճակը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և նրանց կրթության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Ժամանակակից տեխնոլոգիաների կիրառումը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Միջազգային համագործակցություն պետական կառավարման ոլորտում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4339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r>
              <a:rPr lang="hy-AM" sz="2400" b="1" dirty="0">
                <a:solidFill>
                  <a:schemeClr val="bg1"/>
                </a:solidFill>
              </a:rPr>
              <a:t>Պետական կառավարման </a:t>
            </a:r>
            <a:r>
              <a:rPr lang="hy-AM" sz="2400" b="1" dirty="0" smtClean="0">
                <a:solidFill>
                  <a:schemeClr val="bg1"/>
                </a:solidFill>
              </a:rPr>
              <a:t>բարեփոխումներ</a:t>
            </a:r>
            <a:br>
              <a:rPr lang="hy-AM" sz="2400" b="1" dirty="0" smtClean="0">
                <a:solidFill>
                  <a:schemeClr val="bg1"/>
                </a:solidFill>
              </a:rPr>
            </a:br>
            <a:r>
              <a:rPr lang="hy-AM" sz="2400" b="1" dirty="0" smtClean="0">
                <a:solidFill>
                  <a:schemeClr val="bg1"/>
                </a:solidFill>
              </a:rPr>
              <a:t>Տեղական </a:t>
            </a:r>
            <a:r>
              <a:rPr lang="hy-AM" sz="2400" b="1" dirty="0">
                <a:solidFill>
                  <a:schemeClr val="bg1"/>
                </a:solidFill>
              </a:rPr>
              <a:t>ինքնակառավարման բարեփոխումներ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388" y="1700213"/>
            <a:ext cx="8785225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Ընթացիկ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գործընթաց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(?) - երբեք չի ավարտվել (?) - երբեք օպտիմալ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չի եղել (?)</a:t>
            </a:r>
            <a:endParaRPr lang="en-US" sz="1400" i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Պետական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կառավարման /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ինքնակառավարման նկատմամբ քաղաքական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որոշումների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կարևորությունը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Ապակետրոնացման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և բեռնաթափման գործընթաց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Իրավասությունների բաշխում</a:t>
            </a:r>
            <a:endParaRPr lang="en-US" sz="1400" b="1" dirty="0" smtClean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Ինքնակառավարման կարևորությունը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(տեղական, տարածաշրջանային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և այլն)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Պետության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կողմից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իր իրավասությունների </a:t>
            </a:r>
            <a:r>
              <a:rPr lang="hy-AM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պատվիրակումը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ինքնակառավարման մարմիններին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Քաղաքացիների </a:t>
            </a:r>
            <a:r>
              <a:rPr lang="hy-AM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ներգրավվածությունը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ինքնակառավարման դեպքում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(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</a:rPr>
              <a:t>տեղական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/տարածաշրջանային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խնդիրներ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և այլն)</a:t>
            </a:r>
            <a:endParaRPr lang="cs-CZ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099" name="Nadpis 1"/>
          <p:cNvSpPr>
            <a:spLocks noGrp="1"/>
          </p:cNvSpPr>
          <p:nvPr>
            <p:ph type="ctrTitle"/>
          </p:nvPr>
        </p:nvSpPr>
        <p:spPr>
          <a:xfrm>
            <a:off x="179387" y="260648"/>
            <a:ext cx="8964613" cy="792163"/>
          </a:xfrm>
        </p:spPr>
        <p:txBody>
          <a:bodyPr/>
          <a:lstStyle/>
          <a:p>
            <a:pPr algn="l"/>
            <a:r>
              <a:rPr lang="hy-AM" sz="2200" b="1" dirty="0" smtClean="0">
                <a:solidFill>
                  <a:schemeClr val="bg1"/>
                </a:solidFill>
              </a:rPr>
              <a:t>Պետական կառավարումը </a:t>
            </a:r>
            <a:r>
              <a:rPr lang="hy-AM" sz="2200" b="1" dirty="0" err="1" smtClean="0">
                <a:solidFill>
                  <a:schemeClr val="bg1"/>
                </a:solidFill>
              </a:rPr>
              <a:t>Չեխոսլովակիայում</a:t>
            </a:r>
            <a:r>
              <a:rPr lang="hy-AM" sz="2200" b="1" dirty="0" smtClean="0">
                <a:solidFill>
                  <a:schemeClr val="bg1"/>
                </a:solidFill>
              </a:rPr>
              <a:t> 1948 </a:t>
            </a:r>
            <a:r>
              <a:rPr lang="hy-AM" sz="2200" b="1" dirty="0">
                <a:solidFill>
                  <a:schemeClr val="bg1"/>
                </a:solidFill>
              </a:rPr>
              <a:t>- 1990 </a:t>
            </a:r>
            <a:r>
              <a:rPr lang="hy-AM" sz="2200" b="1" dirty="0" err="1" smtClean="0">
                <a:solidFill>
                  <a:schemeClr val="bg1"/>
                </a:solidFill>
              </a:rPr>
              <a:t>թ․թ</a:t>
            </a:r>
            <a:r>
              <a:rPr lang="hy-AM" sz="2200" b="1" dirty="0" smtClean="0">
                <a:solidFill>
                  <a:schemeClr val="bg1"/>
                </a:solidFill>
              </a:rPr>
              <a:t>․</a:t>
            </a:r>
            <a:endParaRPr lang="en-US" sz="22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988840"/>
            <a:ext cx="8785225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Այսպես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կոչված ազգային հանձնաժողովների համակարգ → եռաստիճան կառավարման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համակարգ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Տեղական / համայնքային ազգային կոմիտե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Շրջանային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Ազգային Կոմիտեն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Տարածաշրջանային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ազգային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կոմիտե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Ազգային հանձնաժողովները որպես պետական մարմիններ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Կոմունիստական ռեժիմի ժամանակ ինքնակառավարման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բացակայությունը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pPr algn="l"/>
            <a:r>
              <a:rPr lang="hy-AM" sz="2400" b="1" dirty="0">
                <a:solidFill>
                  <a:schemeClr val="bg1"/>
                </a:solidFill>
              </a:rPr>
              <a:t>Հանրային </a:t>
            </a:r>
            <a:r>
              <a:rPr lang="hy-AM" sz="2400" b="1" dirty="0" smtClean="0">
                <a:solidFill>
                  <a:schemeClr val="bg1"/>
                </a:solidFill>
              </a:rPr>
              <a:t>կառավարումը 1989 </a:t>
            </a:r>
            <a:r>
              <a:rPr lang="hy-AM" sz="2400" b="1" dirty="0">
                <a:solidFill>
                  <a:schemeClr val="bg1"/>
                </a:solidFill>
              </a:rPr>
              <a:t>թվականից </a:t>
            </a:r>
            <a:r>
              <a:rPr lang="hy-AM" sz="2400" b="1" dirty="0" smtClean="0">
                <a:solidFill>
                  <a:schemeClr val="bg1"/>
                </a:solidFill>
              </a:rPr>
              <a:t>հետո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484784"/>
            <a:ext cx="878497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Նոր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(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ընտրված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)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քաղաքական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ներկայացուցչություն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որը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կանգնած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է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մի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քանի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բարեփոխումների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առջ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և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Քաղաքական համակարգ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Տնտեսական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համակարգ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Պետական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կառավարման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համակարգy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Այլ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բարեփոխումներ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Պետական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կոմիտեների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համակարգը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փոխարինվեց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նոր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տարածքային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պետական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կառավարման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համակարգով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Տեղական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ինքնակառավարման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վերականգնում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1990 թ.-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ին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(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Օրենք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.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367/1990 Coll.)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endParaRPr lang="hy-AM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(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Չեխիայի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Հանրապետության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տարածքում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տեղական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ինքնակառավարման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երկարատ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և </a:t>
            </a:r>
            <a:r>
              <a:rPr lang="en-US" sz="14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ավանդույթ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Տարածքային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պետական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հանձնաժողովները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փոխարինվել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են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շրջանային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գրասենյակներ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ով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(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պետական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կառավարման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ստորաբաժանումներ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)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 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Տարածաշրջանային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պետական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հանձնաժողովները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վերացվեցին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բայց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չ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փոխարինվեցին</a:t>
            </a:r>
            <a:endParaRPr lang="cs-CZ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pPr algn="l"/>
            <a:r>
              <a:rPr lang="hy-AM" sz="2400" b="1" dirty="0" smtClean="0">
                <a:solidFill>
                  <a:schemeClr val="bg1"/>
                </a:solidFill>
              </a:rPr>
              <a:t>Ինքնակառավարումը </a:t>
            </a:r>
            <a:r>
              <a:rPr lang="hy-AM" sz="2400" b="1" dirty="0">
                <a:solidFill>
                  <a:schemeClr val="bg1"/>
                </a:solidFill>
              </a:rPr>
              <a:t>1993 թվականից հետո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916832"/>
            <a:ext cx="878497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01. 01. 1993 </a:t>
            </a:r>
            <a:r>
              <a:rPr lang="hy-AM" sz="1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Չեխոսլովակիայի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լուծարումը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Չեխիայի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Հանրապետության Սահմանադրություն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Գլուխ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VII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. –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Տարածքային ինքնակառավարում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Ապակենտրոնացման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ընթացիկ գործընթաց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1990-ական թվականների խորհրդարանական քննարկումներ նոր տարածքային ինքնակառավարման ստորաբաժանումների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մասին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Տարածաշրջաններ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hy-AM" sz="1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թե՞պատմական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երկրներ։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Նախ քննարկումներ քանակի այնուհետև իրավասությունների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</a:rPr>
              <a:t>մասին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	</a:t>
            </a:r>
            <a:endParaRPr lang="cs-CZ" sz="14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pPr algn="l"/>
            <a:r>
              <a:rPr lang="hy-AM" sz="2400" b="1" dirty="0">
                <a:solidFill>
                  <a:schemeClr val="bg1"/>
                </a:solidFill>
              </a:rPr>
              <a:t>Հանրային կառավարման բարեփոխում 1997 - 2002 թթ</a:t>
            </a:r>
            <a:r>
              <a:rPr lang="hy-AM" sz="2400" b="1" dirty="0" smtClean="0">
                <a:solidFill>
                  <a:schemeClr val="bg1"/>
                </a:solidFill>
              </a:rPr>
              <a:t>.(?)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916832"/>
            <a:ext cx="878497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Առաջին փուլ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Նոր շրջանները, որպես տարածքային </a:t>
            </a:r>
            <a:r>
              <a:rPr lang="hy-AM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կառավարման </a:t>
            </a:r>
            <a:r>
              <a:rPr lang="hy-AM" sz="13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բարձրագույն </a:t>
            </a:r>
            <a:r>
              <a:rPr lang="hy-AM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միավորներ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13 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շրջանները 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և մայրաքաղաք </a:t>
            </a:r>
            <a:r>
              <a:rPr lang="hy-AM" sz="13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Պրահան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	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Տարածքային կառավարման երկաստիճան 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համակարգ (տեղական - 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տարածաշրջանային)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Երկրորդ փուլ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3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Տարածքային գրասենյակները վերացվել են</a:t>
            </a:r>
            <a:endParaRPr lang="en-US" sz="1300" b="1" dirty="0" smtClean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Երրորդ փուլ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Կենտրոնական պետական կառավարման բարեփոխում </a:t>
            </a:r>
            <a:r>
              <a:rPr lang="hy-AM" sz="13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ևարդիականացում</a:t>
            </a:r>
            <a:endParaRPr lang="en-US" sz="13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պետական կառավարման մարմիններ, քաղաքացիական ծառայության մասին օրենք 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և այլն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.)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3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pPr algn="l"/>
            <a:r>
              <a:rPr lang="hy-AM" sz="2400" b="1" dirty="0">
                <a:solidFill>
                  <a:schemeClr val="bg1"/>
                </a:solidFill>
              </a:rPr>
              <a:t>Հանրային կառավարման բարեփոխում 1997 - 2002 թթ</a:t>
            </a:r>
            <a:r>
              <a:rPr lang="hy-AM" sz="2400" b="1" dirty="0" smtClean="0">
                <a:solidFill>
                  <a:schemeClr val="bg1"/>
                </a:solidFill>
              </a:rPr>
              <a:t>.(?)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502688"/>
            <a:ext cx="87849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Ներքին գործերի նախարարությունը պատասխանատու է պետական կառավարման բարեփոխումների 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համար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Արդյունավետ պ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ետական </a:t>
            </a:r>
            <a:r>
              <a:rPr lang="hy-AM" sz="1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կառավարման 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միասնական թե առանձնացված մոդել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● </a:t>
            </a:r>
            <a:r>
              <a:rPr lang="hy-AM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Ներքին գործերի նախարարությունը 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առաջարկեց առանձնացված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X 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մոդել, Պառլամենտը քվեարկեց </a:t>
            </a:r>
            <a:r>
              <a:rPr lang="hy-AM" sz="12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միավորվածմոդելի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օգտին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2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Իրականացվեծ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միավորված մոդելը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համայնքները և շրջանները, </a:t>
            </a:r>
            <a:r>
              <a:rPr lang="hy-AM" sz="1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բացի իրենց սեփական իրավասություններից, </a:t>
            </a:r>
            <a:r>
              <a:rPr lang="hy-AM" sz="1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իրականացնում </a:t>
            </a:r>
            <a:r>
              <a:rPr lang="hy-AM" sz="1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են </a:t>
            </a:r>
            <a:r>
              <a:rPr lang="hy-AM" sz="1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նաև </a:t>
            </a:r>
            <a:r>
              <a:rPr lang="hy-AM" sz="1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լիազորված </a:t>
            </a:r>
            <a:r>
              <a:rPr lang="hy-AM" sz="1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պետական կառավար իրավասություններ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200" b="1" dirty="0">
                <a:solidFill>
                  <a:schemeClr val="tx2">
                    <a:lumMod val="75000"/>
                  </a:schemeClr>
                </a:solidFill>
              </a:rPr>
              <a:t>լիազորություններով օժտված 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388 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քաղաքապետարան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Ընդլայնված լիազորություններ ունեցող 205 </a:t>
            </a:r>
            <a:r>
              <a:rPr lang="hy-AM" sz="1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համայնք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r>
              <a:rPr lang="hy-AM" sz="2400" b="1" dirty="0">
                <a:solidFill>
                  <a:schemeClr val="bg1"/>
                </a:solidFill>
              </a:rPr>
              <a:t>Տեղական </a:t>
            </a:r>
            <a:r>
              <a:rPr lang="hy-AM" sz="2400" b="1" dirty="0" smtClean="0">
                <a:solidFill>
                  <a:schemeClr val="bg1"/>
                </a:solidFill>
              </a:rPr>
              <a:t>ինքնակառավարումը </a:t>
            </a:r>
            <a:r>
              <a:rPr lang="hy-AM" sz="2400" b="1" dirty="0" err="1" smtClean="0">
                <a:solidFill>
                  <a:schemeClr val="bg1"/>
                </a:solidFill>
              </a:rPr>
              <a:t>Չեխիայի</a:t>
            </a:r>
            <a:r>
              <a:rPr lang="hy-AM" sz="2400" b="1" dirty="0" smtClean="0">
                <a:solidFill>
                  <a:schemeClr val="bg1"/>
                </a:solidFill>
              </a:rPr>
              <a:t> Հանրապետությունում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700808"/>
            <a:ext cx="878497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Մոտ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6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260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համայնք </a:t>
            </a:r>
            <a:r>
              <a:rPr lang="hy-AM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Չեխիայի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Հանրապետությունում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Համայնքային մարմինները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Ավագանի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(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ընտրովի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5 – 55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անդամ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Քաղաքային Խորհուրդ 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Քաղաքապետ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Քաղաքապետարան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Քաղաքապետարանի հատուկ մարմին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r>
              <a:rPr lang="hy-AM" sz="2400" b="1" dirty="0">
                <a:solidFill>
                  <a:schemeClr val="bg1"/>
                </a:solidFill>
              </a:rPr>
              <a:t>Տեղական ինքնակառավարումը </a:t>
            </a:r>
            <a:r>
              <a:rPr lang="hy-AM" sz="2400" b="1" dirty="0" err="1">
                <a:solidFill>
                  <a:schemeClr val="bg1"/>
                </a:solidFill>
              </a:rPr>
              <a:t>Չեխիայի</a:t>
            </a:r>
            <a:r>
              <a:rPr lang="hy-AM" sz="2400" b="1" dirty="0">
                <a:solidFill>
                  <a:schemeClr val="bg1"/>
                </a:solidFill>
              </a:rPr>
              <a:t> Հանրապետությունում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225689"/>
            <a:ext cx="8784976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300" b="1" dirty="0" err="1" smtClean="0">
                <a:solidFill>
                  <a:schemeClr val="tx2">
                    <a:lumMod val="75000"/>
                  </a:schemeClr>
                </a:solidFill>
              </a:rPr>
              <a:t>Համայնքապետարանների</a:t>
            </a:r>
            <a:r>
              <a:rPr lang="hy-AM" sz="13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y-AM" sz="1300" b="1" dirty="0">
                <a:solidFill>
                  <a:schemeClr val="tx2">
                    <a:lumMod val="75000"/>
                  </a:schemeClr>
                </a:solidFill>
              </a:rPr>
              <a:t>իրավասությունները (Տեղական ինքնակառավարման մասին օրենք և այլ օրենսդրական ակտեր</a:t>
            </a:r>
            <a:r>
              <a:rPr lang="hy-AM" sz="13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3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endParaRPr lang="hy-AM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Համայնքի կառավարումը 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Համայնքի 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բյուջե 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և վերջնական հաշիվ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Համայնքի զարգացման ծրագիրը 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</a:rPr>
              <a:t>Համայնքի 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իրավաբանական անձինք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Համայնքային պարտադիր կանոնակարգերի սահմանում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Տեղական հանրաքվե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Տեղական վճարներ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Նախադպրոցական հաստատությունների ստեղծում 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և կառավարում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Տարրական դպրոցների 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ստեղծում </a:t>
            </a:r>
            <a:r>
              <a:rPr lang="hy-AM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և կառավարում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	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Առողջապահական հաստատությունների ստեղծում</a:t>
            </a:r>
            <a:endParaRPr lang="en-US" sz="13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r>
              <a:rPr lang="hy-AM" sz="2400" b="1" dirty="0" smtClean="0">
                <a:solidFill>
                  <a:schemeClr val="bg1"/>
                </a:solidFill>
              </a:rPr>
              <a:t>Շրջանային </a:t>
            </a:r>
            <a:r>
              <a:rPr lang="hy-AM" sz="2400" b="1" dirty="0" err="1" smtClean="0">
                <a:solidFill>
                  <a:schemeClr val="bg1"/>
                </a:solidFill>
              </a:rPr>
              <a:t>ինքնավարումը</a:t>
            </a:r>
            <a:r>
              <a:rPr lang="hy-AM" sz="2400" b="1" dirty="0" smtClean="0">
                <a:solidFill>
                  <a:schemeClr val="bg1"/>
                </a:solidFill>
              </a:rPr>
              <a:t> </a:t>
            </a:r>
            <a:r>
              <a:rPr lang="hy-AM" sz="2400" b="1" dirty="0" err="1" smtClean="0">
                <a:solidFill>
                  <a:schemeClr val="bg1"/>
                </a:solidFill>
              </a:rPr>
              <a:t>Չեխիայի</a:t>
            </a:r>
            <a:r>
              <a:rPr lang="hy-AM" sz="2400" b="1" dirty="0" smtClean="0">
                <a:solidFill>
                  <a:schemeClr val="bg1"/>
                </a:solidFill>
              </a:rPr>
              <a:t> Հանրապետությունում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700808"/>
            <a:ext cx="878497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13 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Շրջան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(</a:t>
            </a:r>
            <a:r>
              <a:rPr lang="hy-AM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և մայրաքաղաք </a:t>
            </a:r>
            <a:r>
              <a:rPr lang="hy-AM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Պրահան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իր սեփական կարգավիճակով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● </a:t>
            </a:r>
            <a:r>
              <a:rPr lang="hy-AM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Շրջանային մարմիններ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Ավագանի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ընտրովի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45 – 65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անդամ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Շրջանային խորհուրդ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Նախագահ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Մարզպետարան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Շրջանային </a:t>
            </a:r>
            <a:r>
              <a:rPr lang="hy-AM" sz="1400" dirty="0">
                <a:solidFill>
                  <a:schemeClr val="tx2">
                    <a:lumMod val="75000"/>
                  </a:schemeClr>
                </a:solidFill>
              </a:rPr>
              <a:t>հատուկ </a:t>
            </a:r>
            <a:r>
              <a:rPr lang="hy-AM" sz="1400" dirty="0" smtClean="0">
                <a:solidFill>
                  <a:schemeClr val="tx2">
                    <a:lumMod val="75000"/>
                  </a:schemeClr>
                </a:solidFill>
              </a:rPr>
              <a:t>մարմին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276</Words>
  <Application>Microsoft Office PowerPoint</Application>
  <PresentationFormat>On-screen Show (4:3)</PresentationFormat>
  <Paragraphs>214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Պետական կառավարման բարեփոխումներ Տեղական / տարածաշրջանային ինքնակառավարման բարեփոխումներ  Local / Regional self-government reform</vt:lpstr>
      <vt:lpstr>Պետական կառավարումը Չեխոսլովակիայում 1948 - 1990 թ․թ․</vt:lpstr>
      <vt:lpstr>Հանրային կառավարումը 1989 թվականից հետո</vt:lpstr>
      <vt:lpstr>Ինքնակառավարումը 1993 թվականից հետո</vt:lpstr>
      <vt:lpstr>Հանրային կառավարման բարեփոխում 1997 - 2002 թթ.(?)</vt:lpstr>
      <vt:lpstr>Հանրային կառավարման բարեփոխում 1997 - 2002 թթ.(?)</vt:lpstr>
      <vt:lpstr>Տեղական ինքնակառավարումը Չեխիայի Հանրապետությունում</vt:lpstr>
      <vt:lpstr>Տեղական ինքնակառավարումը Չեխիայի Հանրապետությունում</vt:lpstr>
      <vt:lpstr>Շրջանային ինքնավարումը Չեխիայի Հանրապետությունում</vt:lpstr>
      <vt:lpstr>Շրջանային ինքնավարումը Չեխիայի Հանրապետությունում</vt:lpstr>
      <vt:lpstr>Հարակից այլ հարցեր</vt:lpstr>
      <vt:lpstr>Պետական կառավարման բարեփոխումներ Տեղական ինքնակառավարման բարեփոխումներ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Caletka</dc:creator>
  <cp:lastModifiedBy>Էդիկ</cp:lastModifiedBy>
  <cp:revision>81</cp:revision>
  <cp:lastPrinted>2015-11-06T08:22:30Z</cp:lastPrinted>
  <dcterms:created xsi:type="dcterms:W3CDTF">2015-11-05T14:57:39Z</dcterms:created>
  <dcterms:modified xsi:type="dcterms:W3CDTF">2018-11-05T17:37:19Z</dcterms:modified>
</cp:coreProperties>
</file>