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81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9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73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85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0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81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3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999C-B9B5-4695-9FDB-197DC04BE827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9606-EF1E-42A7-B1B2-FAA1D1A301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8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y-AM" sz="3600" dirty="0" smtClean="0"/>
              <a:t>Սահմանադրությունը և օրենքի գերակայությունը. Դատարանների դերը, դատավճիռների կատարումը և հասարակական պաշտպանը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y-AM" sz="2000" dirty="0" smtClean="0"/>
              <a:t>Մաքսիմ </a:t>
            </a:r>
            <a:r>
              <a:rPr lang="hy-AM" sz="2000" dirty="0" err="1" smtClean="0"/>
              <a:t>Տոմոշեկ</a:t>
            </a:r>
            <a:r>
              <a:rPr lang="hy-AM" sz="2000" dirty="0" smtClean="0"/>
              <a:t> </a:t>
            </a:r>
            <a:endParaRPr lang="en-US" sz="2000" dirty="0" smtClean="0"/>
          </a:p>
          <a:p>
            <a:r>
              <a:rPr lang="hy-AM" sz="2000" dirty="0" err="1" smtClean="0"/>
              <a:t>Օլոմուցի</a:t>
            </a:r>
            <a:r>
              <a:rPr lang="hy-AM" sz="2000" dirty="0" smtClean="0"/>
              <a:t> </a:t>
            </a:r>
            <a:r>
              <a:rPr lang="hy-AM" sz="2000" dirty="0" err="1" smtClean="0"/>
              <a:t>Պալացկու</a:t>
            </a:r>
            <a:r>
              <a:rPr lang="hy-AM" sz="2000" dirty="0" smtClean="0"/>
              <a:t> համալսարանի իրավաբանության ֆակուլտետ</a:t>
            </a:r>
            <a:endParaRPr lang="en-US" sz="2000" dirty="0" smtClean="0"/>
          </a:p>
          <a:p>
            <a:r>
              <a:rPr lang="hy-AM" sz="2000" dirty="0" err="1" smtClean="0"/>
              <a:t>Չեխիայի</a:t>
            </a:r>
            <a:r>
              <a:rPr lang="hy-AM" sz="2000" dirty="0" smtClean="0"/>
              <a:t> Հանրապետություն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949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Հիմնական հասկացություններ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Սահմանադրական և միջազգային պարտավորություններ </a:t>
            </a:r>
            <a:endParaRPr lang="en-US" dirty="0" smtClean="0"/>
          </a:p>
          <a:p>
            <a:r>
              <a:rPr lang="hy-AM" dirty="0" smtClean="0"/>
              <a:t>Պետության դրական պարտավորությունները</a:t>
            </a:r>
            <a:endParaRPr lang="en-US" dirty="0" smtClean="0"/>
          </a:p>
          <a:p>
            <a:r>
              <a:rPr lang="hy-AM" dirty="0" smtClean="0"/>
              <a:t>Իրավական կարգավորում. Կազմակերպում և ընթացակարգ</a:t>
            </a:r>
            <a:endParaRPr lang="en-US" dirty="0" smtClean="0"/>
          </a:p>
          <a:p>
            <a:r>
              <a:rPr lang="hy-AM" dirty="0" smtClean="0"/>
              <a:t>Արդարադատության իրականացում (կառավարում)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37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Արդարադատության մատչելիության կար</a:t>
            </a:r>
            <a:r>
              <a:rPr lang="hy-AM" dirty="0" smtClean="0"/>
              <a:t>և</a:t>
            </a:r>
            <a:r>
              <a:rPr lang="cs-CZ" dirty="0" smtClean="0"/>
              <a:t>որությունը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Հորիզոնական վեճերի </a:t>
            </a:r>
            <a:r>
              <a:rPr lang="hy-AM" dirty="0" smtClean="0"/>
              <a:t>լուծման </a:t>
            </a:r>
            <a:r>
              <a:rPr lang="cs-CZ" dirty="0" smtClean="0"/>
              <a:t>պաշտոնական </a:t>
            </a:r>
            <a:r>
              <a:rPr lang="hy-AM" dirty="0" smtClean="0"/>
              <a:t>և </a:t>
            </a:r>
            <a:r>
              <a:rPr lang="cs-CZ" dirty="0" smtClean="0"/>
              <a:t>արդար դատաքննությունը </a:t>
            </a:r>
            <a:r>
              <a:rPr lang="hy-AM" dirty="0" smtClean="0"/>
              <a:t>ու </a:t>
            </a:r>
            <a:r>
              <a:rPr lang="cs-CZ" dirty="0" smtClean="0"/>
              <a:t>անհատական իրավունքների պաշտպանությունը </a:t>
            </a:r>
            <a:endParaRPr lang="en-US" dirty="0" smtClean="0"/>
          </a:p>
          <a:p>
            <a:r>
              <a:rPr lang="cs-CZ" dirty="0" smtClean="0"/>
              <a:t>Մարդու իրավունքների երաշխիք</a:t>
            </a:r>
            <a:endParaRPr lang="en-US" dirty="0" smtClean="0"/>
          </a:p>
          <a:p>
            <a:r>
              <a:rPr lang="cs-CZ" dirty="0" smtClean="0"/>
              <a:t>Ազատության </a:t>
            </a:r>
            <a:r>
              <a:rPr lang="hy-AM" dirty="0" smtClean="0"/>
              <a:t>և </a:t>
            </a:r>
            <a:r>
              <a:rPr lang="cs-CZ" dirty="0" smtClean="0"/>
              <a:t>ժողովրդավարության երաշխիք</a:t>
            </a:r>
            <a:endParaRPr lang="en-US" dirty="0" smtClean="0"/>
          </a:p>
          <a:p>
            <a:r>
              <a:rPr lang="hy-AM" dirty="0" smtClean="0"/>
              <a:t>Իրավունքի գերակայության երաշխիք </a:t>
            </a:r>
            <a:endParaRPr lang="en-US" dirty="0" smtClean="0"/>
          </a:p>
          <a:p>
            <a:r>
              <a:rPr lang="hy-AM" dirty="0" smtClean="0"/>
              <a:t>Դատարանների տեսակները – քաղաքացիական, քրեական, վարչական, սահմանադրական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14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Մատչելի արդարադատության գործոններ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Հավասարություն </a:t>
            </a:r>
            <a:endParaRPr lang="en-US" dirty="0" smtClean="0"/>
          </a:p>
          <a:p>
            <a:r>
              <a:rPr lang="cs-CZ" dirty="0" smtClean="0"/>
              <a:t>Իրավական ներկայացուցչություն </a:t>
            </a:r>
            <a:endParaRPr lang="en-US" dirty="0" smtClean="0"/>
          </a:p>
          <a:p>
            <a:r>
              <a:rPr lang="cs-CZ" dirty="0" smtClean="0"/>
              <a:t>Արդար դատաքննություն</a:t>
            </a:r>
            <a:endParaRPr lang="en-US" dirty="0" smtClean="0"/>
          </a:p>
          <a:p>
            <a:r>
              <a:rPr lang="cs-CZ" dirty="0" smtClean="0"/>
              <a:t>Անաչառ եւ անկախ դատարաններ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7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Հավասարությունը նախքան </a:t>
            </a:r>
            <a:r>
              <a:rPr lang="hy-AM" sz="4000" dirty="0" smtClean="0"/>
              <a:t>դ</a:t>
            </a:r>
            <a:r>
              <a:rPr lang="cs-CZ" sz="4000" dirty="0" smtClean="0"/>
              <a:t>ատարանը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Նույն/հավասար մատչելիություն, կանոններ</a:t>
            </a:r>
            <a:r>
              <a:rPr lang="hy-AM" sz="2600" dirty="0" smtClean="0"/>
              <a:t>, </a:t>
            </a:r>
            <a:r>
              <a:rPr lang="cs-CZ" sz="2600" dirty="0" smtClean="0"/>
              <a:t>պատիժներ և այլն</a:t>
            </a:r>
            <a:endParaRPr lang="en-US" sz="2600" dirty="0" smtClean="0"/>
          </a:p>
          <a:p>
            <a:r>
              <a:rPr lang="hy-AM" sz="2600" dirty="0" smtClean="0"/>
              <a:t>X հավասարության պահանջ անհատական որոշումների նկատմամբ </a:t>
            </a:r>
            <a:r>
              <a:rPr lang="cs-CZ" sz="2600" dirty="0" smtClean="0"/>
              <a:t>(</a:t>
            </a:r>
            <a:r>
              <a:rPr lang="hy-AM" sz="2600" dirty="0" err="1" smtClean="0"/>
              <a:t>նույնին</a:t>
            </a:r>
            <a:r>
              <a:rPr lang="hy-AM" sz="2600" dirty="0" smtClean="0"/>
              <a:t> վերաբերվել նույն </a:t>
            </a:r>
            <a:r>
              <a:rPr lang="hy-AM" sz="2600" dirty="0" err="1" smtClean="0"/>
              <a:t>ձևով</a:t>
            </a:r>
            <a:r>
              <a:rPr lang="hy-AM" sz="2600" dirty="0" smtClean="0"/>
              <a:t>, </a:t>
            </a:r>
            <a:r>
              <a:rPr lang="hy-AM" sz="2600" dirty="0" err="1" smtClean="0"/>
              <a:t>տարբերին</a:t>
            </a:r>
            <a:r>
              <a:rPr lang="hy-AM" sz="2600" dirty="0" smtClean="0"/>
              <a:t> վերաբերվել տարբեր </a:t>
            </a:r>
            <a:r>
              <a:rPr lang="hy-AM" sz="2600" dirty="0" err="1" smtClean="0"/>
              <a:t>ձևերով</a:t>
            </a:r>
            <a:r>
              <a:rPr lang="hy-AM" sz="2600" dirty="0" smtClean="0"/>
              <a:t>, X բոլորին վերաբերվել հավասարապես</a:t>
            </a:r>
            <a:r>
              <a:rPr lang="cs-CZ" sz="2600" dirty="0" smtClean="0"/>
              <a:t>)</a:t>
            </a:r>
            <a:endParaRPr lang="en-US" sz="2600" dirty="0" smtClean="0"/>
          </a:p>
          <a:p>
            <a:r>
              <a:rPr lang="hy-AM" sz="2600" dirty="0" smtClean="0"/>
              <a:t>Հավասար </a:t>
            </a:r>
            <a:r>
              <a:rPr lang="hy-AM" sz="2600" dirty="0" err="1" smtClean="0"/>
              <a:t>գործընթացային</a:t>
            </a:r>
            <a:r>
              <a:rPr lang="hy-AM" sz="2600" dirty="0" smtClean="0"/>
              <a:t> գործիքներ</a:t>
            </a:r>
            <a:endParaRPr lang="en-US" sz="2600" dirty="0" smtClean="0"/>
          </a:p>
          <a:p>
            <a:r>
              <a:rPr lang="hy-AM" sz="2600" dirty="0" smtClean="0"/>
              <a:t>Իրավական ներկայացուցչության, իրավական օգնություն մատչելիություն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303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800" dirty="0" smtClean="0"/>
              <a:t>Խոցելի խմբերի համար արդարադատության մատչելիությունը սահմանափակող գործոններ</a:t>
            </a:r>
            <a:r>
              <a:rPr lang="cs-CZ" sz="3800" dirty="0" smtClean="0"/>
              <a:t> 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834" y="1904807"/>
            <a:ext cx="10515600" cy="4392706"/>
          </a:xfrm>
        </p:spPr>
        <p:txBody>
          <a:bodyPr>
            <a:noAutofit/>
          </a:bodyPr>
          <a:lstStyle/>
          <a:p>
            <a:r>
              <a:rPr lang="cs-CZ" sz="2400" dirty="0" smtClean="0"/>
              <a:t>Իրավագիտության բացակայություն, կրթություն պակաս - հնարավոր իրավական միջոցների մասին անտեղյակություն</a:t>
            </a:r>
            <a:endParaRPr lang="en-US" sz="2400" dirty="0" smtClean="0"/>
          </a:p>
          <a:p>
            <a:r>
              <a:rPr lang="cs-CZ" sz="2400" dirty="0" smtClean="0"/>
              <a:t>Հաշմանդամություն ունեցող անձանց համար դատարանների մատչելիություն</a:t>
            </a:r>
            <a:endParaRPr lang="en-US" sz="2400" dirty="0" smtClean="0"/>
          </a:p>
          <a:p>
            <a:r>
              <a:rPr lang="cs-CZ" sz="2400" dirty="0" smtClean="0"/>
              <a:t>Հնարավոր խտրականություն (գենդերային, էթնիկ ծագում, լեզու)</a:t>
            </a:r>
            <a:endParaRPr lang="en-US" sz="2400" dirty="0" smtClean="0"/>
          </a:p>
          <a:p>
            <a:r>
              <a:rPr lang="cs-CZ" sz="2400" dirty="0" smtClean="0"/>
              <a:t>Երեխաներ, սահմանափակ հնարավորություններով օժտված անհատներ – խնամակալներ</a:t>
            </a:r>
            <a:endParaRPr lang="en-US" sz="2400" dirty="0" smtClean="0"/>
          </a:p>
          <a:p>
            <a:r>
              <a:rPr lang="cs-CZ" sz="2400" dirty="0" smtClean="0"/>
              <a:t>Իրավաբանական օգնություն կամ ներկայացուցչություն ձեռք բերելու համար ֆինանսական խոչընդոտներ</a:t>
            </a:r>
            <a:endParaRPr lang="en-US" sz="2400" dirty="0" smtClean="0"/>
          </a:p>
          <a:p>
            <a:r>
              <a:rPr lang="cs-CZ" sz="2400" dirty="0" smtClean="0"/>
              <a:t>Դատավարության ֆինանսական խոչընդոտներ</a:t>
            </a:r>
            <a:endParaRPr lang="en-US" sz="2400" dirty="0" smtClean="0"/>
          </a:p>
          <a:p>
            <a:r>
              <a:rPr lang="cs-CZ" sz="2400" dirty="0" smtClean="0"/>
              <a:t>Կոռուպցիա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618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4000" dirty="0" smtClean="0"/>
              <a:t>Իրավական օգնության մատչելիություն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Իրավական օգնությունը և ներկայացուցչությունը արդարադատության մատչելիության հիմնական պայմանն է</a:t>
            </a:r>
            <a:endParaRPr lang="en-US" sz="2600" dirty="0" smtClean="0"/>
          </a:p>
          <a:p>
            <a:r>
              <a:rPr lang="hy-AM" sz="2600" dirty="0" smtClean="0"/>
              <a:t>Ի պաշտոնե ներկայացուցչություն – Լուրջ քրեական գործեր</a:t>
            </a:r>
            <a:endParaRPr lang="en-US" sz="2600" dirty="0" smtClean="0"/>
          </a:p>
          <a:p>
            <a:r>
              <a:rPr lang="hy-AM" sz="2600" dirty="0" smtClean="0"/>
              <a:t>Պարտադիր ներկայացուցչություն - գերագույն դատարաններ, սահմանադրական դատարան</a:t>
            </a:r>
            <a:endParaRPr lang="en-US" sz="2600" dirty="0" smtClean="0"/>
          </a:p>
          <a:p>
            <a:r>
              <a:rPr lang="hy-AM" sz="2600" dirty="0" smtClean="0"/>
              <a:t>Փաստաբան ընտրելու իրավունքը</a:t>
            </a:r>
            <a:endParaRPr lang="en-US" sz="2600" dirty="0" smtClean="0"/>
          </a:p>
          <a:p>
            <a:r>
              <a:rPr lang="hy-AM" sz="2600" dirty="0" smtClean="0"/>
              <a:t>Իրավաբանական օգնություն ստանալու իրավունքը - նախաքննության դատական պրոցեսի ընթացքում և  </a:t>
            </a:r>
            <a:r>
              <a:rPr lang="cs-CZ" sz="2600" i="1" dirty="0" smtClean="0"/>
              <a:t>pro bono</a:t>
            </a:r>
            <a:r>
              <a:rPr lang="cs-CZ" sz="2600" dirty="0" smtClean="0"/>
              <a:t> </a:t>
            </a:r>
            <a:r>
              <a:rPr lang="hy-AM" sz="2600" dirty="0" smtClean="0"/>
              <a:t>կարգով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7848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/>
          </a:bodyPr>
          <a:lstStyle/>
          <a:p>
            <a:r>
              <a:rPr lang="cs-CZ" sz="4000" dirty="0" smtClean="0"/>
              <a:t>Ազատ իրավաբանական օգնության մոդելներ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Պաշտպանության վրա հիմնված համակարգ (</a:t>
            </a:r>
            <a:r>
              <a:rPr lang="hy-AM" dirty="0" err="1" smtClean="0"/>
              <a:t>Bar-based</a:t>
            </a:r>
            <a:r>
              <a:rPr lang="hy-AM" dirty="0" smtClean="0"/>
              <a:t> </a:t>
            </a:r>
            <a:r>
              <a:rPr lang="hy-AM" dirty="0" err="1" smtClean="0"/>
              <a:t>system</a:t>
            </a:r>
            <a:r>
              <a:rPr lang="hy-AM" dirty="0" smtClean="0"/>
              <a:t>)</a:t>
            </a:r>
            <a:endParaRPr lang="en-US" dirty="0" smtClean="0"/>
          </a:p>
          <a:p>
            <a:r>
              <a:rPr lang="hy-AM" i="1" dirty="0" err="1" smtClean="0"/>
              <a:t>Pro</a:t>
            </a:r>
            <a:r>
              <a:rPr lang="hy-AM" i="1" dirty="0" smtClean="0"/>
              <a:t> </a:t>
            </a:r>
            <a:r>
              <a:rPr lang="hy-AM" i="1" dirty="0" err="1" smtClean="0"/>
              <a:t>bono</a:t>
            </a:r>
            <a:r>
              <a:rPr lang="hy-AM" dirty="0" smtClean="0"/>
              <a:t> մշակույթ </a:t>
            </a:r>
            <a:endParaRPr lang="en-US" dirty="0" smtClean="0"/>
          </a:p>
          <a:p>
            <a:r>
              <a:rPr lang="hy-AM" dirty="0" smtClean="0"/>
              <a:t>Պետական մարմիններ </a:t>
            </a:r>
            <a:endParaRPr lang="en-US" dirty="0" smtClean="0"/>
          </a:p>
          <a:p>
            <a:r>
              <a:rPr lang="hy-AM" dirty="0" smtClean="0"/>
              <a:t>Իրավաբանական </a:t>
            </a:r>
            <a:r>
              <a:rPr lang="hy-AM" dirty="0" err="1" smtClean="0"/>
              <a:t>կլինիկաներ</a:t>
            </a:r>
            <a:r>
              <a:rPr lang="hy-AM" dirty="0" smtClean="0"/>
              <a:t> </a:t>
            </a:r>
            <a:endParaRPr lang="en-US" dirty="0" smtClean="0"/>
          </a:p>
          <a:p>
            <a:r>
              <a:rPr lang="hy-AM" dirty="0" smtClean="0"/>
              <a:t>ՀԿ-ներ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4000" dirty="0" smtClean="0"/>
              <a:t>Արդար դատաքննություն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y-AM" sz="2400" dirty="0" smtClean="0"/>
              <a:t>Արդար քննություն և արդարացի արդյունք ապահովելու համար հիմնական պայմաններ</a:t>
            </a:r>
            <a:endParaRPr lang="en-US" sz="2400" dirty="0" smtClean="0"/>
          </a:p>
          <a:p>
            <a:r>
              <a:rPr lang="hy-AM" sz="2400" dirty="0" smtClean="0"/>
              <a:t>Մատչելիություն - կարող է սահմանափակվել օրենքով, այլ ոչ թե քրեական ճանապարհով, և մարդու իրավունքների խախտմամբ</a:t>
            </a:r>
            <a:endParaRPr lang="en-US" sz="2400" dirty="0" smtClean="0"/>
          </a:p>
          <a:p>
            <a:r>
              <a:rPr lang="hy-AM" sz="2400" dirty="0" smtClean="0"/>
              <a:t>Կազմակերպական </a:t>
            </a:r>
            <a:r>
              <a:rPr lang="hy-AM" sz="2400" dirty="0" err="1" smtClean="0"/>
              <a:t>ասպեկտներ</a:t>
            </a:r>
            <a:r>
              <a:rPr lang="hy-AM" sz="2400" dirty="0" smtClean="0"/>
              <a:t> - անկախ և անկողմնակալ դատարաններ, օրինապահ դատավոր, հասարակական լսումներ, թափանցիկություն - որոշումների հրապարակում, հասանելիություն, պատշաճ որոշումը - դատական էթիկա</a:t>
            </a:r>
            <a:endParaRPr lang="en-US" sz="2400" dirty="0" smtClean="0"/>
          </a:p>
          <a:p>
            <a:r>
              <a:rPr lang="hy-AM" sz="2400" dirty="0" smtClean="0"/>
              <a:t>Դատավարական </a:t>
            </a:r>
            <a:r>
              <a:rPr lang="hy-AM" sz="2400" dirty="0" err="1" smtClean="0"/>
              <a:t>ասպեկտներ</a:t>
            </a:r>
            <a:r>
              <a:rPr lang="hy-AM" sz="2400" dirty="0" smtClean="0"/>
              <a:t> – ինքն իրեն չմեղադրելու իրավունք, լսված լինելու իրավունք, վկայի </a:t>
            </a:r>
            <a:r>
              <a:rPr lang="hy-AM" sz="2400" dirty="0" err="1" smtClean="0"/>
              <a:t>խաչաձև</a:t>
            </a:r>
            <a:r>
              <a:rPr lang="hy-AM" sz="2400" dirty="0" smtClean="0"/>
              <a:t> հարցաքննություն և այլ ապացույցներ, ապացույցներ ներկայացնելու, բողոքարկելու իրավունք, իրավաբան և թարգմանիչ ունենալու </a:t>
            </a:r>
            <a:r>
              <a:rPr lang="hy-AM" sz="2400" dirty="0" err="1" smtClean="0"/>
              <a:t>իրավունք։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0619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336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Սահմանադրությունը և օրենքի գերակայությունը. Դատարանների դերը, դատավճիռների կատարումը և հասարակական պաշտպանը</vt:lpstr>
      <vt:lpstr>Հիմնական հասկացություններ</vt:lpstr>
      <vt:lpstr>Արդարադատության մատչելիության կարևորությունը</vt:lpstr>
      <vt:lpstr>Մատչելի արդարադատության գործոններ</vt:lpstr>
      <vt:lpstr>Հավասարությունը նախքան դատարանը </vt:lpstr>
      <vt:lpstr>Խոցելի խմբերի համար արդարադատության մատչելիությունը սահմանափակող գործոններ </vt:lpstr>
      <vt:lpstr>Իրավական օգնության մատչելիություն</vt:lpstr>
      <vt:lpstr>Ազատ իրավաբանական օգնության մոդելներ</vt:lpstr>
      <vt:lpstr>Արդար դատաքննություն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and Rule of Law: Role of Courts, Enforcement of Judgments and Public Defender</dc:title>
  <dc:creator>Uživatel systému Windows</dc:creator>
  <cp:lastModifiedBy>Asus</cp:lastModifiedBy>
  <cp:revision>15</cp:revision>
  <dcterms:created xsi:type="dcterms:W3CDTF">2018-08-29T10:36:58Z</dcterms:created>
  <dcterms:modified xsi:type="dcterms:W3CDTF">2018-10-08T10:54:29Z</dcterms:modified>
</cp:coreProperties>
</file>