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81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49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1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7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7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9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85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01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81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63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86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y-AM" sz="4000" dirty="0" smtClean="0"/>
              <a:t>Սահմանադրությունը և օրենքի գերակայությունը. Դատարանների դերը, դատավճիռների կատարումը և հասարակական պաշտպանը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2000" dirty="0" smtClean="0"/>
              <a:t>Մաքսիմ </a:t>
            </a:r>
            <a:r>
              <a:rPr lang="hy-AM" sz="2000" dirty="0" err="1" smtClean="0"/>
              <a:t>Տոմոշեկ</a:t>
            </a:r>
            <a:r>
              <a:rPr lang="hy-AM" sz="2000" dirty="0" smtClean="0"/>
              <a:t> </a:t>
            </a:r>
            <a:endParaRPr lang="en-US" sz="2000" dirty="0" smtClean="0"/>
          </a:p>
          <a:p>
            <a:r>
              <a:rPr lang="hy-AM" sz="2000" dirty="0" err="1" smtClean="0"/>
              <a:t>Օլոմուցի</a:t>
            </a:r>
            <a:r>
              <a:rPr lang="hy-AM" sz="2000" dirty="0" smtClean="0"/>
              <a:t> </a:t>
            </a:r>
            <a:r>
              <a:rPr lang="hy-AM" sz="2000" dirty="0" err="1" smtClean="0"/>
              <a:t>Պալացկու</a:t>
            </a:r>
            <a:r>
              <a:rPr lang="hy-AM" sz="2000" dirty="0" smtClean="0"/>
              <a:t> համալսարանի իրավաբանության ֆակուլտետ</a:t>
            </a:r>
            <a:endParaRPr lang="en-US" sz="2000" dirty="0" smtClean="0"/>
          </a:p>
          <a:p>
            <a:r>
              <a:rPr lang="hy-AM" sz="2000" dirty="0" err="1" smtClean="0"/>
              <a:t>Չեխիայի</a:t>
            </a:r>
            <a:r>
              <a:rPr lang="hy-AM" sz="2000" dirty="0" smtClean="0"/>
              <a:t> Հանրապետություն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9492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Հատուկ երաշխիքներ քրեական գործերով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Միայն օրենք</a:t>
            </a:r>
            <a:r>
              <a:rPr lang="hy-AM" dirty="0" smtClean="0"/>
              <a:t>ն է</a:t>
            </a:r>
            <a:r>
              <a:rPr lang="cs-CZ" dirty="0" smtClean="0"/>
              <a:t> սահմանում հանցագործությունները և տույժերը, միայն դատարանը կարող է որոշում </a:t>
            </a:r>
            <a:r>
              <a:rPr lang="hy-AM" dirty="0" smtClean="0"/>
              <a:t>ընդունել </a:t>
            </a:r>
            <a:r>
              <a:rPr lang="cs-CZ" dirty="0" smtClean="0"/>
              <a:t>հանցագործությունների </a:t>
            </a:r>
            <a:r>
              <a:rPr lang="hy-AM" dirty="0" smtClean="0"/>
              <a:t>և </a:t>
            </a:r>
            <a:r>
              <a:rPr lang="cs-CZ" dirty="0" smtClean="0"/>
              <a:t>տույժերի </a:t>
            </a:r>
            <a:r>
              <a:rPr lang="hy-AM" dirty="0" smtClean="0"/>
              <a:t>վերաբերյալ</a:t>
            </a:r>
            <a:endParaRPr lang="en-US" dirty="0" smtClean="0"/>
          </a:p>
          <a:p>
            <a:r>
              <a:rPr lang="hy-AM" dirty="0" smtClean="0"/>
              <a:t>Անմեղության կանխավարկած </a:t>
            </a:r>
            <a:endParaRPr lang="en-US" dirty="0" smtClean="0"/>
          </a:p>
          <a:p>
            <a:r>
              <a:rPr lang="cs-CZ" dirty="0" smtClean="0"/>
              <a:t>Կրկնակի վտանգ </a:t>
            </a:r>
            <a:endParaRPr lang="en-US" dirty="0" smtClean="0"/>
          </a:p>
          <a:p>
            <a:r>
              <a:rPr lang="hy-AM" dirty="0" smtClean="0"/>
              <a:t>Հետադարձ ուժի բացառում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94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4000" dirty="0" smtClean="0"/>
              <a:t>Անկախ և անաչառ դատարան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Չափազանց  </a:t>
            </a:r>
            <a:r>
              <a:rPr lang="hy-AM" dirty="0" err="1" smtClean="0"/>
              <a:t>կարևոր</a:t>
            </a:r>
            <a:r>
              <a:rPr lang="hy-AM" dirty="0" smtClean="0"/>
              <a:t> է, դատարանների օրինականության աղբյուրը</a:t>
            </a:r>
            <a:endParaRPr lang="en-US" dirty="0" smtClean="0"/>
          </a:p>
          <a:p>
            <a:r>
              <a:rPr lang="hy-AM" dirty="0" err="1" smtClean="0"/>
              <a:t>Որոշուման</a:t>
            </a:r>
            <a:r>
              <a:rPr lang="hy-AM" dirty="0" smtClean="0"/>
              <a:t> կայացումը հիմնված է փաստերի և ապացույցների վրա, այլ ոչ թե կոռուպցիայի շահ ունենալու, ազդեցության և այլնի վրա</a:t>
            </a:r>
            <a:endParaRPr lang="en-US" dirty="0" smtClean="0"/>
          </a:p>
          <a:p>
            <a:r>
              <a:rPr lang="hy-AM" dirty="0" smtClean="0"/>
              <a:t>Անաչառություն - կուսակցությունների ազդեցության բացակայություն</a:t>
            </a:r>
            <a:endParaRPr lang="en-US" dirty="0" smtClean="0"/>
          </a:p>
          <a:p>
            <a:r>
              <a:rPr lang="hy-AM" dirty="0" smtClean="0"/>
              <a:t>Անկախություն - պետական իշխանությունների ազդեցության բացակայություն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99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Անաչառության ապահովում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Կողմնակալության վերացում, դատավորին բացարկի հայտնում, ինքնաբացարկ</a:t>
            </a:r>
            <a:endParaRPr lang="en-US" dirty="0" smtClean="0"/>
          </a:p>
          <a:p>
            <a:r>
              <a:rPr lang="hy-AM" dirty="0" smtClean="0"/>
              <a:t>Փաստաբանների, դատախազների հետ հարաբերությունների բացառում – դատական էթիկա</a:t>
            </a:r>
            <a:endParaRPr lang="en-US" dirty="0" smtClean="0"/>
          </a:p>
          <a:p>
            <a:r>
              <a:rPr lang="hy-AM" dirty="0" smtClean="0"/>
              <a:t>Շահերի բախում</a:t>
            </a:r>
            <a:endParaRPr lang="en-US" dirty="0" smtClean="0"/>
          </a:p>
          <a:p>
            <a:r>
              <a:rPr lang="hy-AM" dirty="0" smtClean="0"/>
              <a:t>Անհամատեղելիություն/ </a:t>
            </a:r>
            <a:r>
              <a:rPr lang="en-US" dirty="0" err="1" smtClean="0"/>
              <a:t>անհամապատասխան</a:t>
            </a:r>
            <a:r>
              <a:rPr lang="hy-AM" dirty="0" err="1" smtClean="0"/>
              <a:t>ություն</a:t>
            </a:r>
            <a:endParaRPr lang="en-US" dirty="0" smtClean="0"/>
          </a:p>
          <a:p>
            <a:r>
              <a:rPr lang="hy-AM" dirty="0" smtClean="0"/>
              <a:t>Գործերի մակագրում - օրենքով գործող դատավոր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35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Անկախության ապահովում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sz="2600" dirty="0" smtClean="0"/>
              <a:t>Որոշման կայացնում հիմնվելով բացառապես օրենքին, առանց որևէ միջնորդության և այլն</a:t>
            </a:r>
            <a:endParaRPr lang="en-US" sz="2600" dirty="0" smtClean="0"/>
          </a:p>
          <a:p>
            <a:r>
              <a:rPr lang="hy-AM" sz="2600" dirty="0" smtClean="0"/>
              <a:t>Անկախ իշխանություն + կազմակերպություն - խորհրդ մոդելը կամ ԱՆ մոդելը</a:t>
            </a:r>
            <a:endParaRPr lang="en-US" sz="2600" dirty="0" smtClean="0"/>
          </a:p>
          <a:p>
            <a:r>
              <a:rPr lang="hy-AM" sz="2600" dirty="0" smtClean="0"/>
              <a:t>Աշխատավարձ</a:t>
            </a:r>
            <a:endParaRPr lang="en-US" sz="2600" dirty="0" smtClean="0"/>
          </a:p>
          <a:p>
            <a:r>
              <a:rPr lang="hy-AM" sz="2600" dirty="0" smtClean="0"/>
              <a:t>Պաշտոնավարության անսահմանափակ ժամանակահատված, առանց տեղափոխման կամ փոխանցման</a:t>
            </a:r>
            <a:endParaRPr lang="en-US" sz="2600" dirty="0" smtClean="0"/>
          </a:p>
          <a:p>
            <a:r>
              <a:rPr lang="cs-CZ" sz="2600" dirty="0" smtClean="0"/>
              <a:t>Կարգապահական վարույթ</a:t>
            </a:r>
            <a:endParaRPr lang="en-US" sz="2600" dirty="0" smtClean="0"/>
          </a:p>
          <a:p>
            <a:r>
              <a:rPr lang="cs-CZ" sz="2600" dirty="0" smtClean="0"/>
              <a:t>Անհամատեղելիություն - դատական էթիկա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1508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Դատական որոշումների կատարումը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sz="2400" dirty="0" smtClean="0"/>
              <a:t>Առանց արդյունավետ կատարման, դատական որոշումը ընդամենը թղթի կտոր է</a:t>
            </a:r>
            <a:endParaRPr lang="en-US" sz="2400" dirty="0" smtClean="0"/>
          </a:p>
          <a:p>
            <a:r>
              <a:rPr lang="hy-AM" sz="2400" dirty="0" smtClean="0"/>
              <a:t>Ժամանակին </a:t>
            </a:r>
            <a:r>
              <a:rPr lang="hy-AM" sz="2400" dirty="0" err="1" smtClean="0"/>
              <a:t>եւ</a:t>
            </a:r>
            <a:r>
              <a:rPr lang="hy-AM" sz="2400" dirty="0" smtClean="0"/>
              <a:t> արդյունավետ կատարում</a:t>
            </a:r>
            <a:endParaRPr lang="en-US" sz="2400" dirty="0" smtClean="0"/>
          </a:p>
          <a:p>
            <a:r>
              <a:rPr lang="hy-AM" sz="2400" dirty="0" smtClean="0"/>
              <a:t>Դատական գործընթացի կամ առանձին դատավարության մաս</a:t>
            </a:r>
            <a:endParaRPr lang="en-US" sz="2400" dirty="0" smtClean="0"/>
          </a:p>
          <a:p>
            <a:r>
              <a:rPr lang="hy-AM" sz="2400" dirty="0" smtClean="0"/>
              <a:t>Պետական գործակալություն ընդդեմ կարգավորվող մասնագիտություն</a:t>
            </a:r>
            <a:endParaRPr lang="en-US" sz="2400" dirty="0" smtClean="0"/>
          </a:p>
          <a:p>
            <a:r>
              <a:rPr lang="hy-AM" sz="2400" dirty="0" smtClean="0"/>
              <a:t>Շահառուների շահերը ընդդեմ իրավապահ մարմինների ընդդեմ պարտապանների </a:t>
            </a:r>
            <a:endParaRPr lang="en-US" sz="2400" dirty="0" smtClean="0"/>
          </a:p>
          <a:p>
            <a:r>
              <a:rPr lang="hy-AM" sz="2400" dirty="0" smtClean="0"/>
              <a:t>Պետք է ուղեկցվեն անվճարունակության կամ անձնական </a:t>
            </a:r>
            <a:r>
              <a:rPr lang="hy-AM" sz="2400" dirty="0" err="1" smtClean="0"/>
              <a:t>սնանկությամբ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0348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4000" dirty="0" err="1" smtClean="0"/>
              <a:t>Օմբուդսմեն</a:t>
            </a:r>
            <a:r>
              <a:rPr lang="hy-AM" sz="4000" dirty="0" smtClean="0"/>
              <a:t> – Հասարակական պաշտպան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sz="2600" dirty="0" smtClean="0"/>
              <a:t>Ոչ պաշտոնական/ոչ ֆորմալ և արագ լուծում</a:t>
            </a:r>
            <a:endParaRPr lang="en-US" sz="2600" dirty="0" smtClean="0"/>
          </a:p>
          <a:p>
            <a:r>
              <a:rPr lang="hy-AM" sz="2600" dirty="0" smtClean="0"/>
              <a:t>Պետական իշխանության մարմինների դեմ</a:t>
            </a:r>
            <a:endParaRPr lang="en-US" sz="2600" dirty="0" smtClean="0"/>
          </a:p>
          <a:p>
            <a:r>
              <a:rPr lang="hy-AM" sz="2600" dirty="0" smtClean="0"/>
              <a:t>Լավ/բարի կառավարման սկզբունքները (ոչ միայն օրինականությունը)</a:t>
            </a:r>
            <a:endParaRPr lang="en-US" sz="2600" dirty="0" smtClean="0"/>
          </a:p>
          <a:p>
            <a:r>
              <a:rPr lang="hy-AM" sz="2600" dirty="0" smtClean="0"/>
              <a:t>Միավորում է խորհրդատվությունը, օգնության և հարցման միջոցով</a:t>
            </a:r>
            <a:endParaRPr lang="en-US" sz="2600" dirty="0" smtClean="0"/>
          </a:p>
          <a:p>
            <a:r>
              <a:rPr lang="hy-AM" sz="2600" dirty="0" smtClean="0"/>
              <a:t>Հրապարակայնության և ԶԼՄ-ների հետ համագործակցության օգտագործում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451094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241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Սահմանադրությունը և օրենքի գերակայությունը. Դատարանների դերը, դատավճիռների կատարումը և հասարակական պաշտպանը</vt:lpstr>
      <vt:lpstr>Հատուկ երաշխիքներ քրեական գործերով</vt:lpstr>
      <vt:lpstr>Անկախ և անաչառ դատարան</vt:lpstr>
      <vt:lpstr>Անաչառության ապահովում</vt:lpstr>
      <vt:lpstr>Անկախության ապահովում</vt:lpstr>
      <vt:lpstr>Դատական որոշումների կատարումը</vt:lpstr>
      <vt:lpstr>Օմբուդսմեն – Հասարակական պաշտպան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and Rule of Law: Role of Courts, Enforcement of Judgments and Public Defender</dc:title>
  <dc:creator>Uživatel systému Windows</dc:creator>
  <cp:lastModifiedBy>Asus</cp:lastModifiedBy>
  <cp:revision>10</cp:revision>
  <dcterms:created xsi:type="dcterms:W3CDTF">2018-08-29T10:36:58Z</dcterms:created>
  <dcterms:modified xsi:type="dcterms:W3CDTF">2018-10-08T10:54:52Z</dcterms:modified>
</cp:coreProperties>
</file>