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3"/>
  </p:notesMasterIdLst>
  <p:sldIdLst>
    <p:sldId id="322" r:id="rId2"/>
    <p:sldId id="346" r:id="rId3"/>
    <p:sldId id="347" r:id="rId4"/>
    <p:sldId id="348" r:id="rId5"/>
    <p:sldId id="349" r:id="rId6"/>
    <p:sldId id="327" r:id="rId7"/>
    <p:sldId id="334" r:id="rId8"/>
    <p:sldId id="335" r:id="rId9"/>
    <p:sldId id="332" r:id="rId10"/>
    <p:sldId id="350" r:id="rId11"/>
    <p:sldId id="34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96FE4ACC-4828-404E-B1E6-ABF0B10EEE97}">
          <p14:sldIdLst>
            <p14:sldId id="322"/>
            <p14:sldId id="346"/>
            <p14:sldId id="347"/>
            <p14:sldId id="348"/>
            <p14:sldId id="349"/>
          </p14:sldIdLst>
        </p14:section>
        <p14:section name="Oddíl bez názvu" id="{5D5F48C9-F14F-4815-ABE0-A94DB193CBDB}">
          <p14:sldIdLst>
            <p14:sldId id="327"/>
            <p14:sldId id="334"/>
            <p14:sldId id="335"/>
            <p14:sldId id="332"/>
            <p14:sldId id="350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jta cerny" initials="vc" lastIdx="1" clrIdx="0">
    <p:extLst>
      <p:ext uri="{19B8F6BF-5375-455C-9EA6-DF929625EA0E}">
        <p15:presenceInfo xmlns:p15="http://schemas.microsoft.com/office/powerpoint/2012/main" userId="98924cd00d84ce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86447" autoAdjust="0"/>
  </p:normalViewPr>
  <p:slideViewPr>
    <p:cSldViewPr>
      <p:cViewPr varScale="1">
        <p:scale>
          <a:sx n="61" d="100"/>
          <a:sy n="61" d="100"/>
        </p:scale>
        <p:origin x="12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71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jte\Documents\0000_PaR\propagace\statistika\DATA\DATA_2017_09_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0\documents\vojtovo\000_Participativn&#237;%20ROZPO&#268;ET\propagace\statistika\data\DATA_2017_08_30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Sylfaen" panose="010A0502050306030303" pitchFamily="18" charset="0"/>
              </a:rPr>
              <a:t>ՄԲ </a:t>
            </a:r>
            <a:r>
              <a:rPr lang="en-US" dirty="0" err="1" smtClean="0">
                <a:latin typeface="Sylfaen" panose="010A0502050306030303" pitchFamily="18" charset="0"/>
              </a:rPr>
              <a:t>օգտագործող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քաղաքապետարանների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քանակը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endParaRPr lang="cs-CZ" dirty="0">
              <a:latin typeface="Sylfaen" panose="010A050205030603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měst využívající PaR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29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60-49C3-901F-F798A8EB0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764960"/>
        <c:axId val="355765744"/>
      </c:barChart>
      <c:catAx>
        <c:axId val="35576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65744"/>
        <c:crosses val="autoZero"/>
        <c:auto val="1"/>
        <c:lblAlgn val="ctr"/>
        <c:lblOffset val="100"/>
        <c:noMultiLvlLbl val="0"/>
      </c:catAx>
      <c:valAx>
        <c:axId val="35576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6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Sylfaen" panose="010A0502050306030303" pitchFamily="18" charset="0"/>
              </a:rPr>
              <a:t>ՄԲ-ն՝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որպես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քաղաքապետարանի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բոլոր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ծախսերի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մասնաբաժին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</c:rich>
      </c:tx>
      <c:layout>
        <c:manualLayout>
          <c:xMode val="edge"/>
          <c:yMode val="edge"/>
          <c:x val="9.5736111111111147E-2"/>
          <c:y val="1.4519230549375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'dle výše rozpočtu'!$C$1</c:f>
              <c:strCache>
                <c:ptCount val="1"/>
                <c:pt idx="0">
                  <c:v>Velikost PaR 
procento  z celkových výdajů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'dle výše rozpočtu'!$A$2:$A$30</c:f>
              <c:strCache>
                <c:ptCount val="22"/>
                <c:pt idx="0">
                  <c:v>Opava</c:v>
                </c:pt>
                <c:pt idx="1">
                  <c:v>Litoměřice</c:v>
                </c:pt>
                <c:pt idx="2">
                  <c:v>Turnov</c:v>
                </c:pt>
                <c:pt idx="3">
                  <c:v>Krnov</c:v>
                </c:pt>
                <c:pt idx="4">
                  <c:v>Žďár nad Sázavou</c:v>
                </c:pt>
                <c:pt idx="5">
                  <c:v>Brno</c:v>
                </c:pt>
                <c:pt idx="6">
                  <c:v>Městská Část Praha 3</c:v>
                </c:pt>
                <c:pt idx="7">
                  <c:v>Městská část Horní Počernice</c:v>
                </c:pt>
                <c:pt idx="8">
                  <c:v>Městská část Praha 7</c:v>
                </c:pt>
                <c:pt idx="9">
                  <c:v>Městská část Praha 10</c:v>
                </c:pt>
                <c:pt idx="10">
                  <c:v>Chomutov</c:v>
                </c:pt>
                <c:pt idx="11">
                  <c:v>Městská část Praha 6</c:v>
                </c:pt>
                <c:pt idx="12">
                  <c:v>Sadská</c:v>
                </c:pt>
                <c:pt idx="13">
                  <c:v>Městský obvod Ostrava-jih</c:v>
                </c:pt>
                <c:pt idx="14">
                  <c:v>městský obvod Ostrava Mariánské Hory  a Hulváky</c:v>
                </c:pt>
                <c:pt idx="15">
                  <c:v>Semily</c:v>
                </c:pt>
                <c:pt idx="16">
                  <c:v>městská část Praha 8</c:v>
                </c:pt>
                <c:pt idx="17">
                  <c:v>Městská část Praha Zbraslav</c:v>
                </c:pt>
                <c:pt idx="18">
                  <c:v>Říčany</c:v>
                </c:pt>
                <c:pt idx="19">
                  <c:v>Mnichovice</c:v>
                </c:pt>
                <c:pt idx="20">
                  <c:v>Dobřejovice</c:v>
                </c:pt>
                <c:pt idx="21">
                  <c:v>Městská část Praha Slivenec</c:v>
                </c:pt>
              </c:strCache>
              <c:extLst xmlns:c16r2="http://schemas.microsoft.com/office/drawing/2015/06/chart"/>
            </c:strRef>
          </c:cat>
          <c:val>
            <c:numRef>
              <c:f>'dle výše rozpočtu'!$C$2:$C$30</c:f>
              <c:numCache>
                <c:formatCode>0.00%</c:formatCode>
                <c:ptCount val="22"/>
                <c:pt idx="0">
                  <c:v>3.0000000000000003E-4</c:v>
                </c:pt>
                <c:pt idx="1">
                  <c:v>3.0000000000000003E-4</c:v>
                </c:pt>
                <c:pt idx="2">
                  <c:v>5.7142977959439136E-4</c:v>
                </c:pt>
                <c:pt idx="3">
                  <c:v>7.1414094771359926E-4</c:v>
                </c:pt>
                <c:pt idx="4">
                  <c:v>1.5000000000000005E-3</c:v>
                </c:pt>
                <c:pt idx="5">
                  <c:v>1.6975223896837494E-3</c:v>
                </c:pt>
                <c:pt idx="6">
                  <c:v>1.9230769230769238E-3</c:v>
                </c:pt>
                <c:pt idx="7">
                  <c:v>2.6459613067954151E-3</c:v>
                </c:pt>
                <c:pt idx="8">
                  <c:v>2.700000000000001E-3</c:v>
                </c:pt>
                <c:pt idx="9">
                  <c:v>3.8107984308656385E-3</c:v>
                </c:pt>
                <c:pt idx="10">
                  <c:v>4.8659669406206059E-3</c:v>
                </c:pt>
                <c:pt idx="11">
                  <c:v>5.9412772709973903E-3</c:v>
                </c:pt>
                <c:pt idx="12">
                  <c:v>6.6000000000000008E-3</c:v>
                </c:pt>
                <c:pt idx="13">
                  <c:v>7.0000000000000019E-3</c:v>
                </c:pt>
                <c:pt idx="14">
                  <c:v>7.1590184224023341E-3</c:v>
                </c:pt>
                <c:pt idx="15">
                  <c:v>7.6000000000000017E-3</c:v>
                </c:pt>
                <c:pt idx="16">
                  <c:v>8.4372236809244494E-3</c:v>
                </c:pt>
                <c:pt idx="17">
                  <c:v>8.8597501550456322E-3</c:v>
                </c:pt>
                <c:pt idx="18">
                  <c:v>1.1400000000000004E-2</c:v>
                </c:pt>
                <c:pt idx="19">
                  <c:v>1.1800000000000003E-2</c:v>
                </c:pt>
                <c:pt idx="20">
                  <c:v>1.6144656118824669E-2</c:v>
                </c:pt>
                <c:pt idx="21">
                  <c:v>2.4281667341157429E-2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76-476B-9817-0CF28AE229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55770056"/>
        <c:axId val="355770448"/>
      </c:barChart>
      <c:catAx>
        <c:axId val="355770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70448"/>
        <c:crosses val="autoZero"/>
        <c:auto val="1"/>
        <c:lblAlgn val="ctr"/>
        <c:lblOffset val="100"/>
        <c:noMultiLvlLbl val="0"/>
      </c:catAx>
      <c:valAx>
        <c:axId val="3557704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crossAx val="35577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 smtClean="0">
                <a:latin typeface="Sylfaen" panose="010A0502050306030303" pitchFamily="18" charset="0"/>
              </a:rPr>
              <a:t>Քաղաքացիների</a:t>
            </a:r>
            <a:r>
              <a:rPr lang="en-US" sz="2000" b="1" dirty="0" smtClean="0"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</a:rPr>
              <a:t>մասնակցություն</a:t>
            </a:r>
            <a:r>
              <a:rPr lang="en-US" sz="2000" b="1" baseline="0" dirty="0" smtClean="0">
                <a:latin typeface="Sylfaen" panose="010A0502050306030303" pitchFamily="18" charset="0"/>
              </a:rPr>
              <a:t> ՄԲ </a:t>
            </a:r>
            <a:r>
              <a:rPr lang="en-US" sz="2000" b="1" baseline="0" dirty="0" err="1" smtClean="0">
                <a:latin typeface="Sylfaen" panose="010A0502050306030303" pitchFamily="18" charset="0"/>
              </a:rPr>
              <a:t>վերջնական</a:t>
            </a:r>
            <a:r>
              <a:rPr lang="en-US" sz="2000" b="1" baseline="0" dirty="0" smtClean="0">
                <a:latin typeface="Sylfaen" panose="010A0502050306030303" pitchFamily="18" charset="0"/>
              </a:rPr>
              <a:t> </a:t>
            </a:r>
            <a:r>
              <a:rPr lang="en-US" sz="2000" b="1" baseline="0" dirty="0" err="1" smtClean="0">
                <a:latin typeface="Sylfaen" panose="010A0502050306030303" pitchFamily="18" charset="0"/>
              </a:rPr>
              <a:t>որոշումների</a:t>
            </a:r>
            <a:r>
              <a:rPr lang="en-US" sz="2000" b="1" baseline="0" dirty="0" smtClean="0">
                <a:latin typeface="Sylfaen" panose="010A0502050306030303" pitchFamily="18" charset="0"/>
              </a:rPr>
              <a:t> </a:t>
            </a:r>
            <a:r>
              <a:rPr lang="en-US" sz="2000" b="1" baseline="0" dirty="0" err="1" smtClean="0">
                <a:latin typeface="Sylfaen" panose="010A0502050306030303" pitchFamily="18" charset="0"/>
              </a:rPr>
              <a:t>կայացման</a:t>
            </a:r>
            <a:r>
              <a:rPr lang="en-US" sz="2000" b="1" baseline="0" dirty="0" smtClean="0">
                <a:latin typeface="Sylfaen" panose="010A0502050306030303" pitchFamily="18" charset="0"/>
              </a:rPr>
              <a:t> </a:t>
            </a:r>
            <a:r>
              <a:rPr lang="en-US" sz="2000" b="1" baseline="0" dirty="0" err="1" smtClean="0">
                <a:latin typeface="Sylfaen" panose="010A0502050306030303" pitchFamily="18" charset="0"/>
              </a:rPr>
              <a:t>մեջ</a:t>
            </a:r>
            <a:r>
              <a:rPr lang="en-US" sz="2000" b="1" baseline="0" dirty="0" smtClean="0">
                <a:latin typeface="Sylfaen" panose="010A0502050306030303" pitchFamily="18" charset="0"/>
              </a:rPr>
              <a:t> </a:t>
            </a:r>
            <a:r>
              <a:rPr lang="cs-CZ" sz="2000" b="1" baseline="0" dirty="0" smtClean="0">
                <a:latin typeface="Sylfaen" panose="010A0502050306030303" pitchFamily="18" charset="0"/>
              </a:rPr>
              <a:t>– </a:t>
            </a:r>
            <a:r>
              <a:rPr lang="en-US" sz="2000" b="1" baseline="0" dirty="0" err="1" smtClean="0">
                <a:latin typeface="Sylfaen" panose="010A0502050306030303" pitchFamily="18" charset="0"/>
              </a:rPr>
              <a:t>բնակչության</a:t>
            </a:r>
            <a:r>
              <a:rPr lang="en-US" sz="2000" b="1" baseline="0" dirty="0" smtClean="0">
                <a:latin typeface="Sylfaen" panose="010A0502050306030303" pitchFamily="18" charset="0"/>
              </a:rPr>
              <a:t> </a:t>
            </a:r>
            <a:r>
              <a:rPr lang="en-US" sz="2000" b="1" baseline="0" dirty="0" err="1" smtClean="0">
                <a:latin typeface="Sylfaen" panose="010A0502050306030303" pitchFamily="18" charset="0"/>
              </a:rPr>
              <a:t>ամբողջ</a:t>
            </a:r>
            <a:r>
              <a:rPr lang="en-US" sz="2000" b="1" baseline="0" dirty="0" smtClean="0">
                <a:latin typeface="Sylfaen" panose="010A0502050306030303" pitchFamily="18" charset="0"/>
              </a:rPr>
              <a:t> </a:t>
            </a:r>
            <a:r>
              <a:rPr lang="en-US" sz="2000" b="1" baseline="0" dirty="0" err="1" smtClean="0">
                <a:latin typeface="Sylfaen" panose="010A0502050306030303" pitchFamily="18" charset="0"/>
              </a:rPr>
              <a:t>թվի</a:t>
            </a:r>
            <a:r>
              <a:rPr lang="en-US" sz="2000" b="1" baseline="0" dirty="0" smtClean="0">
                <a:latin typeface="Sylfaen" panose="010A0502050306030303" pitchFamily="18" charset="0"/>
              </a:rPr>
              <a:t> </a:t>
            </a:r>
            <a:r>
              <a:rPr lang="en-US" sz="2000" b="1" baseline="0" dirty="0" err="1" smtClean="0">
                <a:latin typeface="Sylfaen" panose="010A0502050306030303" pitchFamily="18" charset="0"/>
              </a:rPr>
              <a:t>մաս</a:t>
            </a:r>
            <a:r>
              <a:rPr lang="en-US" sz="2000" b="1" baseline="0" dirty="0" smtClean="0">
                <a:latin typeface="Sylfaen" panose="010A0502050306030303" pitchFamily="18" charset="0"/>
              </a:rPr>
              <a:t> </a:t>
            </a:r>
            <a:endParaRPr lang="en-US" sz="2000" b="1" dirty="0">
              <a:latin typeface="Sylfaen" panose="010A0502050306030303" pitchFamily="18" charset="0"/>
            </a:endParaRPr>
          </a:p>
        </c:rich>
      </c:tx>
      <c:layout>
        <c:manualLayout>
          <c:xMode val="edge"/>
          <c:yMode val="edge"/>
          <c:x val="6.3043310448962622E-2"/>
          <c:y val="0.15967539889446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'poze první ročníky'!$G$37:$G$55</c:f>
              <c:strCache>
                <c:ptCount val="19"/>
                <c:pt idx="0">
                  <c:v>Litoměřice</c:v>
                </c:pt>
                <c:pt idx="1">
                  <c:v>Semily</c:v>
                </c:pt>
                <c:pt idx="2">
                  <c:v>Krnov</c:v>
                </c:pt>
                <c:pt idx="3">
                  <c:v>Žďár nad Sázavou</c:v>
                </c:pt>
                <c:pt idx="4">
                  <c:v>Městská část Praha 6</c:v>
                </c:pt>
                <c:pt idx="5">
                  <c:v>Městská Část Praha 3</c:v>
                </c:pt>
                <c:pt idx="6">
                  <c:v>městský obvod Ostrava Mariánské Hory  a Hulváky</c:v>
                </c:pt>
                <c:pt idx="7">
                  <c:v>Městský obvod Ostrava-jih</c:v>
                </c:pt>
                <c:pt idx="8">
                  <c:v>Chomutov</c:v>
                </c:pt>
                <c:pt idx="9">
                  <c:v>Městská část Praha Slivenec</c:v>
                </c:pt>
                <c:pt idx="10">
                  <c:v>Městská část Praha 10</c:v>
                </c:pt>
                <c:pt idx="11">
                  <c:v>Opava</c:v>
                </c:pt>
                <c:pt idx="12">
                  <c:v>Městský obvod Ostrava-Poruba</c:v>
                </c:pt>
                <c:pt idx="13">
                  <c:v>Městská část Praha - Suchdol</c:v>
                </c:pt>
                <c:pt idx="14">
                  <c:v>Říčany</c:v>
                </c:pt>
                <c:pt idx="15">
                  <c:v>Městská část Praha Zbraslav</c:v>
                </c:pt>
                <c:pt idx="16">
                  <c:v>Chýně</c:v>
                </c:pt>
                <c:pt idx="17">
                  <c:v>Městská část Praha Kolovraty</c:v>
                </c:pt>
                <c:pt idx="18">
                  <c:v>Mnichovice</c:v>
                </c:pt>
              </c:strCache>
            </c:strRef>
          </c:cat>
          <c:val>
            <c:numRef>
              <c:f>'poze první ročníky'!$H$37:$H$55</c:f>
              <c:numCache>
                <c:formatCode>0.0</c:formatCode>
                <c:ptCount val="19"/>
                <c:pt idx="0">
                  <c:v>0.68032854890898531</c:v>
                </c:pt>
                <c:pt idx="1">
                  <c:v>1.4798153190481826</c:v>
                </c:pt>
                <c:pt idx="2">
                  <c:v>1.7297432477492496</c:v>
                </c:pt>
                <c:pt idx="3">
                  <c:v>1.9826576048746198</c:v>
                </c:pt>
                <c:pt idx="4">
                  <c:v>2.9445243230289959</c:v>
                </c:pt>
                <c:pt idx="5">
                  <c:v>3.1555573944584663</c:v>
                </c:pt>
                <c:pt idx="6">
                  <c:v>3.5859820700896488</c:v>
                </c:pt>
                <c:pt idx="7">
                  <c:v>3.6439213488393825</c:v>
                </c:pt>
                <c:pt idx="8">
                  <c:v>4.2742763292958328</c:v>
                </c:pt>
                <c:pt idx="9">
                  <c:v>4.5467793646167305</c:v>
                </c:pt>
                <c:pt idx="10">
                  <c:v>4.619515245135899</c:v>
                </c:pt>
                <c:pt idx="11">
                  <c:v>4.660517372910741</c:v>
                </c:pt>
                <c:pt idx="12">
                  <c:v>4.7958870472682618</c:v>
                </c:pt>
                <c:pt idx="13">
                  <c:v>6.5926242346575545</c:v>
                </c:pt>
                <c:pt idx="14">
                  <c:v>6.8010913688693693</c:v>
                </c:pt>
                <c:pt idx="15">
                  <c:v>6.816125464964311</c:v>
                </c:pt>
                <c:pt idx="16">
                  <c:v>9.7183657278857556</c:v>
                </c:pt>
                <c:pt idx="17">
                  <c:v>10.593455352190794</c:v>
                </c:pt>
                <c:pt idx="18">
                  <c:v>11.435868331441544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FB-4CE8-A3A4-E2E77DB83E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5764568"/>
        <c:axId val="355765352"/>
      </c:barChart>
      <c:catAx>
        <c:axId val="35576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65352"/>
        <c:crosses val="autoZero"/>
        <c:auto val="1"/>
        <c:lblAlgn val="ctr"/>
        <c:lblOffset val="100"/>
        <c:noMultiLvlLbl val="0"/>
      </c:catAx>
      <c:valAx>
        <c:axId val="3557653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64568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0.83907</cdr:x>
      <cdr:y>0.90668</cdr:y>
    </cdr:from>
    <cdr:to>
      <cdr:x>1</cdr:x>
      <cdr:y>0.98779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6505603" y="4244668"/>
          <a:ext cx="1247747" cy="379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900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82C88-2218-419C-88B7-A2AF0F367ABF}" type="datetimeFigureOut">
              <a:rPr lang="cs-CZ" smtClean="0"/>
              <a:pPr/>
              <a:t>13.09.2018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5433-C757-4E5F-A965-30D0086882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62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51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43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agora-ce.cz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participativnirozpocet" TargetMode="External"/><Relationship Id="rId5" Type="http://schemas.openxmlformats.org/officeDocument/2006/relationships/hyperlink" Target="http://www.participativni-rozpocet.cz/" TargetMode="External"/><Relationship Id="rId4" Type="http://schemas.openxmlformats.org/officeDocument/2006/relationships/hyperlink" Target="mailto:vojtech.cerny@agora-ce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6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hyperlink" Target="http://www.spolecnetvorimejih.cz/prihlasit-projekt" TargetMode="External"/><Relationship Id="rId5" Type="http://schemas.openxmlformats.org/officeDocument/2006/relationships/image" Target="../media/image8.jpe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47" y="120495"/>
            <a:ext cx="5626231" cy="184482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02675" y="2204864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Մասնակցային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բյուջետավորում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Չեխիայի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Հանրապետությունում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սերտած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դասեր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3600" b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Վոյտեխ</a:t>
            </a:r>
            <a:r>
              <a:rPr lang="en-GB" sz="36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Չեռնի</a:t>
            </a:r>
            <a:endParaRPr lang="en-GB" sz="3600" b="1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cs-CZ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877272"/>
            <a:ext cx="846326" cy="8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8"/>
          </a:xfrm>
        </p:spPr>
        <p:txBody>
          <a:bodyPr/>
          <a:lstStyle/>
          <a:p>
            <a:pPr algn="l"/>
            <a:r>
              <a:rPr lang="en-US" dirty="0" err="1" smtClean="0">
                <a:latin typeface="Sylfaen" panose="010A0502050306030303" pitchFamily="18" charset="0"/>
              </a:rPr>
              <a:t>Սերտած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դասեր</a:t>
            </a:r>
            <a:endParaRPr lang="cs-CZ" dirty="0">
              <a:latin typeface="Sylfaen" panose="010A0502050306030303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755930"/>
            <a:ext cx="7861516" cy="453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Sylfaen" panose="010A0502050306030303" pitchFamily="18" charset="0"/>
              </a:rPr>
              <a:t>Երկրում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միայն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մեկ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մոդել</a:t>
            </a:r>
            <a:r>
              <a:rPr lang="en-US" sz="3200" dirty="0">
                <a:latin typeface="Sylfaen" panose="010A0502050306030303" pitchFamily="18" charset="0"/>
              </a:rPr>
              <a:t>:</a:t>
            </a:r>
            <a:endParaRPr lang="cs-CZ" sz="3200" dirty="0" smtClean="0">
              <a:latin typeface="Sylfaen" panose="010A0502050306030303" pitchFamily="18" charset="0"/>
            </a:endParaRPr>
          </a:p>
          <a:p>
            <a:pPr lvl="1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Sylfaen" panose="010A0502050306030303" pitchFamily="18" charset="0"/>
              </a:rPr>
              <a:t>Մտորումները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վերափոխվում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են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անմիջական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որոշումների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կայացման</a:t>
            </a:r>
            <a:r>
              <a:rPr lang="en-US" sz="3200" dirty="0" smtClean="0">
                <a:latin typeface="Sylfaen" panose="010A0502050306030303" pitchFamily="18" charset="0"/>
              </a:rPr>
              <a:t>: </a:t>
            </a:r>
            <a:endParaRPr lang="cs-CZ" sz="3200" dirty="0" smtClean="0">
              <a:latin typeface="Sylfaen" panose="010A0502050306030303" pitchFamily="18" charset="0"/>
            </a:endParaRPr>
          </a:p>
          <a:p>
            <a:pPr lvl="1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Sylfaen" panose="010A0502050306030303" pitchFamily="18" charset="0"/>
              </a:rPr>
              <a:t>Ընթացակարգի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թերագնահատված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ընթացիկ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ծախսեր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cs-CZ" sz="3200" dirty="0" smtClean="0">
                <a:latin typeface="Sylfaen" panose="010A0502050306030303" pitchFamily="18" charset="0"/>
              </a:rPr>
              <a:t>(</a:t>
            </a:r>
            <a:r>
              <a:rPr lang="en-US" sz="3200" dirty="0" err="1" smtClean="0">
                <a:latin typeface="Sylfaen" panose="010A0502050306030303" pitchFamily="18" charset="0"/>
              </a:rPr>
              <a:t>հիմնականում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ավելի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մեծ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քաղաքապետարաններում</a:t>
            </a:r>
            <a:r>
              <a:rPr lang="cs-CZ" sz="3200" dirty="0" smtClean="0">
                <a:latin typeface="Sylfaen" panose="010A0502050306030303" pitchFamily="18" charset="0"/>
              </a:rPr>
              <a:t>)</a:t>
            </a:r>
            <a:r>
              <a:rPr lang="en-US" sz="3200" dirty="0" smtClean="0">
                <a:latin typeface="Sylfaen" panose="010A0502050306030303" pitchFamily="18" charset="0"/>
              </a:rPr>
              <a:t>:</a:t>
            </a:r>
            <a:endParaRPr lang="cs-CZ" sz="3200" dirty="0" smtClean="0">
              <a:latin typeface="Sylfaen" panose="010A0502050306030303" pitchFamily="18" charset="0"/>
            </a:endParaRPr>
          </a:p>
          <a:p>
            <a:pPr lvl="1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Sylfaen" panose="010A0502050306030303" pitchFamily="18" charset="0"/>
              </a:rPr>
              <a:t>Տեղական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հերոսների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կարիք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կա</a:t>
            </a:r>
            <a:r>
              <a:rPr lang="en-US" sz="3200" dirty="0" smtClean="0">
                <a:latin typeface="Sylfaen" panose="010A0502050306030303" pitchFamily="18" charset="0"/>
              </a:rPr>
              <a:t>:  </a:t>
            </a:r>
            <a:endParaRPr lang="cs-CZ" sz="3200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37" y="338851"/>
            <a:ext cx="4200313" cy="13772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9" name="Zástupný symbol pro obsah 4"/>
          <p:cNvSpPr>
            <a:spLocks noGrp="1"/>
          </p:cNvSpPr>
          <p:nvPr/>
        </p:nvSpPr>
        <p:spPr>
          <a:xfrm>
            <a:off x="1803276" y="1737755"/>
            <a:ext cx="557703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 smtClean="0">
                <a:latin typeface="Sylfaen" panose="010A0502050306030303" pitchFamily="18" charset="0"/>
              </a:rPr>
              <a:t>Շնորհակալություն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ուշադրության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համար</a:t>
            </a:r>
            <a:endParaRPr lang="cs-CZ" sz="3200" dirty="0" smtClean="0">
              <a:latin typeface="Sylfaen" panose="010A0502050306030303" pitchFamily="18" charset="0"/>
            </a:endParaRPr>
          </a:p>
          <a:p>
            <a:pPr marL="0" indent="0" algn="ctr">
              <a:buNone/>
            </a:pPr>
            <a:endParaRPr lang="cs-CZ" sz="2000" i="1" dirty="0" smtClean="0">
              <a:latin typeface="Sylfaen" panose="010A0502050306030303" pitchFamily="18" charset="0"/>
            </a:endParaRPr>
          </a:p>
          <a:p>
            <a:pPr marL="0" indent="0" algn="ctr">
              <a:buNone/>
            </a:pPr>
            <a:r>
              <a:rPr lang="en-US" sz="2000" i="1" dirty="0" err="1" smtClean="0">
                <a:latin typeface="Sylfaen" panose="010A0502050306030303" pitchFamily="18" charset="0"/>
              </a:rPr>
              <a:t>Վոյտեխ</a:t>
            </a:r>
            <a:r>
              <a:rPr lang="en-US" sz="2000" i="1" dirty="0" smtClean="0">
                <a:latin typeface="Sylfaen" panose="010A0502050306030303" pitchFamily="18" charset="0"/>
              </a:rPr>
              <a:t> </a:t>
            </a:r>
            <a:r>
              <a:rPr lang="en-US" sz="2000" i="1" dirty="0" err="1" smtClean="0">
                <a:latin typeface="Sylfaen" panose="010A0502050306030303" pitchFamily="18" charset="0"/>
              </a:rPr>
              <a:t>Չեռնի</a:t>
            </a:r>
            <a:r>
              <a:rPr lang="cs-CZ" sz="2000" i="1" dirty="0" smtClean="0">
                <a:latin typeface="Sylfaen" panose="010A0502050306030303" pitchFamily="18" charset="0"/>
              </a:rPr>
              <a:t>, </a:t>
            </a:r>
          </a:p>
          <a:p>
            <a:pPr marL="0" indent="0" algn="ctr">
              <a:buNone/>
            </a:pPr>
            <a:r>
              <a:rPr lang="cs-CZ" sz="2000" i="1" dirty="0" smtClean="0">
                <a:hlinkClick r:id="rId4"/>
              </a:rPr>
              <a:t>vojtech.cerny@agora-ce.cz</a:t>
            </a:r>
            <a:endParaRPr lang="cs-CZ" sz="2000" dirty="0"/>
          </a:p>
          <a:p>
            <a:pPr marL="0" indent="0" algn="ctr">
              <a:buNone/>
            </a:pPr>
            <a:endParaRPr lang="cs-CZ" sz="2000" dirty="0" smtClean="0">
              <a:hlinkClick r:id="rId5"/>
            </a:endParaRPr>
          </a:p>
          <a:p>
            <a:pPr marL="0" indent="0" algn="ctr">
              <a:buNone/>
            </a:pPr>
            <a:r>
              <a:rPr lang="cs-CZ" dirty="0" smtClean="0">
                <a:hlinkClick r:id="rId5"/>
              </a:rPr>
              <a:t>www.participativni-rozpocet.cz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6"/>
              </a:rPr>
              <a:t>facebook.com/</a:t>
            </a:r>
            <a:r>
              <a:rPr lang="cs-CZ" dirty="0" err="1">
                <a:hlinkClick r:id="rId6"/>
              </a:rPr>
              <a:t>participativnirozpocet</a:t>
            </a:r>
            <a:r>
              <a:rPr lang="cs-CZ" dirty="0"/>
              <a:t> </a:t>
            </a:r>
            <a:endParaRPr lang="cs-CZ" i="1" dirty="0" smtClean="0"/>
          </a:p>
        </p:txBody>
      </p:sp>
      <p:sp>
        <p:nvSpPr>
          <p:cNvPr id="10" name="Zástupný symbol pro obsah 5"/>
          <p:cNvSpPr>
            <a:spLocks noGrp="1"/>
          </p:cNvSpPr>
          <p:nvPr/>
        </p:nvSpPr>
        <p:spPr>
          <a:xfrm>
            <a:off x="0" y="5763863"/>
            <a:ext cx="3606552" cy="1094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/>
              <a:t>Agora Central Europe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Petra Rezka 12</a:t>
            </a:r>
            <a:br>
              <a:rPr lang="pt-BR" sz="2000" dirty="0"/>
            </a:br>
            <a:r>
              <a:rPr lang="pt-BR" sz="2000" dirty="0"/>
              <a:t>140 00 Praha </a:t>
            </a:r>
            <a:r>
              <a:rPr lang="pt-BR" sz="2000" dirty="0" smtClean="0"/>
              <a:t>4</a:t>
            </a:r>
            <a:endParaRPr lang="cs-CZ" sz="2000" dirty="0" smtClean="0"/>
          </a:p>
          <a:p>
            <a:pPr marL="0" indent="0">
              <a:buNone/>
            </a:pPr>
            <a:r>
              <a:rPr lang="pt-BR" sz="2000" dirty="0" smtClean="0">
                <a:hlinkClick r:id="rId7"/>
              </a:rPr>
              <a:t>www.agora-ce.cz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34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0" y="-19803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2" y="5569437"/>
            <a:ext cx="1069836" cy="1109460"/>
          </a:xfrm>
          <a:prstGeom prst="rect">
            <a:avLst/>
          </a:prstGeom>
        </p:spPr>
      </p:pic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713089040"/>
              </p:ext>
            </p:extLst>
          </p:nvPr>
        </p:nvGraphicFramePr>
        <p:xfrm>
          <a:off x="539552" y="1268760"/>
          <a:ext cx="7632848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18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Sylfaen" panose="010A0502050306030303" pitchFamily="18" charset="0"/>
              </a:rPr>
              <a:t>ՄԲ </a:t>
            </a:r>
            <a:r>
              <a:rPr lang="en-US" dirty="0" err="1">
                <a:latin typeface="Sylfaen" panose="010A0502050306030303" pitchFamily="18" charset="0"/>
              </a:rPr>
              <a:t>օգտագործող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քաղաքապետարաններ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1115616" y="1844824"/>
            <a:ext cx="6552728" cy="37444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0" y="-19803"/>
            <a:ext cx="2882680" cy="9452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2" y="5569437"/>
            <a:ext cx="1069836" cy="11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18838"/>
              </p:ext>
            </p:extLst>
          </p:nvPr>
        </p:nvGraphicFramePr>
        <p:xfrm>
          <a:off x="107504" y="745394"/>
          <a:ext cx="9144000" cy="612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57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83568" y="1772816"/>
            <a:ext cx="7213444" cy="453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sz="3000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730630"/>
              </p:ext>
            </p:extLst>
          </p:nvPr>
        </p:nvGraphicFramePr>
        <p:xfrm>
          <a:off x="179512" y="404664"/>
          <a:ext cx="8964488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865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71312" cy="1152128"/>
          </a:xfrm>
        </p:spPr>
        <p:txBody>
          <a:bodyPr/>
          <a:lstStyle/>
          <a:p>
            <a:pPr algn="l"/>
            <a:r>
              <a:rPr lang="en-US" sz="3200" dirty="0" smtClean="0">
                <a:latin typeface="Sylfaen" panose="010A0502050306030303" pitchFamily="18" charset="0"/>
              </a:rPr>
              <a:t>ՄԲ </a:t>
            </a:r>
            <a:r>
              <a:rPr lang="en-US" sz="3200" dirty="0" err="1" smtClean="0">
                <a:latin typeface="Sylfaen" panose="010A0502050306030303" pitchFamily="18" charset="0"/>
              </a:rPr>
              <a:t>օրինակ</a:t>
            </a:r>
            <a:r>
              <a:rPr lang="cs-CZ" sz="3200" dirty="0" smtClean="0">
                <a:latin typeface="Sylfaen" panose="010A0502050306030303" pitchFamily="18" charset="0"/>
              </a:rPr>
              <a:t> – </a:t>
            </a:r>
            <a:r>
              <a:rPr lang="en-US" sz="3200" dirty="0" err="1" smtClean="0">
                <a:latin typeface="Sylfaen" panose="010A0502050306030303" pitchFamily="18" charset="0"/>
              </a:rPr>
              <a:t>Պրահա</a:t>
            </a:r>
            <a:r>
              <a:rPr lang="en-US" sz="3200" dirty="0" smtClean="0">
                <a:latin typeface="Sylfaen" panose="010A0502050306030303" pitchFamily="18" charset="0"/>
              </a:rPr>
              <a:t> 10 </a:t>
            </a:r>
            <a:r>
              <a:rPr lang="en-US" sz="3200" dirty="0" err="1" smtClean="0">
                <a:latin typeface="Sylfaen" panose="010A0502050306030303" pitchFamily="18" charset="0"/>
              </a:rPr>
              <a:t>քաղաքային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թաղամաս</a:t>
            </a: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3568" y="1844824"/>
            <a:ext cx="7213444" cy="453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Sylfaen" panose="010A0502050306030303" pitchFamily="18" charset="0"/>
              </a:rPr>
              <a:t>106 </a:t>
            </a:r>
            <a:r>
              <a:rPr lang="en-US" sz="2600" dirty="0" err="1" smtClean="0">
                <a:latin typeface="Sylfaen" panose="010A0502050306030303" pitchFamily="18" charset="0"/>
              </a:rPr>
              <a:t>հազար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բնակիչ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endParaRPr lang="cs-CZ" sz="2600" dirty="0" smtClean="0">
              <a:latin typeface="Sylfaen" panose="010A0502050306030303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Sylfaen" panose="010A0502050306030303" pitchFamily="18" charset="0"/>
              </a:rPr>
              <a:t>2015 – 2016 </a:t>
            </a:r>
            <a:r>
              <a:rPr lang="en-US" sz="2600" dirty="0" err="1" smtClean="0">
                <a:latin typeface="Sylfaen" panose="010A0502050306030303" pitchFamily="18" charset="0"/>
              </a:rPr>
              <a:t>առաջին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պիլոտային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փորձարկում</a:t>
            </a:r>
            <a:endParaRPr lang="cs-CZ" sz="2600" dirty="0" smtClean="0">
              <a:latin typeface="Sylfaen" panose="010A0502050306030303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600" dirty="0">
                <a:latin typeface="Sylfaen" panose="010A0502050306030303" pitchFamily="18" charset="0"/>
              </a:rPr>
              <a:t>185 </a:t>
            </a:r>
            <a:r>
              <a:rPr lang="cs-CZ" sz="2600" dirty="0" smtClean="0">
                <a:latin typeface="Sylfaen" panose="010A0502050306030303" pitchFamily="18" charset="0"/>
              </a:rPr>
              <a:t>000 </a:t>
            </a:r>
            <a:r>
              <a:rPr lang="en-US" sz="2600" dirty="0" err="1" smtClean="0">
                <a:latin typeface="Sylfaen" panose="010A0502050306030303" pitchFamily="18" charset="0"/>
              </a:rPr>
              <a:t>եվրո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տարեկան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endParaRPr lang="cs-CZ" sz="2600" dirty="0" smtClean="0">
              <a:latin typeface="Sylfaen" panose="010A0502050306030303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Sylfaen" panose="010A0502050306030303" pitchFamily="18" charset="0"/>
              </a:rPr>
              <a:t>50,5  </a:t>
            </a:r>
            <a:r>
              <a:rPr lang="en-US" sz="2600" dirty="0" err="1" smtClean="0">
                <a:latin typeface="Sylfaen" panose="010A0502050306030303" pitchFamily="18" charset="0"/>
              </a:rPr>
              <a:t>միլիոն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եվրո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cs-CZ" sz="2600" dirty="0" smtClean="0">
                <a:latin typeface="Sylfaen" panose="010A0502050306030303" pitchFamily="18" charset="0"/>
              </a:rPr>
              <a:t>– </a:t>
            </a:r>
            <a:r>
              <a:rPr lang="en-US" sz="2600" dirty="0" err="1" smtClean="0">
                <a:latin typeface="Sylfaen" panose="010A0502050306030303" pitchFamily="18" charset="0"/>
              </a:rPr>
              <a:t>քաղաքապետարանի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ընդհանուր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ծախսեր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endParaRPr lang="cs-CZ" sz="3000" dirty="0">
              <a:latin typeface="Sylfaen" panose="010A0502050306030303" pitchFamily="18" charset="0"/>
            </a:endParaRPr>
          </a:p>
        </p:txBody>
      </p:sp>
      <p:pic>
        <p:nvPicPr>
          <p:cNvPr id="4100" name="Picture 4" descr="http://praha10.anobudelip.cz/variant/motiv-1200x400/upload/mojestop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7076056" cy="23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01960" y="757322"/>
            <a:ext cx="8229600" cy="792088"/>
          </a:xfrm>
        </p:spPr>
        <p:txBody>
          <a:bodyPr/>
          <a:lstStyle/>
          <a:p>
            <a:pPr marL="361950" algn="l"/>
            <a:r>
              <a:rPr lang="en-US" b="1" dirty="0" err="1" smtClean="0">
                <a:latin typeface="Sylfaen" panose="010A0502050306030303" pitchFamily="18" charset="0"/>
              </a:rPr>
              <a:t>Կանոններ</a:t>
            </a:r>
            <a:r>
              <a:rPr lang="en-US" b="1" dirty="0" smtClean="0">
                <a:latin typeface="Sylfaen" panose="010A0502050306030303" pitchFamily="18" charset="0"/>
              </a:rPr>
              <a:t> և </a:t>
            </a:r>
            <a:r>
              <a:rPr lang="en-US" b="1" dirty="0" err="1" smtClean="0">
                <a:latin typeface="Sylfaen" panose="010A0502050306030303" pitchFamily="18" charset="0"/>
              </a:rPr>
              <a:t>սկզբունքներ</a:t>
            </a:r>
            <a:endParaRPr lang="cs-CZ" dirty="0">
              <a:latin typeface="Sylfaen" panose="010A0502050306030303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4890" y="1746413"/>
            <a:ext cx="7213444" cy="453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 hangingPunct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Sylfaen" panose="010A0502050306030303" pitchFamily="18" charset="0"/>
              </a:rPr>
              <a:t>Աշխատանքային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խմբի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կողմից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պատրաստված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cs-CZ" sz="2400" b="1" dirty="0" smtClean="0">
                <a:latin typeface="Sylfaen" panose="010A0502050306030303" pitchFamily="18" charset="0"/>
              </a:rPr>
              <a:t>– </a:t>
            </a:r>
            <a:r>
              <a:rPr lang="en-US" sz="2400" dirty="0" err="1" smtClean="0">
                <a:latin typeface="Sylfaen" panose="010A0502050306030303" pitchFamily="18" charset="0"/>
              </a:rPr>
              <a:t>տանը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endParaRPr lang="cs-CZ" sz="2400" dirty="0" smtClean="0">
              <a:latin typeface="Sylfaen" panose="010A0502050306030303" pitchFamily="18" charset="0"/>
            </a:endParaRPr>
          </a:p>
          <a:p>
            <a:pPr marL="342900" indent="-342900" algn="just" hangingPunct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Sylfaen" panose="010A0502050306030303" pitchFamily="18" charset="0"/>
              </a:rPr>
              <a:t>Համաձայնել</a:t>
            </a:r>
            <a:r>
              <a:rPr lang="en-US" sz="2400" b="1" dirty="0" smtClean="0">
                <a:latin typeface="Sylfaen" panose="010A0502050306030303" pitchFamily="18" charset="0"/>
              </a:rPr>
              <a:t> է </a:t>
            </a:r>
            <a:r>
              <a:rPr lang="en-US" sz="2400" b="1" dirty="0" err="1" smtClean="0">
                <a:latin typeface="Sylfaen" panose="010A0502050306030303" pitchFamily="18" charset="0"/>
              </a:rPr>
              <a:t>ամբողջ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կազմը</a:t>
            </a:r>
            <a:endParaRPr lang="cs-CZ" sz="2400" b="1" dirty="0" smtClean="0">
              <a:latin typeface="Sylfaen" panose="010A0502050306030303" pitchFamily="18" charset="0"/>
            </a:endParaRPr>
          </a:p>
          <a:p>
            <a:pPr marL="342900" indent="-342900" algn="just" hangingPunct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Sylfaen" panose="010A0502050306030303" pitchFamily="18" charset="0"/>
              </a:rPr>
              <a:t>Հիմնական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առանձնահատկություններ</a:t>
            </a:r>
            <a:r>
              <a:rPr lang="en-US" sz="2400" b="1" dirty="0" smtClean="0">
                <a:latin typeface="Sylfaen" panose="010A0502050306030303" pitchFamily="18" charset="0"/>
              </a:rPr>
              <a:t>՝</a:t>
            </a:r>
            <a:endParaRPr lang="cs-CZ" sz="2400" b="1" dirty="0" smtClean="0">
              <a:latin typeface="Sylfaen" panose="010A0502050306030303" pitchFamily="18" charset="0"/>
            </a:endParaRPr>
          </a:p>
          <a:p>
            <a:pPr marL="800100" lvl="1" indent="-342900" algn="just" hangingPunct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Sylfaen" panose="010A0502050306030303" pitchFamily="18" charset="0"/>
              </a:rPr>
              <a:t>Քանակ</a:t>
            </a:r>
            <a:r>
              <a:rPr lang="cs-CZ" sz="2400" dirty="0" smtClean="0">
                <a:latin typeface="Sylfaen" panose="010A0502050306030303" pitchFamily="18" charset="0"/>
              </a:rPr>
              <a:t> </a:t>
            </a:r>
          </a:p>
          <a:p>
            <a:pPr marL="800100" lvl="1" indent="-342900" algn="just" hangingPunct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Sylfaen" panose="010A0502050306030303" pitchFamily="18" charset="0"/>
              </a:rPr>
              <a:t>Ի՞նչ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կարող</a:t>
            </a:r>
            <a:r>
              <a:rPr lang="en-US" sz="2400" b="1" dirty="0" smtClean="0">
                <a:latin typeface="Sylfaen" panose="010A0502050306030303" pitchFamily="18" charset="0"/>
              </a:rPr>
              <a:t> է </a:t>
            </a:r>
            <a:r>
              <a:rPr lang="en-US" sz="2400" b="1" dirty="0" err="1" smtClean="0">
                <a:latin typeface="Sylfaen" panose="010A0502050306030303" pitchFamily="18" charset="0"/>
              </a:rPr>
              <a:t>առաջարկվել</a:t>
            </a:r>
            <a:r>
              <a:rPr lang="en-US" sz="2400" b="1" dirty="0" smtClean="0">
                <a:latin typeface="Sylfaen" panose="010A0502050306030303" pitchFamily="18" charset="0"/>
              </a:rPr>
              <a:t> –</a:t>
            </a:r>
            <a:r>
              <a:rPr lang="cs-CZ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հանրային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տարածքներ</a:t>
            </a:r>
            <a:r>
              <a:rPr lang="en-US" sz="2400" dirty="0" smtClean="0">
                <a:latin typeface="Sylfaen" panose="010A0502050306030303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</a:rPr>
              <a:t>քաղաքապետարանի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ունեցվածք</a:t>
            </a:r>
            <a:endParaRPr lang="cs-CZ" sz="2400" dirty="0" smtClean="0">
              <a:latin typeface="Sylfaen" panose="010A0502050306030303" pitchFamily="18" charset="0"/>
            </a:endParaRPr>
          </a:p>
          <a:p>
            <a:pPr marL="800100" lvl="1" indent="-342900" algn="just" hangingPunct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Sylfaen" panose="010A0502050306030303" pitchFamily="18" charset="0"/>
              </a:rPr>
              <a:t>Ո՞վ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կարող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>
                <a:latin typeface="Sylfaen" panose="010A0502050306030303" pitchFamily="18" charset="0"/>
              </a:rPr>
              <a:t>է </a:t>
            </a:r>
            <a:r>
              <a:rPr lang="en-US" sz="2400" b="1" dirty="0" err="1" smtClean="0">
                <a:latin typeface="Sylfaen" panose="010A0502050306030303" pitchFamily="18" charset="0"/>
              </a:rPr>
              <a:t>ծրագիր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առաջարկել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>
                <a:latin typeface="Sylfaen" panose="010A0502050306030303" pitchFamily="18" charset="0"/>
              </a:rPr>
              <a:t>– </a:t>
            </a:r>
            <a:r>
              <a:rPr lang="en-US" sz="2400" dirty="0" smtClean="0">
                <a:latin typeface="Sylfaen" panose="010A0502050306030303" pitchFamily="18" charset="0"/>
              </a:rPr>
              <a:t>18-ից </a:t>
            </a:r>
            <a:r>
              <a:rPr lang="en-US" sz="2400" dirty="0" err="1" smtClean="0">
                <a:latin typeface="Sylfaen" panose="010A0502050306030303" pitchFamily="18" charset="0"/>
              </a:rPr>
              <a:t>բարձր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քաղաքացիներ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endParaRPr lang="cs-CZ" sz="2400" dirty="0" smtClean="0">
              <a:latin typeface="Sylfaen" panose="010A0502050306030303" pitchFamily="18" charset="0"/>
            </a:endParaRPr>
          </a:p>
          <a:p>
            <a:pPr marL="800100" lvl="1" indent="-342900" algn="just" hangingPunct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Sylfaen" panose="010A0502050306030303" pitchFamily="18" charset="0"/>
              </a:rPr>
              <a:t>Ինչպե՞ս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են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առաջարկներն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արվում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– </a:t>
            </a:r>
            <a:r>
              <a:rPr lang="en-US" sz="2400" dirty="0" err="1">
                <a:latin typeface="Sylfaen" panose="010A0502050306030303" pitchFamily="18" charset="0"/>
              </a:rPr>
              <a:t>ֆորմալ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ընթացակարգ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endParaRPr lang="cs-CZ" sz="2400" dirty="0">
              <a:latin typeface="Sylfaen" panose="010A0502050306030303" pitchFamily="18" charset="0"/>
            </a:endParaRPr>
          </a:p>
          <a:p>
            <a:pPr marL="800100" lvl="1" indent="-342900" algn="just" hangingPunct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Sylfaen" panose="010A0502050306030303" pitchFamily="18" charset="0"/>
              </a:rPr>
              <a:t>Որոշում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– </a:t>
            </a:r>
            <a:r>
              <a:rPr lang="en-US" sz="2400" dirty="0" err="1" smtClean="0">
                <a:latin typeface="Sylfaen" panose="010A0502050306030303" pitchFamily="18" charset="0"/>
              </a:rPr>
              <a:t>առցանց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ձևաթուղթ</a:t>
            </a:r>
            <a:endParaRPr lang="cs-CZ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63" y="2695323"/>
            <a:ext cx="4064695" cy="30083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6" y="1438239"/>
            <a:ext cx="1058645" cy="1058645"/>
          </a:xfrm>
          <a:prstGeom prst="rect">
            <a:avLst/>
          </a:prstGeom>
        </p:spPr>
      </p:pic>
      <p:pic>
        <p:nvPicPr>
          <p:cNvPr id="21" name="Picture 4" descr="C:\Users\Vojta\Documents\Agora\2015_Participativní ROZPOČET\propagace\LOGA_web_infografika\Infografika-participativni-rozpocet\color\INFO-hlasovani-colo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92" y="3840487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46" y="1378513"/>
            <a:ext cx="1070368" cy="10703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-92934" y="32608"/>
            <a:ext cx="8229600" cy="792088"/>
          </a:xfrm>
        </p:spPr>
        <p:txBody>
          <a:bodyPr/>
          <a:lstStyle/>
          <a:p>
            <a:pPr algn="l"/>
            <a:r>
              <a:rPr lang="cs-CZ" dirty="0" err="1" smtClean="0"/>
              <a:t>Time</a:t>
            </a:r>
            <a:r>
              <a:rPr lang="cs-CZ" dirty="0" smtClean="0"/>
              <a:t> line </a:t>
            </a:r>
            <a:r>
              <a:rPr lang="cs-CZ" dirty="0" err="1" smtClean="0"/>
              <a:t>of</a:t>
            </a:r>
            <a:r>
              <a:rPr lang="cs-CZ" dirty="0" smtClean="0"/>
              <a:t> PB proces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01" y="699435"/>
            <a:ext cx="1045415" cy="1045415"/>
          </a:xfrm>
          <a:prstGeom prst="rect">
            <a:avLst/>
          </a:prstGeom>
        </p:spPr>
      </p:pic>
      <p:sp>
        <p:nvSpPr>
          <p:cNvPr id="9" name="Šipka dolů 8"/>
          <p:cNvSpPr/>
          <p:nvPr/>
        </p:nvSpPr>
        <p:spPr>
          <a:xfrm rot="17832005">
            <a:off x="5178242" y="1267304"/>
            <a:ext cx="564539" cy="55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735466" y="1733971"/>
            <a:ext cx="154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June </a:t>
            </a:r>
          </a:p>
          <a:p>
            <a:pPr algn="ctr"/>
            <a:r>
              <a:rPr lang="cs-CZ" sz="1400" dirty="0" err="1" smtClean="0"/>
              <a:t>Decission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/>
              <a:t> </a:t>
            </a:r>
            <a:r>
              <a:rPr lang="cs-CZ" sz="1400" dirty="0" err="1" smtClean="0"/>
              <a:t>municipal</a:t>
            </a:r>
            <a:r>
              <a:rPr lang="cs-CZ" sz="1400" dirty="0" smtClean="0"/>
              <a:t> </a:t>
            </a:r>
            <a:r>
              <a:rPr lang="cs-CZ" sz="1400" dirty="0" err="1" smtClean="0"/>
              <a:t>assembly</a:t>
            </a:r>
            <a:endParaRPr lang="cs-CZ" sz="1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63" y="3432769"/>
            <a:ext cx="1044000" cy="1044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734114" y="4245171"/>
            <a:ext cx="1241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/>
              <a:t>September</a:t>
            </a:r>
            <a:r>
              <a:rPr lang="cs-CZ" sz="1400" b="1" dirty="0" smtClean="0"/>
              <a:t> - </a:t>
            </a:r>
            <a:r>
              <a:rPr lang="cs-CZ" sz="1400" b="1" dirty="0" err="1" smtClean="0"/>
              <a:t>November</a:t>
            </a:r>
            <a:endParaRPr lang="cs-CZ" sz="1400" b="1" dirty="0" smtClean="0"/>
          </a:p>
          <a:p>
            <a:pPr algn="ctr"/>
            <a:r>
              <a:rPr lang="cs-CZ" sz="1400" dirty="0" smtClean="0">
                <a:hlinkClick r:id="rId11"/>
              </a:rPr>
              <a:t>Call </a:t>
            </a:r>
            <a:r>
              <a:rPr lang="cs-CZ" sz="1400" dirty="0" err="1" smtClean="0">
                <a:hlinkClick r:id="rId11"/>
              </a:rPr>
              <a:t>for</a:t>
            </a:r>
            <a:r>
              <a:rPr lang="cs-CZ" sz="1400" dirty="0" smtClean="0">
                <a:hlinkClick r:id="rId11"/>
              </a:rPr>
              <a:t> proposals</a:t>
            </a:r>
            <a:endParaRPr lang="cs-CZ" sz="1400" dirty="0"/>
          </a:p>
        </p:txBody>
      </p:sp>
      <p:pic>
        <p:nvPicPr>
          <p:cNvPr id="14" name="Picture 2" descr="C:\Users\Vojta\Documents\Agora\2015_Participativní ROZPOČET\propagace\LOGA_web_infografika\Infografika-participativni-rozpocet\color\dopracovani-projektu-color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07" y="5284578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870171" y="6153903"/>
            <a:ext cx="200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/>
              <a:t>December</a:t>
            </a:r>
            <a:r>
              <a:rPr lang="cs-CZ" sz="1400" b="1" dirty="0" smtClean="0"/>
              <a:t> – </a:t>
            </a:r>
            <a:r>
              <a:rPr lang="cs-CZ" sz="1400" b="1" dirty="0" err="1" smtClean="0"/>
              <a:t>January</a:t>
            </a:r>
            <a:endParaRPr lang="cs-CZ" sz="1400" b="1" dirty="0" smtClean="0"/>
          </a:p>
          <a:p>
            <a:pPr algn="ctr"/>
            <a:r>
              <a:rPr lang="cs-CZ" sz="1400" dirty="0" err="1" smtClean="0"/>
              <a:t>Feasibility</a:t>
            </a:r>
            <a:r>
              <a:rPr lang="cs-CZ" sz="1400" dirty="0" smtClean="0"/>
              <a:t> </a:t>
            </a:r>
            <a:r>
              <a:rPr lang="cs-CZ" sz="1400" dirty="0" err="1" smtClean="0"/>
              <a:t>analysis</a:t>
            </a:r>
            <a:endParaRPr lang="en-GB" sz="1400" dirty="0"/>
          </a:p>
        </p:txBody>
      </p:sp>
      <p:pic>
        <p:nvPicPr>
          <p:cNvPr id="16" name="Picture 3" descr="C:\Users\Vojta\Documents\Agora\2015_Participativní ROZPOČET\propagace\LOGA_web_infografika\Infografika-participativni-rozpocet\color\INFO-diskuze-color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69" y="5266061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lů 16"/>
          <p:cNvSpPr/>
          <p:nvPr/>
        </p:nvSpPr>
        <p:spPr>
          <a:xfrm rot="11676507">
            <a:off x="1574763" y="2882371"/>
            <a:ext cx="564539" cy="55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 rot="5400000">
            <a:off x="4263295" y="5876818"/>
            <a:ext cx="564539" cy="55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2507592" y="6074873"/>
            <a:ext cx="2010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/>
              <a:t>January</a:t>
            </a:r>
            <a:r>
              <a:rPr lang="cs-CZ" sz="1400" b="1" dirty="0" smtClean="0"/>
              <a:t> </a:t>
            </a:r>
          </a:p>
          <a:p>
            <a:pPr algn="ctr"/>
            <a:r>
              <a:rPr lang="cs-CZ" sz="1400" dirty="0" err="1" smtClean="0"/>
              <a:t>Presentation</a:t>
            </a:r>
            <a:r>
              <a:rPr lang="cs-CZ" sz="1400" dirty="0" smtClean="0"/>
              <a:t> and </a:t>
            </a:r>
            <a:r>
              <a:rPr lang="cs-CZ" sz="1400" dirty="0" err="1" smtClean="0"/>
              <a:t>discussion</a:t>
            </a:r>
            <a:r>
              <a:rPr lang="cs-CZ" sz="1400" dirty="0" smtClean="0"/>
              <a:t> on proposals</a:t>
            </a:r>
            <a:endParaRPr lang="cs-CZ" sz="1400" dirty="0"/>
          </a:p>
        </p:txBody>
      </p:sp>
      <p:sp>
        <p:nvSpPr>
          <p:cNvPr id="20" name="Šipka dolů 19"/>
          <p:cNvSpPr/>
          <p:nvPr/>
        </p:nvSpPr>
        <p:spPr>
          <a:xfrm rot="20003103">
            <a:off x="6969796" y="2767232"/>
            <a:ext cx="564539" cy="55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1197390" y="4884487"/>
            <a:ext cx="1241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/>
              <a:t>February</a:t>
            </a:r>
            <a:r>
              <a:rPr lang="cs-CZ" sz="1400" b="1" dirty="0" smtClean="0"/>
              <a:t> </a:t>
            </a:r>
            <a:endParaRPr lang="cs-CZ" sz="1400" b="1" dirty="0"/>
          </a:p>
          <a:p>
            <a:pPr algn="ctr"/>
            <a:r>
              <a:rPr lang="cs-CZ" sz="1400" dirty="0" err="1" smtClean="0"/>
              <a:t>Electronic</a:t>
            </a:r>
            <a:r>
              <a:rPr lang="cs-CZ" sz="1400" dirty="0" smtClean="0"/>
              <a:t> </a:t>
            </a:r>
            <a:r>
              <a:rPr lang="cs-CZ" sz="1400" dirty="0" err="1" smtClean="0"/>
              <a:t>voting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5681207" y="2286964"/>
            <a:ext cx="1446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July - </a:t>
            </a:r>
            <a:r>
              <a:rPr lang="cs-CZ" sz="1400" b="1" dirty="0" err="1"/>
              <a:t>S</a:t>
            </a:r>
            <a:r>
              <a:rPr lang="cs-CZ" sz="1400" b="1" dirty="0" err="1" smtClean="0"/>
              <a:t>eptember</a:t>
            </a:r>
            <a:endParaRPr lang="cs-CZ" sz="1400" b="1" dirty="0" smtClean="0"/>
          </a:p>
          <a:p>
            <a:pPr algn="ctr"/>
            <a:r>
              <a:rPr lang="cs-CZ" sz="1400" dirty="0" err="1"/>
              <a:t>information</a:t>
            </a:r>
            <a:r>
              <a:rPr lang="cs-CZ" sz="1400" dirty="0"/>
              <a:t> </a:t>
            </a:r>
            <a:r>
              <a:rPr lang="cs-CZ" sz="1400" dirty="0" err="1"/>
              <a:t>campaign</a:t>
            </a:r>
            <a:endParaRPr lang="cs-CZ" sz="1400" dirty="0"/>
          </a:p>
        </p:txBody>
      </p:sp>
      <p:sp>
        <p:nvSpPr>
          <p:cNvPr id="58" name="Šipka dolů 57"/>
          <p:cNvSpPr/>
          <p:nvPr/>
        </p:nvSpPr>
        <p:spPr>
          <a:xfrm rot="8214898">
            <a:off x="2317001" y="4907688"/>
            <a:ext cx="564539" cy="55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Šipka dolů 58"/>
          <p:cNvSpPr/>
          <p:nvPr/>
        </p:nvSpPr>
        <p:spPr>
          <a:xfrm rot="2883982">
            <a:off x="6361599" y="5006695"/>
            <a:ext cx="564539" cy="55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/>
          <p:cNvSpPr txBox="1"/>
          <p:nvPr/>
        </p:nvSpPr>
        <p:spPr>
          <a:xfrm>
            <a:off x="2032437" y="2441262"/>
            <a:ext cx="1355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/>
              <a:t>March</a:t>
            </a:r>
            <a:r>
              <a:rPr lang="cs-CZ" sz="1400" b="1" dirty="0" smtClean="0"/>
              <a:t> - </a:t>
            </a:r>
            <a:r>
              <a:rPr lang="cs-CZ" sz="1400" b="1" dirty="0" err="1" smtClean="0"/>
              <a:t>April</a:t>
            </a:r>
            <a:endParaRPr lang="cs-CZ" sz="1400" b="1" dirty="0" smtClean="0"/>
          </a:p>
          <a:p>
            <a:pPr algn="ctr"/>
            <a:r>
              <a:rPr lang="cs-CZ" sz="1400" dirty="0" err="1" smtClean="0"/>
              <a:t>Evaluation</a:t>
            </a:r>
            <a:r>
              <a:rPr lang="cs-CZ" sz="1400" dirty="0" smtClean="0"/>
              <a:t>, </a:t>
            </a:r>
            <a:r>
              <a:rPr lang="cs-CZ" sz="1400" dirty="0" err="1" smtClean="0"/>
              <a:t>preparation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next</a:t>
            </a:r>
            <a:r>
              <a:rPr lang="cs-CZ" sz="1400" dirty="0" smtClean="0"/>
              <a:t> </a:t>
            </a:r>
            <a:r>
              <a:rPr lang="cs-CZ" sz="1400" dirty="0" err="1" smtClean="0"/>
              <a:t>round</a:t>
            </a:r>
            <a:endParaRPr lang="cs-CZ" sz="1400" dirty="0"/>
          </a:p>
        </p:txBody>
      </p:sp>
      <p:sp>
        <p:nvSpPr>
          <p:cNvPr id="25" name="Šipka dolů 24"/>
          <p:cNvSpPr/>
          <p:nvPr/>
        </p:nvSpPr>
        <p:spPr>
          <a:xfrm rot="14874032">
            <a:off x="3205658" y="1261384"/>
            <a:ext cx="564539" cy="55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5166">
            <a:off x="1348427" y="1894022"/>
            <a:ext cx="6683261" cy="37426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65" y="226905"/>
            <a:ext cx="7591447" cy="633692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7" y="598066"/>
            <a:ext cx="9144000" cy="6368585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05"/>
            <a:ext cx="9144000" cy="6096000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7" y="451908"/>
            <a:ext cx="9144000" cy="6096000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5" y="28137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5" grpId="0"/>
      <p:bldP spid="17" grpId="0" animBg="1"/>
      <p:bldP spid="18" grpId="0" animBg="1"/>
      <p:bldP spid="19" grpId="0"/>
      <p:bldP spid="20" grpId="0" animBg="1"/>
      <p:bldP spid="22" grpId="0"/>
      <p:bldP spid="57" grpId="0"/>
      <p:bldP spid="58" grpId="0" animBg="1"/>
      <p:bldP spid="59" grpId="0" animBg="1"/>
      <p:bldP spid="60" grpId="0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8"/>
          </a:xfrm>
        </p:spPr>
        <p:txBody>
          <a:bodyPr/>
          <a:lstStyle/>
          <a:p>
            <a:pPr algn="l"/>
            <a:r>
              <a:rPr lang="en-US" dirty="0" err="1" smtClean="0">
                <a:latin typeface="Sylfaen" panose="010A0502050306030303" pitchFamily="18" charset="0"/>
              </a:rPr>
              <a:t>Արդյունքներ</a:t>
            </a:r>
            <a:endParaRPr lang="cs-CZ" dirty="0">
              <a:latin typeface="Sylfaen" panose="010A0502050306030303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755930"/>
            <a:ext cx="7861516" cy="453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Sylfaen" panose="010A0502050306030303" pitchFamily="18" charset="0"/>
              </a:rPr>
              <a:t>10 </a:t>
            </a:r>
            <a:r>
              <a:rPr lang="en-US" sz="2600" dirty="0" err="1" smtClean="0">
                <a:latin typeface="Sylfaen" panose="010A0502050306030303" pitchFamily="18" charset="0"/>
              </a:rPr>
              <a:t>հանրային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հանդիպում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cs-CZ" sz="2600" dirty="0" smtClean="0">
                <a:latin typeface="Sylfaen" panose="010A0502050306030303" pitchFamily="18" charset="0"/>
              </a:rPr>
              <a:t>(</a:t>
            </a:r>
            <a:r>
              <a:rPr lang="en-US" sz="2600" dirty="0" err="1" smtClean="0">
                <a:latin typeface="Sylfaen" panose="010A0502050306030303" pitchFamily="18" charset="0"/>
              </a:rPr>
              <a:t>շուրջ</a:t>
            </a:r>
            <a:r>
              <a:rPr lang="cs-CZ" sz="2600" dirty="0" smtClean="0">
                <a:latin typeface="Sylfaen" panose="010A0502050306030303" pitchFamily="18" charset="0"/>
              </a:rPr>
              <a:t> 300 </a:t>
            </a:r>
            <a:r>
              <a:rPr lang="en-US" sz="2600" dirty="0" err="1" smtClean="0">
                <a:latin typeface="Sylfaen" panose="010A0502050306030303" pitchFamily="18" charset="0"/>
              </a:rPr>
              <a:t>մասնակից</a:t>
            </a:r>
            <a:r>
              <a:rPr lang="cs-CZ" sz="2600" dirty="0" smtClean="0">
                <a:latin typeface="Sylfaen" panose="010A0502050306030303" pitchFamily="18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Sylfaen" panose="010A0502050306030303" pitchFamily="18" charset="0"/>
              </a:rPr>
              <a:t>50 </a:t>
            </a:r>
            <a:r>
              <a:rPr lang="en-US" sz="2600" dirty="0" err="1" smtClean="0">
                <a:latin typeface="Sylfaen" panose="010A0502050306030303" pitchFamily="18" charset="0"/>
              </a:rPr>
              <a:t>ծրագրի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առաջարկ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cs-CZ" sz="2600" dirty="0" smtClean="0">
                <a:latin typeface="Sylfaen" panose="010A0502050306030303" pitchFamily="18" charset="0"/>
              </a:rPr>
              <a:t>(</a:t>
            </a:r>
            <a:r>
              <a:rPr lang="en-US" sz="2600" dirty="0" err="1" smtClean="0">
                <a:latin typeface="Sylfaen" panose="010A0502050306030303" pitchFamily="18" charset="0"/>
              </a:rPr>
              <a:t>մոտ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cs-CZ" sz="2600" dirty="0" smtClean="0">
                <a:latin typeface="Sylfaen" panose="010A0502050306030303" pitchFamily="18" charset="0"/>
              </a:rPr>
              <a:t>0</a:t>
            </a:r>
            <a:r>
              <a:rPr lang="en-US" sz="2600" dirty="0" smtClean="0">
                <a:latin typeface="Sylfaen" panose="010A0502050306030303" pitchFamily="18" charset="0"/>
              </a:rPr>
              <a:t>,</a:t>
            </a:r>
            <a:r>
              <a:rPr lang="cs-CZ" sz="2600" dirty="0" smtClean="0">
                <a:latin typeface="Sylfaen" panose="010A0502050306030303" pitchFamily="18" charset="0"/>
              </a:rPr>
              <a:t>8 </a:t>
            </a:r>
            <a:r>
              <a:rPr lang="en-US" sz="2600" dirty="0" err="1" smtClean="0">
                <a:latin typeface="Sylfaen" panose="010A0502050306030303" pitchFamily="18" charset="0"/>
              </a:rPr>
              <a:t>միլիոն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եվրո</a:t>
            </a:r>
            <a:r>
              <a:rPr lang="cs-CZ" sz="2600" dirty="0" smtClean="0">
                <a:latin typeface="Sylfaen" panose="010A0502050306030303" pitchFamily="18" charset="0"/>
              </a:rPr>
              <a:t>)</a:t>
            </a:r>
            <a:endParaRPr lang="cs-CZ" sz="2600" dirty="0">
              <a:latin typeface="Sylfaen" panose="010A05020503060303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dirty="0">
                <a:latin typeface="Sylfaen" panose="010A0502050306030303" pitchFamily="18" charset="0"/>
              </a:rPr>
              <a:t>33 </a:t>
            </a:r>
            <a:r>
              <a:rPr lang="en-US" sz="2600" dirty="0" err="1" smtClean="0">
                <a:latin typeface="Sylfaen" panose="010A0502050306030303" pitchFamily="18" charset="0"/>
              </a:rPr>
              <a:t>հաստատված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առաջարկ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cs-CZ" sz="2600" dirty="0" smtClean="0">
                <a:latin typeface="Sylfaen" panose="010A0502050306030303" pitchFamily="18" charset="0"/>
              </a:rPr>
              <a:t>(</a:t>
            </a:r>
            <a:r>
              <a:rPr lang="en-US" sz="2600" dirty="0" err="1" smtClean="0">
                <a:latin typeface="Sylfaen" panose="010A0502050306030303" pitchFamily="18" charset="0"/>
              </a:rPr>
              <a:t>մոտ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cs-CZ" sz="2600" dirty="0" smtClean="0">
                <a:latin typeface="Sylfaen" panose="010A0502050306030303" pitchFamily="18" charset="0"/>
              </a:rPr>
              <a:t>0</a:t>
            </a:r>
            <a:r>
              <a:rPr lang="en-US" sz="2600" dirty="0" smtClean="0">
                <a:latin typeface="Sylfaen" panose="010A0502050306030303" pitchFamily="18" charset="0"/>
              </a:rPr>
              <a:t>,</a:t>
            </a:r>
            <a:r>
              <a:rPr lang="cs-CZ" sz="2600" dirty="0" smtClean="0">
                <a:latin typeface="Sylfaen" panose="010A0502050306030303" pitchFamily="18" charset="0"/>
              </a:rPr>
              <a:t>7 </a:t>
            </a:r>
            <a:r>
              <a:rPr lang="en-US" sz="2600" dirty="0" err="1" smtClean="0">
                <a:latin typeface="Sylfaen" panose="010A0502050306030303" pitchFamily="18" charset="0"/>
              </a:rPr>
              <a:t>միլիոն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եվրո</a:t>
            </a:r>
            <a:r>
              <a:rPr lang="cs-CZ" sz="2600" dirty="0" smtClean="0">
                <a:latin typeface="Sylfaen" panose="010A0502050306030303" pitchFamily="18" charset="0"/>
              </a:rPr>
              <a:t>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600" dirty="0">
                <a:latin typeface="Sylfaen" panose="010A0502050306030303" pitchFamily="18" charset="0"/>
              </a:rPr>
              <a:t>12 </a:t>
            </a:r>
            <a:r>
              <a:rPr lang="en-US" sz="2600" dirty="0" err="1" smtClean="0">
                <a:latin typeface="Sylfaen" panose="010A0502050306030303" pitchFamily="18" charset="0"/>
              </a:rPr>
              <a:t>առաջարկ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անիրագործելի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են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endParaRPr lang="cs-CZ" sz="2600" dirty="0" smtClean="0">
              <a:latin typeface="Sylfaen" panose="010A0502050306030303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Sylfaen" panose="010A0502050306030303" pitchFamily="18" charset="0"/>
              </a:rPr>
              <a:t>2 </a:t>
            </a:r>
            <a:r>
              <a:rPr lang="en-US" sz="2600" dirty="0" err="1" smtClean="0">
                <a:latin typeface="Sylfaen" panose="010A0502050306030303" pitchFamily="18" charset="0"/>
              </a:rPr>
              <a:t>առաջարկ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հեղինակի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կողմից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չեղարկվել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են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endParaRPr lang="cs-CZ" sz="2600" dirty="0" smtClean="0">
              <a:latin typeface="Sylfaen" panose="010A0502050306030303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Sylfaen" panose="010A0502050306030303" pitchFamily="18" charset="0"/>
              </a:rPr>
              <a:t>5 </a:t>
            </a:r>
            <a:r>
              <a:rPr lang="en-US" sz="2600" dirty="0" err="1" smtClean="0">
                <a:latin typeface="Sylfaen" panose="010A0502050306030303" pitchFamily="18" charset="0"/>
              </a:rPr>
              <a:t>առաջարկ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միավորվել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են</a:t>
            </a:r>
            <a:r>
              <a:rPr lang="en-US" sz="2600" dirty="0" smtClean="0">
                <a:latin typeface="Sylfaen" panose="010A0502050306030303" pitchFamily="18" charset="0"/>
              </a:rPr>
              <a:t>՝ </a:t>
            </a:r>
            <a:r>
              <a:rPr lang="en-US" sz="2600" dirty="0" err="1" smtClean="0">
                <a:latin typeface="Sylfaen" panose="010A0502050306030303" pitchFamily="18" charset="0"/>
              </a:rPr>
              <a:t>դառնալով</a:t>
            </a:r>
            <a:r>
              <a:rPr lang="en-US" sz="2600" dirty="0" smtClean="0">
                <a:latin typeface="Sylfaen" panose="010A0502050306030303" pitchFamily="18" charset="0"/>
              </a:rPr>
              <a:t> 2 </a:t>
            </a:r>
            <a:r>
              <a:rPr lang="en-US" sz="2600" dirty="0" err="1" smtClean="0">
                <a:latin typeface="Sylfaen" panose="010A0502050306030303" pitchFamily="18" charset="0"/>
              </a:rPr>
              <a:t>նոր</a:t>
            </a:r>
            <a:endParaRPr lang="cs-CZ" sz="2600" dirty="0">
              <a:latin typeface="Sylfaen" panose="010A05020503060303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Sylfaen" panose="010A0502050306030303" pitchFamily="18" charset="0"/>
              </a:rPr>
              <a:t>5024 </a:t>
            </a:r>
            <a:r>
              <a:rPr lang="en-US" sz="2600" dirty="0" err="1" smtClean="0">
                <a:latin typeface="Sylfaen" panose="010A0502050306030303" pitchFamily="18" charset="0"/>
              </a:rPr>
              <a:t>մասնակից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առցանց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քվեարկության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մեջ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endParaRPr lang="cs-CZ" sz="2600" dirty="0" smtClean="0">
              <a:latin typeface="Sylfaen" panose="010A0502050306030303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600" dirty="0" err="1" smtClean="0">
                <a:latin typeface="Sylfaen" panose="010A0502050306030303" pitchFamily="18" charset="0"/>
              </a:rPr>
              <a:t>Մոտ</a:t>
            </a:r>
            <a:r>
              <a:rPr lang="cs-CZ" sz="2600" dirty="0" smtClean="0">
                <a:latin typeface="Sylfaen" panose="010A0502050306030303" pitchFamily="18" charset="0"/>
              </a:rPr>
              <a:t> 4,6% </a:t>
            </a:r>
            <a:r>
              <a:rPr lang="en-US" sz="2600" dirty="0" err="1" smtClean="0">
                <a:latin typeface="Sylfaen" panose="010A0502050306030303" pitchFamily="18" charset="0"/>
              </a:rPr>
              <a:t>տեղական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բնակիչներ</a:t>
            </a:r>
            <a:endParaRPr lang="cs-CZ" sz="2600" dirty="0">
              <a:latin typeface="Sylfaen" panose="010A0502050306030303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Sylfaen" panose="010A0502050306030303" pitchFamily="18" charset="0"/>
              </a:rPr>
              <a:t>4 </a:t>
            </a:r>
            <a:r>
              <a:rPr lang="en-US" sz="2600" dirty="0" err="1" smtClean="0">
                <a:latin typeface="Sylfaen" panose="010A0502050306030303" pitchFamily="18" charset="0"/>
              </a:rPr>
              <a:t>ձայն</a:t>
            </a:r>
            <a:r>
              <a:rPr lang="en-US" sz="2600" dirty="0" smtClean="0">
                <a:latin typeface="Sylfaen" panose="010A0502050306030303" pitchFamily="18" charset="0"/>
              </a:rPr>
              <a:t>՝ </a:t>
            </a:r>
            <a:r>
              <a:rPr lang="en-US" sz="2600" dirty="0" err="1" smtClean="0">
                <a:latin typeface="Sylfaen" panose="010A0502050306030303" pitchFamily="18" charset="0"/>
              </a:rPr>
              <a:t>կողմ</a:t>
            </a:r>
            <a:r>
              <a:rPr lang="en-US" sz="2600" dirty="0" smtClean="0">
                <a:latin typeface="Sylfaen" panose="010A0502050306030303" pitchFamily="18" charset="0"/>
              </a:rPr>
              <a:t>, 2՝ </a:t>
            </a:r>
            <a:r>
              <a:rPr lang="en-US" sz="2600" dirty="0" err="1" smtClean="0">
                <a:latin typeface="Sylfaen" panose="010A0502050306030303" pitchFamily="18" charset="0"/>
              </a:rPr>
              <a:t>դեմ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endParaRPr lang="cs-CZ" sz="2600" dirty="0" smtClean="0">
              <a:latin typeface="Sylfaen" panose="010A05020503060303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6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participativni_rozpocet</Template>
  <TotalTime>2811</TotalTime>
  <Words>263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Sylfaen</vt:lpstr>
      <vt:lpstr>Vlastní návrh</vt:lpstr>
      <vt:lpstr>PowerPoint Presentation</vt:lpstr>
      <vt:lpstr>PowerPoint Presentation</vt:lpstr>
      <vt:lpstr>ՄԲ օգտագործող քաղաքապետարաններ</vt:lpstr>
      <vt:lpstr>PowerPoint Presentation</vt:lpstr>
      <vt:lpstr>PowerPoint Presentation</vt:lpstr>
      <vt:lpstr>ՄԲ օրինակ – Պրահա 10 քաղաքային թաղամաս</vt:lpstr>
      <vt:lpstr>Կանոններ և սկզբունքներ</vt:lpstr>
      <vt:lpstr>Time line of PB proces </vt:lpstr>
      <vt:lpstr>Արդյունքներ</vt:lpstr>
      <vt:lpstr>Սերտած դասեր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Vojta</dc:creator>
  <cp:lastModifiedBy>Asus</cp:lastModifiedBy>
  <cp:revision>102</cp:revision>
  <dcterms:created xsi:type="dcterms:W3CDTF">2016-03-22T16:30:09Z</dcterms:created>
  <dcterms:modified xsi:type="dcterms:W3CDTF">2018-09-13T14:08:46Z</dcterms:modified>
</cp:coreProperties>
</file>