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3"/>
  </p:notesMasterIdLst>
  <p:sldIdLst>
    <p:sldId id="322" r:id="rId2"/>
    <p:sldId id="302" r:id="rId3"/>
    <p:sldId id="350" r:id="rId4"/>
    <p:sldId id="346" r:id="rId5"/>
    <p:sldId id="348" r:id="rId6"/>
    <p:sldId id="342" r:id="rId7"/>
    <p:sldId id="335" r:id="rId8"/>
    <p:sldId id="349" r:id="rId9"/>
    <p:sldId id="295" r:id="rId10"/>
    <p:sldId id="347" r:id="rId11"/>
    <p:sldId id="34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96FE4ACC-4828-404E-B1E6-ABF0B10EEE97}">
          <p14:sldIdLst>
            <p14:sldId id="322"/>
            <p14:sldId id="302"/>
            <p14:sldId id="350"/>
            <p14:sldId id="346"/>
            <p14:sldId id="348"/>
            <p14:sldId id="342"/>
            <p14:sldId id="335"/>
            <p14:sldId id="349"/>
          </p14:sldIdLst>
        </p14:section>
        <p14:section name="Oddíl bez názvu" id="{5D5F48C9-F14F-4815-ABE0-A94DB193CBDB}">
          <p14:sldIdLst>
            <p14:sldId id="295"/>
            <p14:sldId id="347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jta cerny" initials="vc" lastIdx="1" clrIdx="0">
    <p:extLst>
      <p:ext uri="{19B8F6BF-5375-455C-9EA6-DF929625EA0E}">
        <p15:presenceInfo xmlns:p15="http://schemas.microsoft.com/office/powerpoint/2012/main" userId="98924cd00d84ce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6" autoAdjust="0"/>
    <p:restoredTop sz="86447" autoAdjust="0"/>
  </p:normalViewPr>
  <p:slideViewPr>
    <p:cSldViewPr>
      <p:cViewPr varScale="1">
        <p:scale>
          <a:sx n="61" d="100"/>
          <a:sy n="61" d="100"/>
        </p:scale>
        <p:origin x="12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71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D6F67-F12F-4E88-82BF-3ADF47BB6054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598664-ED59-493D-9386-4CDCB6E5E82D}">
      <dgm:prSet phldrT="[Text]" custT="1"/>
      <dgm:spPr/>
      <dgm:t>
        <a:bodyPr/>
        <a:lstStyle/>
        <a:p>
          <a:r>
            <a:rPr lang="en-US" sz="1800" b="1" dirty="0" err="1" smtClean="0">
              <a:latin typeface="Sylfaen" panose="010A0502050306030303" pitchFamily="18" charset="0"/>
            </a:rPr>
            <a:t>Հանրային</a:t>
          </a:r>
          <a:r>
            <a:rPr lang="en-US" sz="1800" b="1" dirty="0" smtClean="0">
              <a:latin typeface="Sylfaen" panose="010A0502050306030303" pitchFamily="18" charset="0"/>
            </a:rPr>
            <a:t> </a:t>
          </a:r>
          <a:r>
            <a:rPr lang="en-US" sz="1800" b="1" dirty="0" err="1" smtClean="0">
              <a:latin typeface="Sylfaen" panose="010A0502050306030303" pitchFamily="18" charset="0"/>
            </a:rPr>
            <a:t>խորհրդակցություններ</a:t>
          </a:r>
          <a:endParaRPr lang="cs-CZ" sz="1800" b="1" dirty="0">
            <a:latin typeface="Sylfaen" panose="010A0502050306030303" pitchFamily="18" charset="0"/>
          </a:endParaRPr>
        </a:p>
      </dgm:t>
    </dgm:pt>
    <dgm:pt modelId="{6283A123-678D-402D-84D0-4E1B511E3118}" type="parTrans" cxnId="{933D0797-3A60-4C04-B282-6F3040A16C6B}">
      <dgm:prSet/>
      <dgm:spPr/>
      <dgm:t>
        <a:bodyPr/>
        <a:lstStyle/>
        <a:p>
          <a:endParaRPr lang="cs-CZ"/>
        </a:p>
      </dgm:t>
    </dgm:pt>
    <dgm:pt modelId="{826DEF5D-2934-40A0-8B00-22C57116905D}" type="sibTrans" cxnId="{933D0797-3A60-4C04-B282-6F3040A16C6B}">
      <dgm:prSet/>
      <dgm:spPr/>
      <dgm:t>
        <a:bodyPr/>
        <a:lstStyle/>
        <a:p>
          <a:endParaRPr lang="cs-CZ"/>
        </a:p>
      </dgm:t>
    </dgm:pt>
    <dgm:pt modelId="{4C8D7338-198F-423B-AD03-BF8D56A390DE}">
      <dgm:prSet phldrT="[Text]"/>
      <dgm:spPr/>
      <dgm:t>
        <a:bodyPr/>
        <a:lstStyle/>
        <a:p>
          <a:r>
            <a:rPr lang="en-US" b="1" dirty="0" err="1" smtClean="0">
              <a:latin typeface="Sylfaen" panose="010A0502050306030303" pitchFamily="18" charset="0"/>
            </a:rPr>
            <a:t>Համատեղ</a:t>
          </a:r>
          <a:r>
            <a:rPr lang="en-US" b="1" dirty="0" smtClean="0">
              <a:latin typeface="Sylfaen" panose="010A0502050306030303" pitchFamily="18" charset="0"/>
            </a:rPr>
            <a:t> </a:t>
          </a:r>
          <a:r>
            <a:rPr lang="en-US" b="1" dirty="0" err="1" smtClean="0">
              <a:latin typeface="Sylfaen" panose="010A0502050306030303" pitchFamily="18" charset="0"/>
            </a:rPr>
            <a:t>աշխատանք</a:t>
          </a:r>
          <a:r>
            <a:rPr lang="en-US" b="1" dirty="0" smtClean="0">
              <a:latin typeface="Sylfaen" panose="010A0502050306030303" pitchFamily="18" charset="0"/>
            </a:rPr>
            <a:t> ՄԲ </a:t>
          </a:r>
          <a:r>
            <a:rPr lang="en-US" b="1" dirty="0" err="1" smtClean="0">
              <a:latin typeface="Sylfaen" panose="010A0502050306030303" pitchFamily="18" charset="0"/>
            </a:rPr>
            <a:t>վրա</a:t>
          </a:r>
          <a:r>
            <a:rPr lang="en-US" b="1" dirty="0" smtClean="0">
              <a:latin typeface="Sylfaen" panose="010A0502050306030303" pitchFamily="18" charset="0"/>
            </a:rPr>
            <a:t> </a:t>
          </a:r>
          <a:endParaRPr lang="cs-CZ" b="1" dirty="0">
            <a:latin typeface="Sylfaen" panose="010A0502050306030303" pitchFamily="18" charset="0"/>
          </a:endParaRPr>
        </a:p>
      </dgm:t>
    </dgm:pt>
    <dgm:pt modelId="{BFAFB08F-9794-4692-9021-BF7AA725E067}" type="parTrans" cxnId="{B117B6E1-81C1-4343-B562-4B74651AF3E1}">
      <dgm:prSet/>
      <dgm:spPr/>
      <dgm:t>
        <a:bodyPr/>
        <a:lstStyle/>
        <a:p>
          <a:endParaRPr lang="cs-CZ"/>
        </a:p>
      </dgm:t>
    </dgm:pt>
    <dgm:pt modelId="{18724850-7DA1-4DAE-B52D-63D6019A201C}" type="sibTrans" cxnId="{B117B6E1-81C1-4343-B562-4B74651AF3E1}">
      <dgm:prSet/>
      <dgm:spPr/>
      <dgm:t>
        <a:bodyPr/>
        <a:lstStyle/>
        <a:p>
          <a:endParaRPr lang="cs-CZ"/>
        </a:p>
      </dgm:t>
    </dgm:pt>
    <dgm:pt modelId="{23F17936-79EE-401D-AC87-FB4F5D0232CA}">
      <dgm:prSet phldrT="[Text]" custT="1"/>
      <dgm:spPr/>
      <dgm:t>
        <a:bodyPr/>
        <a:lstStyle/>
        <a:p>
          <a:r>
            <a:rPr lang="en-US" sz="1600" b="1" dirty="0" err="1" smtClean="0">
              <a:latin typeface="Sylfaen" panose="010A0502050306030303" pitchFamily="18" charset="0"/>
            </a:rPr>
            <a:t>Քաղաքացիների</a:t>
          </a:r>
          <a:r>
            <a:rPr lang="en-US" sz="1600" b="1" dirty="0" smtClean="0">
              <a:latin typeface="Sylfaen" panose="010A0502050306030303" pitchFamily="18" charset="0"/>
            </a:rPr>
            <a:t> </a:t>
          </a:r>
          <a:r>
            <a:rPr lang="en-US" sz="1600" b="1" dirty="0" err="1" smtClean="0">
              <a:latin typeface="Sylfaen" panose="010A0502050306030303" pitchFamily="18" charset="0"/>
            </a:rPr>
            <a:t>գաղափաների</a:t>
          </a:r>
          <a:r>
            <a:rPr lang="en-US" sz="1600" b="1" dirty="0" smtClean="0">
              <a:latin typeface="Sylfaen" panose="010A0502050306030303" pitchFamily="18" charset="0"/>
            </a:rPr>
            <a:t> </a:t>
          </a:r>
          <a:r>
            <a:rPr lang="en-US" sz="1600" b="1" dirty="0" err="1" smtClean="0">
              <a:latin typeface="Sylfaen" panose="010A0502050306030303" pitchFamily="18" charset="0"/>
            </a:rPr>
            <a:t>հավաքագրում</a:t>
          </a:r>
          <a:r>
            <a:rPr lang="en-US" sz="1600" b="1" dirty="0" smtClean="0">
              <a:latin typeface="Sylfaen" panose="010A0502050306030303" pitchFamily="18" charset="0"/>
            </a:rPr>
            <a:t> </a:t>
          </a:r>
          <a:endParaRPr lang="cs-CZ" sz="1600" b="1" dirty="0">
            <a:latin typeface="Sylfaen" panose="010A0502050306030303" pitchFamily="18" charset="0"/>
          </a:endParaRPr>
        </a:p>
      </dgm:t>
    </dgm:pt>
    <dgm:pt modelId="{3BEEEF00-CF88-4205-96C5-3206F2330361}" type="parTrans" cxnId="{E8E133AB-B5D4-4E56-9AF5-8F496A3ADDDB}">
      <dgm:prSet/>
      <dgm:spPr/>
      <dgm:t>
        <a:bodyPr/>
        <a:lstStyle/>
        <a:p>
          <a:endParaRPr lang="cs-CZ"/>
        </a:p>
      </dgm:t>
    </dgm:pt>
    <dgm:pt modelId="{525CB886-9F71-491A-8CA7-1DCA7452A8A5}" type="sibTrans" cxnId="{E8E133AB-B5D4-4E56-9AF5-8F496A3ADDDB}">
      <dgm:prSet/>
      <dgm:spPr/>
      <dgm:t>
        <a:bodyPr/>
        <a:lstStyle/>
        <a:p>
          <a:endParaRPr lang="cs-CZ"/>
        </a:p>
      </dgm:t>
    </dgm:pt>
    <dgm:pt modelId="{8F45F108-D659-4DDA-87B0-AA54FA69A2F6}">
      <dgm:prSet phldrT="[Text]" custT="1"/>
      <dgm:spPr/>
      <dgm:t>
        <a:bodyPr/>
        <a:lstStyle/>
        <a:p>
          <a:r>
            <a:rPr lang="en-US" sz="1500" b="1" dirty="0" smtClean="0">
              <a:latin typeface="Sylfaen" panose="010A0502050306030303" pitchFamily="18" charset="0"/>
            </a:rPr>
            <a:t>ՄԲ </a:t>
          </a:r>
          <a:r>
            <a:rPr lang="en-US" sz="1500" b="1" dirty="0" err="1" smtClean="0">
              <a:latin typeface="Sylfaen" panose="010A0502050306030303" pitchFamily="18" charset="0"/>
            </a:rPr>
            <a:t>ստեղծելու</a:t>
          </a:r>
          <a:r>
            <a:rPr lang="en-US" sz="1500" b="1" dirty="0" smtClean="0">
              <a:latin typeface="Sylfaen" panose="010A0502050306030303" pitchFamily="18" charset="0"/>
            </a:rPr>
            <a:t> </a:t>
          </a:r>
          <a:r>
            <a:rPr lang="en-US" sz="1500" b="1" dirty="0" err="1" smtClean="0">
              <a:latin typeface="Sylfaen" panose="010A0502050306030303" pitchFamily="18" charset="0"/>
            </a:rPr>
            <a:t>գաղափարների</a:t>
          </a:r>
          <a:r>
            <a:rPr lang="en-US" sz="1500" b="1" dirty="0" smtClean="0">
              <a:latin typeface="Sylfaen" panose="010A0502050306030303" pitchFamily="18" charset="0"/>
            </a:rPr>
            <a:t> </a:t>
          </a:r>
          <a:r>
            <a:rPr lang="en-US" sz="1500" b="1" dirty="0" err="1" smtClean="0">
              <a:latin typeface="Sylfaen" panose="010A0502050306030303" pitchFamily="18" charset="0"/>
            </a:rPr>
            <a:t>մրցակցություն</a:t>
          </a:r>
          <a:r>
            <a:rPr lang="en-US" sz="1500" b="1" dirty="0" smtClean="0">
              <a:latin typeface="Sylfaen" panose="010A0502050306030303" pitchFamily="18" charset="0"/>
            </a:rPr>
            <a:t> </a:t>
          </a:r>
          <a:endParaRPr lang="cs-CZ" sz="1500" b="1" dirty="0">
            <a:latin typeface="Sylfaen" panose="010A0502050306030303" pitchFamily="18" charset="0"/>
          </a:endParaRPr>
        </a:p>
      </dgm:t>
    </dgm:pt>
    <dgm:pt modelId="{115206EF-0429-4E21-8DA7-C0D80BE42E13}" type="parTrans" cxnId="{6A1F3A13-A3E6-4684-B1E7-0D3BB1AD9F5A}">
      <dgm:prSet/>
      <dgm:spPr/>
      <dgm:t>
        <a:bodyPr/>
        <a:lstStyle/>
        <a:p>
          <a:endParaRPr lang="cs-CZ"/>
        </a:p>
      </dgm:t>
    </dgm:pt>
    <dgm:pt modelId="{65C82A6E-B591-4753-9665-9F834FCE1805}" type="sibTrans" cxnId="{6A1F3A13-A3E6-4684-B1E7-0D3BB1AD9F5A}">
      <dgm:prSet/>
      <dgm:spPr/>
      <dgm:t>
        <a:bodyPr/>
        <a:lstStyle/>
        <a:p>
          <a:endParaRPr lang="cs-CZ"/>
        </a:p>
      </dgm:t>
    </dgm:pt>
    <dgm:pt modelId="{D6FCE867-4E79-4A1D-B0A8-909CD886D4EC}" type="pres">
      <dgm:prSet presAssocID="{E9CD6F67-F12F-4E88-82BF-3ADF47BB605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BD9708-00B6-4DFD-856E-6CF2503CA9EF}" type="pres">
      <dgm:prSet presAssocID="{E9CD6F67-F12F-4E88-82BF-3ADF47BB6054}" presName="axisShape" presStyleLbl="bgShp" presStyleIdx="0" presStyleCnt="1"/>
      <dgm:spPr/>
    </dgm:pt>
    <dgm:pt modelId="{D6421D32-9FD2-4D3D-8961-663D9C30D7A2}" type="pres">
      <dgm:prSet presAssocID="{E9CD6F67-F12F-4E88-82BF-3ADF47BB6054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56C8C0-0F90-471E-9174-9CCADF10647A}" type="pres">
      <dgm:prSet presAssocID="{E9CD6F67-F12F-4E88-82BF-3ADF47BB6054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2FB062-3CF7-4E7D-BC13-1ED54E5E76A8}" type="pres">
      <dgm:prSet presAssocID="{E9CD6F67-F12F-4E88-82BF-3ADF47BB6054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ACE9A7-08DB-4DEA-BBAA-9336F51D8005}" type="pres">
      <dgm:prSet presAssocID="{E9CD6F67-F12F-4E88-82BF-3ADF47BB6054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E133AB-B5D4-4E56-9AF5-8F496A3ADDDB}" srcId="{E9CD6F67-F12F-4E88-82BF-3ADF47BB6054}" destId="{23F17936-79EE-401D-AC87-FB4F5D0232CA}" srcOrd="2" destOrd="0" parTransId="{3BEEEF00-CF88-4205-96C5-3206F2330361}" sibTransId="{525CB886-9F71-491A-8CA7-1DCA7452A8A5}"/>
    <dgm:cxn modelId="{8E46B5EA-0FD9-433D-A5E9-EB11CAD50155}" type="presOf" srcId="{23F17936-79EE-401D-AC87-FB4F5D0232CA}" destId="{002FB062-3CF7-4E7D-BC13-1ED54E5E76A8}" srcOrd="0" destOrd="0" presId="urn:microsoft.com/office/officeart/2005/8/layout/matrix2"/>
    <dgm:cxn modelId="{B117B6E1-81C1-4343-B562-4B74651AF3E1}" srcId="{E9CD6F67-F12F-4E88-82BF-3ADF47BB6054}" destId="{4C8D7338-198F-423B-AD03-BF8D56A390DE}" srcOrd="1" destOrd="0" parTransId="{BFAFB08F-9794-4692-9021-BF7AA725E067}" sibTransId="{18724850-7DA1-4DAE-B52D-63D6019A201C}"/>
    <dgm:cxn modelId="{2FF1446F-41D7-481D-BA6C-87315910D93B}" type="presOf" srcId="{8F45F108-D659-4DDA-87B0-AA54FA69A2F6}" destId="{96ACE9A7-08DB-4DEA-BBAA-9336F51D8005}" srcOrd="0" destOrd="0" presId="urn:microsoft.com/office/officeart/2005/8/layout/matrix2"/>
    <dgm:cxn modelId="{6A1F3A13-A3E6-4684-B1E7-0D3BB1AD9F5A}" srcId="{E9CD6F67-F12F-4E88-82BF-3ADF47BB6054}" destId="{8F45F108-D659-4DDA-87B0-AA54FA69A2F6}" srcOrd="3" destOrd="0" parTransId="{115206EF-0429-4E21-8DA7-C0D80BE42E13}" sibTransId="{65C82A6E-B591-4753-9665-9F834FCE1805}"/>
    <dgm:cxn modelId="{ED9767A9-E536-49B1-8240-BDF0C092EE31}" type="presOf" srcId="{4C8D7338-198F-423B-AD03-BF8D56A390DE}" destId="{AE56C8C0-0F90-471E-9174-9CCADF10647A}" srcOrd="0" destOrd="0" presId="urn:microsoft.com/office/officeart/2005/8/layout/matrix2"/>
    <dgm:cxn modelId="{0EBF82E4-9BAD-4C17-AFB2-45C176EE796F}" type="presOf" srcId="{E9CD6F67-F12F-4E88-82BF-3ADF47BB6054}" destId="{D6FCE867-4E79-4A1D-B0A8-909CD886D4EC}" srcOrd="0" destOrd="0" presId="urn:microsoft.com/office/officeart/2005/8/layout/matrix2"/>
    <dgm:cxn modelId="{85B56429-C23C-400D-BEB0-D59403D7D1FD}" type="presOf" srcId="{8A598664-ED59-493D-9386-4CDCB6E5E82D}" destId="{D6421D32-9FD2-4D3D-8961-663D9C30D7A2}" srcOrd="0" destOrd="0" presId="urn:microsoft.com/office/officeart/2005/8/layout/matrix2"/>
    <dgm:cxn modelId="{933D0797-3A60-4C04-B282-6F3040A16C6B}" srcId="{E9CD6F67-F12F-4E88-82BF-3ADF47BB6054}" destId="{8A598664-ED59-493D-9386-4CDCB6E5E82D}" srcOrd="0" destOrd="0" parTransId="{6283A123-678D-402D-84D0-4E1B511E3118}" sibTransId="{826DEF5D-2934-40A0-8B00-22C57116905D}"/>
    <dgm:cxn modelId="{6403F5CE-EDB9-4341-975B-2CF7AF4208A6}" type="presParOf" srcId="{D6FCE867-4E79-4A1D-B0A8-909CD886D4EC}" destId="{32BD9708-00B6-4DFD-856E-6CF2503CA9EF}" srcOrd="0" destOrd="0" presId="urn:microsoft.com/office/officeart/2005/8/layout/matrix2"/>
    <dgm:cxn modelId="{07FBCB31-B5D4-46CB-AEBE-802869744FC6}" type="presParOf" srcId="{D6FCE867-4E79-4A1D-B0A8-909CD886D4EC}" destId="{D6421D32-9FD2-4D3D-8961-663D9C30D7A2}" srcOrd="1" destOrd="0" presId="urn:microsoft.com/office/officeart/2005/8/layout/matrix2"/>
    <dgm:cxn modelId="{803ABF1B-FA3B-474C-8BFF-9E4B2D1A84F7}" type="presParOf" srcId="{D6FCE867-4E79-4A1D-B0A8-909CD886D4EC}" destId="{AE56C8C0-0F90-471E-9174-9CCADF10647A}" srcOrd="2" destOrd="0" presId="urn:microsoft.com/office/officeart/2005/8/layout/matrix2"/>
    <dgm:cxn modelId="{B9617E51-7D18-482B-B0DD-8EBAE9992F97}" type="presParOf" srcId="{D6FCE867-4E79-4A1D-B0A8-909CD886D4EC}" destId="{002FB062-3CF7-4E7D-BC13-1ED54E5E76A8}" srcOrd="3" destOrd="0" presId="urn:microsoft.com/office/officeart/2005/8/layout/matrix2"/>
    <dgm:cxn modelId="{DE3331AE-018D-4D68-9467-D2A8305948F7}" type="presParOf" srcId="{D6FCE867-4E79-4A1D-B0A8-909CD886D4EC}" destId="{96ACE9A7-08DB-4DEA-BBAA-9336F51D800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E5EB46-AFB8-4B7B-A331-38ACFE06C8DD}" type="doc">
      <dgm:prSet loTypeId="urn:microsoft.com/office/officeart/2005/8/layout/cycle2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BA6EEC65-1B9F-4C6A-A17D-7699B78B2B38}">
      <dgm:prSet phldrT="[Text]" custT="1"/>
      <dgm:spPr/>
      <dgm:t>
        <a:bodyPr/>
        <a:lstStyle/>
        <a:p>
          <a:r>
            <a:rPr lang="en-US" sz="1600" b="1" dirty="0" err="1" smtClean="0">
              <a:latin typeface="Sylfaen" panose="010A0502050306030303" pitchFamily="18" charset="0"/>
            </a:rPr>
            <a:t>Ներդրումների</a:t>
          </a:r>
          <a:r>
            <a:rPr lang="en-US" sz="1600" b="1" dirty="0" smtClean="0">
              <a:latin typeface="Sylfaen" panose="010A0502050306030303" pitchFamily="18" charset="0"/>
            </a:rPr>
            <a:t> և </a:t>
          </a:r>
          <a:r>
            <a:rPr lang="en-US" sz="1600" b="1" dirty="0" err="1" smtClean="0">
              <a:latin typeface="Sylfaen" panose="010A0502050306030303" pitchFamily="18" charset="0"/>
            </a:rPr>
            <a:t>ծառայությունների</a:t>
          </a:r>
          <a:r>
            <a:rPr lang="en-US" sz="1600" b="1" dirty="0" smtClean="0">
              <a:latin typeface="Sylfaen" panose="010A0502050306030303" pitchFamily="18" charset="0"/>
            </a:rPr>
            <a:t> </a:t>
          </a:r>
          <a:r>
            <a:rPr lang="en-US" sz="1600" b="1" dirty="0" err="1" smtClean="0">
              <a:latin typeface="Sylfaen" panose="010A0502050306030303" pitchFamily="18" charset="0"/>
            </a:rPr>
            <a:t>ծրագիր</a:t>
          </a:r>
          <a:r>
            <a:rPr lang="en-US" sz="1600" b="1" dirty="0" smtClean="0">
              <a:latin typeface="Sylfaen" panose="010A0502050306030303" pitchFamily="18" charset="0"/>
            </a:rPr>
            <a:t> </a:t>
          </a:r>
        </a:p>
        <a:p>
          <a:r>
            <a:rPr lang="en-US" sz="1600" b="1" dirty="0" smtClean="0">
              <a:latin typeface="Sylfaen" panose="010A0502050306030303" pitchFamily="18" charset="0"/>
            </a:rPr>
            <a:t>ՄԲ </a:t>
          </a:r>
          <a:r>
            <a:rPr lang="en-US" sz="1600" b="1" dirty="0" err="1" smtClean="0">
              <a:latin typeface="Sylfaen" panose="010A0502050306030303" pitchFamily="18" charset="0"/>
            </a:rPr>
            <a:t>կանոններ</a:t>
          </a:r>
          <a:endParaRPr lang="cs-CZ" sz="1600" b="1" dirty="0">
            <a:latin typeface="Sylfaen" panose="010A0502050306030303" pitchFamily="18" charset="0"/>
          </a:endParaRPr>
        </a:p>
      </dgm:t>
    </dgm:pt>
    <dgm:pt modelId="{51A1FC42-9C58-49E9-91C0-6C3064E850F8}" type="parTrans" cxnId="{C78AA1F0-B8C1-4E2D-97B3-1FDB7CAC3821}">
      <dgm:prSet/>
      <dgm:spPr/>
      <dgm:t>
        <a:bodyPr/>
        <a:lstStyle/>
        <a:p>
          <a:endParaRPr lang="cs-CZ"/>
        </a:p>
      </dgm:t>
    </dgm:pt>
    <dgm:pt modelId="{B7DA290B-055D-41C8-8B5A-75BF238A26D5}" type="sibTrans" cxnId="{C78AA1F0-B8C1-4E2D-97B3-1FDB7CAC3821}">
      <dgm:prSet custT="1"/>
      <dgm:spPr/>
      <dgm:t>
        <a:bodyPr/>
        <a:lstStyle/>
        <a:p>
          <a:endParaRPr lang="cs-CZ" sz="1100" b="1"/>
        </a:p>
      </dgm:t>
    </dgm:pt>
    <dgm:pt modelId="{BFA6DAAC-B624-4C77-B40C-2F35CBE9B8D1}">
      <dgm:prSet phldrT="[Text]" custT="1"/>
      <dgm:spPr/>
      <dgm:t>
        <a:bodyPr/>
        <a:lstStyle/>
        <a:p>
          <a:pPr algn="ctr"/>
          <a:r>
            <a:rPr lang="hy-AM" sz="1800" b="1" dirty="0" smtClean="0">
              <a:latin typeface="Sylfaen" panose="010A0502050306030303" pitchFamily="18" charset="0"/>
            </a:rPr>
            <a:t>Տարածաշրջանային (17) եւ թեմատիկ հավաքներ</a:t>
          </a:r>
          <a:endParaRPr lang="cs-CZ" sz="1800" b="1" dirty="0">
            <a:latin typeface="Sylfaen" panose="010A0502050306030303" pitchFamily="18" charset="0"/>
          </a:endParaRPr>
        </a:p>
      </dgm:t>
    </dgm:pt>
    <dgm:pt modelId="{55D44F3C-540B-4A0B-8CEA-70716F34EC9E}" type="parTrans" cxnId="{CAB5FF6C-5775-4ACE-BB93-CB5DE694FD89}">
      <dgm:prSet/>
      <dgm:spPr/>
      <dgm:t>
        <a:bodyPr/>
        <a:lstStyle/>
        <a:p>
          <a:endParaRPr lang="cs-CZ"/>
        </a:p>
      </dgm:t>
    </dgm:pt>
    <dgm:pt modelId="{FC1AEFE1-ABBA-4CDB-9CDC-7108C1CBCF51}" type="sibTrans" cxnId="{CAB5FF6C-5775-4ACE-BB93-CB5DE694FD89}">
      <dgm:prSet custT="1"/>
      <dgm:spPr/>
      <dgm:t>
        <a:bodyPr/>
        <a:lstStyle/>
        <a:p>
          <a:endParaRPr lang="cs-CZ" sz="1100" b="1"/>
        </a:p>
      </dgm:t>
    </dgm:pt>
    <dgm:pt modelId="{B301C705-DA56-4255-833B-64314C4540EF}">
      <dgm:prSet phldrT="[Text]" custT="1"/>
      <dgm:spPr/>
      <dgm:t>
        <a:bodyPr/>
        <a:lstStyle/>
        <a:p>
          <a:r>
            <a:rPr lang="en-US" sz="1800" b="1" dirty="0" err="1" smtClean="0">
              <a:latin typeface="Sylfaen" panose="010A0502050306030303" pitchFamily="18" charset="0"/>
            </a:rPr>
            <a:t>Տարածաշրջանային</a:t>
          </a:r>
          <a:r>
            <a:rPr lang="en-US" sz="1800" b="1" dirty="0" smtClean="0">
              <a:latin typeface="Sylfaen" panose="010A0502050306030303" pitchFamily="18" charset="0"/>
            </a:rPr>
            <a:t> և </a:t>
          </a:r>
          <a:r>
            <a:rPr lang="en-US" sz="1800" b="1" dirty="0" err="1" smtClean="0">
              <a:latin typeface="Sylfaen" panose="010A0502050306030303" pitchFamily="18" charset="0"/>
            </a:rPr>
            <a:t>թեմատիկ</a:t>
          </a:r>
          <a:r>
            <a:rPr lang="en-US" sz="1800" b="1" dirty="0" smtClean="0">
              <a:latin typeface="Sylfaen" panose="010A0502050306030303" pitchFamily="18" charset="0"/>
            </a:rPr>
            <a:t> </a:t>
          </a:r>
          <a:r>
            <a:rPr lang="en-US" sz="1800" b="1" dirty="0" err="1" smtClean="0">
              <a:latin typeface="Sylfaen" panose="010A0502050306030303" pitchFamily="18" charset="0"/>
            </a:rPr>
            <a:t>ֆորում</a:t>
          </a:r>
          <a:r>
            <a:rPr lang="en-US" sz="1800" b="1" dirty="0" smtClean="0">
              <a:latin typeface="Sylfaen" panose="010A0502050306030303" pitchFamily="18" charset="0"/>
            </a:rPr>
            <a:t> </a:t>
          </a:r>
          <a:endParaRPr lang="cs-CZ" sz="1800" b="1" dirty="0">
            <a:latin typeface="Sylfaen" panose="010A0502050306030303" pitchFamily="18" charset="0"/>
          </a:endParaRPr>
        </a:p>
      </dgm:t>
    </dgm:pt>
    <dgm:pt modelId="{B231AF33-9DFF-4B5F-B61F-003A4B341FBF}" type="parTrans" cxnId="{71A7BD95-6F63-4F07-8DD7-D6F630A0D92D}">
      <dgm:prSet/>
      <dgm:spPr/>
      <dgm:t>
        <a:bodyPr/>
        <a:lstStyle/>
        <a:p>
          <a:endParaRPr lang="cs-CZ"/>
        </a:p>
      </dgm:t>
    </dgm:pt>
    <dgm:pt modelId="{5AC483DC-89C9-47AA-AE74-89E666718EE3}" type="sibTrans" cxnId="{71A7BD95-6F63-4F07-8DD7-D6F630A0D92D}">
      <dgm:prSet custT="1"/>
      <dgm:spPr/>
      <dgm:t>
        <a:bodyPr/>
        <a:lstStyle/>
        <a:p>
          <a:endParaRPr lang="cs-CZ" sz="1100" b="1"/>
        </a:p>
      </dgm:t>
    </dgm:pt>
    <dgm:pt modelId="{084136BE-D3C2-4D17-BA55-F8F9103FABE0}">
      <dgm:prSet phldrT="[Text]" custT="1"/>
      <dgm:spPr/>
      <dgm:t>
        <a:bodyPr/>
        <a:lstStyle/>
        <a:p>
          <a:r>
            <a:rPr lang="en-US" sz="2000" b="1" dirty="0" err="1" smtClean="0">
              <a:latin typeface="Sylfaen" panose="010A0502050306030303" pitchFamily="18" charset="0"/>
            </a:rPr>
            <a:t>Քաղաքային</a:t>
          </a:r>
          <a:r>
            <a:rPr lang="en-US" sz="2000" b="1" dirty="0" smtClean="0">
              <a:latin typeface="Sylfaen" panose="010A0502050306030303" pitchFamily="18" charset="0"/>
            </a:rPr>
            <a:t> </a:t>
          </a:r>
          <a:r>
            <a:rPr lang="en-US" sz="2000" b="1" dirty="0" err="1" smtClean="0">
              <a:latin typeface="Sylfaen" panose="010A0502050306030303" pitchFamily="18" charset="0"/>
            </a:rPr>
            <a:t>բյուջեի</a:t>
          </a:r>
          <a:r>
            <a:rPr lang="en-US" sz="2000" b="1" dirty="0" smtClean="0">
              <a:latin typeface="Sylfaen" panose="010A0502050306030303" pitchFamily="18" charset="0"/>
            </a:rPr>
            <a:t> </a:t>
          </a:r>
          <a:r>
            <a:rPr lang="en-US" sz="2000" b="1" dirty="0" err="1" smtClean="0">
              <a:latin typeface="Sylfaen" panose="010A0502050306030303" pitchFamily="18" charset="0"/>
            </a:rPr>
            <a:t>խորհուրդ</a:t>
          </a:r>
          <a:r>
            <a:rPr lang="en-US" sz="2000" b="1" dirty="0" smtClean="0">
              <a:latin typeface="Sylfaen" panose="010A0502050306030303" pitchFamily="18" charset="0"/>
            </a:rPr>
            <a:t> </a:t>
          </a:r>
          <a:endParaRPr lang="cs-CZ" sz="2000" b="1" dirty="0">
            <a:latin typeface="Sylfaen" panose="010A0502050306030303" pitchFamily="18" charset="0"/>
          </a:endParaRPr>
        </a:p>
      </dgm:t>
    </dgm:pt>
    <dgm:pt modelId="{47F6E785-C00F-4A84-9B56-993ADA37C305}" type="parTrans" cxnId="{99B0D99D-4D0E-4600-81AE-903418F948AB}">
      <dgm:prSet/>
      <dgm:spPr/>
      <dgm:t>
        <a:bodyPr/>
        <a:lstStyle/>
        <a:p>
          <a:endParaRPr lang="cs-CZ"/>
        </a:p>
      </dgm:t>
    </dgm:pt>
    <dgm:pt modelId="{4566C2E5-D3E0-42BA-A859-0862862B1134}" type="sibTrans" cxnId="{99B0D99D-4D0E-4600-81AE-903418F948AB}">
      <dgm:prSet custT="1"/>
      <dgm:spPr/>
      <dgm:t>
        <a:bodyPr/>
        <a:lstStyle/>
        <a:p>
          <a:endParaRPr lang="cs-CZ" sz="1100" b="1"/>
        </a:p>
      </dgm:t>
    </dgm:pt>
    <dgm:pt modelId="{99E970BF-4FCC-43A0-A07B-C77DAD885C23}">
      <dgm:prSet phldrT="[Text]" custT="1"/>
      <dgm:spPr/>
      <dgm:t>
        <a:bodyPr/>
        <a:lstStyle/>
        <a:p>
          <a:r>
            <a:rPr lang="en-US" sz="1700" b="1" dirty="0" err="1" smtClean="0">
              <a:latin typeface="Sylfaen" panose="010A0502050306030303" pitchFamily="18" charset="0"/>
            </a:rPr>
            <a:t>Պահանջների</a:t>
          </a:r>
          <a:r>
            <a:rPr lang="en-US" sz="1700" b="1" dirty="0" smtClean="0">
              <a:latin typeface="Sylfaen" panose="010A0502050306030303" pitchFamily="18" charset="0"/>
            </a:rPr>
            <a:t> </a:t>
          </a:r>
          <a:r>
            <a:rPr lang="en-US" sz="1700" b="1" dirty="0" err="1" smtClean="0">
              <a:latin typeface="Sylfaen" panose="010A0502050306030303" pitchFamily="18" charset="0"/>
            </a:rPr>
            <a:t>վերլուծություն</a:t>
          </a:r>
          <a:r>
            <a:rPr lang="cs-CZ" sz="1700" b="1" dirty="0" smtClean="0">
              <a:latin typeface="Sylfaen" panose="010A0502050306030303" pitchFamily="18" charset="0"/>
            </a:rPr>
            <a:t>, </a:t>
          </a:r>
          <a:r>
            <a:rPr lang="en-US" sz="1700" b="1" dirty="0" err="1" smtClean="0">
              <a:latin typeface="Sylfaen" panose="010A0502050306030303" pitchFamily="18" charset="0"/>
            </a:rPr>
            <a:t>մասնակցային</a:t>
          </a:r>
          <a:r>
            <a:rPr lang="en-US" sz="1700" b="1" dirty="0" smtClean="0">
              <a:latin typeface="Sylfaen" panose="010A0502050306030303" pitchFamily="18" charset="0"/>
            </a:rPr>
            <a:t> </a:t>
          </a:r>
          <a:r>
            <a:rPr lang="en-US" sz="1700" b="1" dirty="0" err="1" smtClean="0">
              <a:latin typeface="Sylfaen" panose="010A0502050306030303" pitchFamily="18" charset="0"/>
            </a:rPr>
            <a:t>խորհրդի</a:t>
          </a:r>
          <a:r>
            <a:rPr lang="en-US" sz="1700" b="1" dirty="0" smtClean="0">
              <a:latin typeface="Sylfaen" panose="010A0502050306030303" pitchFamily="18" charset="0"/>
            </a:rPr>
            <a:t> </a:t>
          </a:r>
          <a:r>
            <a:rPr lang="en-US" sz="1700" b="1" dirty="0" err="1" smtClean="0">
              <a:latin typeface="Sylfaen" panose="010A0502050306030303" pitchFamily="18" charset="0"/>
            </a:rPr>
            <a:t>ուսուցում</a:t>
          </a:r>
          <a:endParaRPr lang="cs-CZ" sz="1700" b="1" dirty="0">
            <a:latin typeface="Sylfaen" panose="010A0502050306030303" pitchFamily="18" charset="0"/>
          </a:endParaRPr>
        </a:p>
      </dgm:t>
    </dgm:pt>
    <dgm:pt modelId="{043FA36A-A2E0-4126-8441-85D8121EFB2F}" type="parTrans" cxnId="{B2A7BC25-0642-4ED6-BFE8-C73017A9B6E0}">
      <dgm:prSet/>
      <dgm:spPr/>
      <dgm:t>
        <a:bodyPr/>
        <a:lstStyle/>
        <a:p>
          <a:endParaRPr lang="cs-CZ"/>
        </a:p>
      </dgm:t>
    </dgm:pt>
    <dgm:pt modelId="{1C101E59-8D53-4561-BC34-DD4E41BBE69C}" type="sibTrans" cxnId="{B2A7BC25-0642-4ED6-BFE8-C73017A9B6E0}">
      <dgm:prSet custT="1"/>
      <dgm:spPr/>
      <dgm:t>
        <a:bodyPr/>
        <a:lstStyle/>
        <a:p>
          <a:endParaRPr lang="cs-CZ" sz="1100" b="1"/>
        </a:p>
      </dgm:t>
    </dgm:pt>
    <dgm:pt modelId="{A14B3745-9CE5-4AB8-86F6-2FCD7859DA7E}">
      <dgm:prSet custT="1"/>
      <dgm:spPr/>
      <dgm:t>
        <a:bodyPr/>
        <a:lstStyle/>
        <a:p>
          <a:r>
            <a:rPr lang="en-US" sz="1800" b="1" dirty="0" err="1" smtClean="0">
              <a:latin typeface="Sylfaen" panose="010A0502050306030303" pitchFamily="18" charset="0"/>
            </a:rPr>
            <a:t>Հարևանությամբ</a:t>
          </a:r>
          <a:r>
            <a:rPr lang="en-US" sz="1800" b="1" dirty="0" smtClean="0">
              <a:latin typeface="Sylfaen" panose="010A0502050306030303" pitchFamily="18" charset="0"/>
            </a:rPr>
            <a:t> </a:t>
          </a:r>
          <a:r>
            <a:rPr lang="en-US" sz="1800" b="1" dirty="0" err="1" smtClean="0">
              <a:latin typeface="Sylfaen" panose="010A0502050306030303" pitchFamily="18" charset="0"/>
            </a:rPr>
            <a:t>հավաքներ</a:t>
          </a:r>
          <a:endParaRPr lang="cs-CZ" sz="1800" b="1" dirty="0" smtClean="0">
            <a:latin typeface="Sylfaen" panose="010A0502050306030303" pitchFamily="18" charset="0"/>
          </a:endParaRPr>
        </a:p>
      </dgm:t>
    </dgm:pt>
    <dgm:pt modelId="{5A635705-4654-44B7-A03E-64A05E9A3CD7}" type="parTrans" cxnId="{06DF16E1-A072-4B67-821C-B98935C16E96}">
      <dgm:prSet/>
      <dgm:spPr/>
      <dgm:t>
        <a:bodyPr/>
        <a:lstStyle/>
        <a:p>
          <a:endParaRPr lang="cs-CZ"/>
        </a:p>
      </dgm:t>
    </dgm:pt>
    <dgm:pt modelId="{1DD217D8-9FD7-479F-BAFD-9208BDE32A40}" type="sibTrans" cxnId="{06DF16E1-A072-4B67-821C-B98935C16E96}">
      <dgm:prSet custT="1"/>
      <dgm:spPr/>
      <dgm:t>
        <a:bodyPr/>
        <a:lstStyle/>
        <a:p>
          <a:endParaRPr lang="cs-CZ" sz="1100" b="1"/>
        </a:p>
      </dgm:t>
    </dgm:pt>
    <dgm:pt modelId="{FAAFED66-7514-4F87-ADC2-B113FA45FDA7}" type="pres">
      <dgm:prSet presAssocID="{3FE5EB46-AFB8-4B7B-A331-38ACFE06C8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86F7C78-FBEE-4F84-817C-43552795697F}" type="pres">
      <dgm:prSet presAssocID="{BA6EEC65-1B9F-4C6A-A17D-7699B78B2B38}" presName="node" presStyleLbl="node1" presStyleIdx="0" presStyleCnt="6" custScaleX="170613" custScaleY="115808" custRadScaleRad="100052" custRadScaleInc="-57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8456B3-BB48-4029-A8B9-E2F9E7E435CC}" type="pres">
      <dgm:prSet presAssocID="{B7DA290B-055D-41C8-8B5A-75BF238A26D5}" presName="sibTrans" presStyleLbl="sibTrans2D1" presStyleIdx="0" presStyleCnt="6" custScaleX="143246" custScaleY="115808" custLinFactNeighborX="33393" custLinFactNeighborY="-6049"/>
      <dgm:spPr/>
      <dgm:t>
        <a:bodyPr/>
        <a:lstStyle/>
        <a:p>
          <a:endParaRPr lang="cs-CZ"/>
        </a:p>
      </dgm:t>
    </dgm:pt>
    <dgm:pt modelId="{4FF74D2A-735F-44B1-8A1F-2B0DCB853494}" type="pres">
      <dgm:prSet presAssocID="{B7DA290B-055D-41C8-8B5A-75BF238A26D5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954090BB-C553-47E2-A9C2-597E800914D8}" type="pres">
      <dgm:prSet presAssocID="{A14B3745-9CE5-4AB8-86F6-2FCD7859DA7E}" presName="node" presStyleLbl="node1" presStyleIdx="1" presStyleCnt="6" custScaleX="189694" custScaleY="115808" custRadScaleRad="104608" custRadScaleInc="95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0E45C1-4C9A-4524-8104-EF91E9B9B746}" type="pres">
      <dgm:prSet presAssocID="{1DD217D8-9FD7-479F-BAFD-9208BDE32A40}" presName="sibTrans" presStyleLbl="sibTrans2D1" presStyleIdx="1" presStyleCnt="6" custScaleX="143246" custScaleY="115808" custLinFactNeighborX="-8678" custLinFactNeighborY="15287"/>
      <dgm:spPr/>
      <dgm:t>
        <a:bodyPr/>
        <a:lstStyle/>
        <a:p>
          <a:endParaRPr lang="cs-CZ"/>
        </a:p>
      </dgm:t>
    </dgm:pt>
    <dgm:pt modelId="{72053F0A-CAA5-41AE-85FB-4D009E3641FE}" type="pres">
      <dgm:prSet presAssocID="{1DD217D8-9FD7-479F-BAFD-9208BDE32A40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4B3309B2-DF48-4AF5-9B9F-33606855EF72}" type="pres">
      <dgm:prSet presAssocID="{BFA6DAAC-B624-4C77-B40C-2F35CBE9B8D1}" presName="node" presStyleLbl="node1" presStyleIdx="2" presStyleCnt="6" custScaleX="174019" custScaleY="115808" custRadScaleRad="112214" custRadScaleInc="-89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20DDE-936A-417A-A786-6963F8D1A9EF}" type="pres">
      <dgm:prSet presAssocID="{FC1AEFE1-ABBA-4CDB-9CDC-7108C1CBCF51}" presName="sibTrans" presStyleLbl="sibTrans2D1" presStyleIdx="2" presStyleCnt="6" custScaleX="143247" custScaleY="115808" custLinFactNeighborX="11814" custLinFactNeighborY="34856"/>
      <dgm:spPr/>
      <dgm:t>
        <a:bodyPr/>
        <a:lstStyle/>
        <a:p>
          <a:endParaRPr lang="cs-CZ"/>
        </a:p>
      </dgm:t>
    </dgm:pt>
    <dgm:pt modelId="{C1869EA8-D3B2-4C68-B758-78601C1AA7AA}" type="pres">
      <dgm:prSet presAssocID="{FC1AEFE1-ABBA-4CDB-9CDC-7108C1CBCF51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E457EDF7-CD87-41D4-9C63-47D23771CDC5}" type="pres">
      <dgm:prSet presAssocID="{B301C705-DA56-4255-833B-64314C4540EF}" presName="node" presStyleLbl="node1" presStyleIdx="3" presStyleCnt="6" custScaleX="143247" custScaleY="1158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224777-CEB2-4CD3-B6E2-FB384764D249}" type="pres">
      <dgm:prSet presAssocID="{5AC483DC-89C9-47AA-AE74-89E666718EE3}" presName="sibTrans" presStyleLbl="sibTrans2D1" presStyleIdx="3" presStyleCnt="6" custScaleX="143246" custScaleY="115808" custLinFactNeighborX="-31458" custLinFactNeighborY="14707"/>
      <dgm:spPr/>
      <dgm:t>
        <a:bodyPr/>
        <a:lstStyle/>
        <a:p>
          <a:endParaRPr lang="cs-CZ"/>
        </a:p>
      </dgm:t>
    </dgm:pt>
    <dgm:pt modelId="{F15C979B-66B7-41DF-9F46-C848BA1FFD5E}" type="pres">
      <dgm:prSet presAssocID="{5AC483DC-89C9-47AA-AE74-89E666718EE3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F6DB9BCF-D442-4ABF-A0EB-5DC07BA437BD}" type="pres">
      <dgm:prSet presAssocID="{084136BE-D3C2-4D17-BA55-F8F9103FABE0}" presName="node" presStyleLbl="node1" presStyleIdx="4" presStyleCnt="6" custScaleX="143247" custScaleY="115808" custRadScaleRad="104298" custRadScaleInc="98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50D032-F0A9-4830-9BB3-C3E5472D6B81}" type="pres">
      <dgm:prSet presAssocID="{4566C2E5-D3E0-42BA-A859-0862862B1134}" presName="sibTrans" presStyleLbl="sibTrans2D1" presStyleIdx="4" presStyleCnt="6" custScaleX="143246" custScaleY="115808"/>
      <dgm:spPr/>
      <dgm:t>
        <a:bodyPr/>
        <a:lstStyle/>
        <a:p>
          <a:endParaRPr lang="cs-CZ"/>
        </a:p>
      </dgm:t>
    </dgm:pt>
    <dgm:pt modelId="{EEE7FCCD-97EF-433B-B103-CC799B543990}" type="pres">
      <dgm:prSet presAssocID="{4566C2E5-D3E0-42BA-A859-0862862B1134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37E49B25-6B5C-4F43-B990-9823DEC50AE0}" type="pres">
      <dgm:prSet presAssocID="{99E970BF-4FCC-43A0-A07B-C77DAD885C23}" presName="node" presStyleLbl="node1" presStyleIdx="5" presStyleCnt="6" custScaleX="143247" custScaleY="115808" custRadScaleRad="106630" custRadScaleInc="-114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E4805E-08DB-4A3F-B7D2-D152D5429D01}" type="pres">
      <dgm:prSet presAssocID="{1C101E59-8D53-4561-BC34-DD4E41BBE69C}" presName="sibTrans" presStyleLbl="sibTrans2D1" presStyleIdx="5" presStyleCnt="6" custScaleX="143246" custScaleY="115808"/>
      <dgm:spPr/>
      <dgm:t>
        <a:bodyPr/>
        <a:lstStyle/>
        <a:p>
          <a:endParaRPr lang="cs-CZ"/>
        </a:p>
      </dgm:t>
    </dgm:pt>
    <dgm:pt modelId="{A46895FC-5298-4EB3-BEAF-5A9CCBC71968}" type="pres">
      <dgm:prSet presAssocID="{1C101E59-8D53-4561-BC34-DD4E41BBE69C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CAB5FF6C-5775-4ACE-BB93-CB5DE694FD89}" srcId="{3FE5EB46-AFB8-4B7B-A331-38ACFE06C8DD}" destId="{BFA6DAAC-B624-4C77-B40C-2F35CBE9B8D1}" srcOrd="2" destOrd="0" parTransId="{55D44F3C-540B-4A0B-8CEA-70716F34EC9E}" sibTransId="{FC1AEFE1-ABBA-4CDB-9CDC-7108C1CBCF51}"/>
    <dgm:cxn modelId="{92FFDE62-4317-4237-AA9A-A6F2E9564A91}" type="presOf" srcId="{1DD217D8-9FD7-479F-BAFD-9208BDE32A40}" destId="{72053F0A-CAA5-41AE-85FB-4D009E3641FE}" srcOrd="1" destOrd="0" presId="urn:microsoft.com/office/officeart/2005/8/layout/cycle2"/>
    <dgm:cxn modelId="{06DF16E1-A072-4B67-821C-B98935C16E96}" srcId="{3FE5EB46-AFB8-4B7B-A331-38ACFE06C8DD}" destId="{A14B3745-9CE5-4AB8-86F6-2FCD7859DA7E}" srcOrd="1" destOrd="0" parTransId="{5A635705-4654-44B7-A03E-64A05E9A3CD7}" sibTransId="{1DD217D8-9FD7-479F-BAFD-9208BDE32A40}"/>
    <dgm:cxn modelId="{C78AA1F0-B8C1-4E2D-97B3-1FDB7CAC3821}" srcId="{3FE5EB46-AFB8-4B7B-A331-38ACFE06C8DD}" destId="{BA6EEC65-1B9F-4C6A-A17D-7699B78B2B38}" srcOrd="0" destOrd="0" parTransId="{51A1FC42-9C58-49E9-91C0-6C3064E850F8}" sibTransId="{B7DA290B-055D-41C8-8B5A-75BF238A26D5}"/>
    <dgm:cxn modelId="{63E3055E-561F-4E82-B701-B873544F5BAC}" type="presOf" srcId="{B7DA290B-055D-41C8-8B5A-75BF238A26D5}" destId="{A78456B3-BB48-4029-A8B9-E2F9E7E435CC}" srcOrd="0" destOrd="0" presId="urn:microsoft.com/office/officeart/2005/8/layout/cycle2"/>
    <dgm:cxn modelId="{DD3CCE86-F3B1-47C4-917A-399B2A677397}" type="presOf" srcId="{B7DA290B-055D-41C8-8B5A-75BF238A26D5}" destId="{4FF74D2A-735F-44B1-8A1F-2B0DCB853494}" srcOrd="1" destOrd="0" presId="urn:microsoft.com/office/officeart/2005/8/layout/cycle2"/>
    <dgm:cxn modelId="{019F2D03-5A2E-47CB-9506-51C4DB6F2BE1}" type="presOf" srcId="{B301C705-DA56-4255-833B-64314C4540EF}" destId="{E457EDF7-CD87-41D4-9C63-47D23771CDC5}" srcOrd="0" destOrd="0" presId="urn:microsoft.com/office/officeart/2005/8/layout/cycle2"/>
    <dgm:cxn modelId="{B2A7BC25-0642-4ED6-BFE8-C73017A9B6E0}" srcId="{3FE5EB46-AFB8-4B7B-A331-38ACFE06C8DD}" destId="{99E970BF-4FCC-43A0-A07B-C77DAD885C23}" srcOrd="5" destOrd="0" parTransId="{043FA36A-A2E0-4126-8441-85D8121EFB2F}" sibTransId="{1C101E59-8D53-4561-BC34-DD4E41BBE69C}"/>
    <dgm:cxn modelId="{A9D879A8-C298-4175-AB14-C76702614466}" type="presOf" srcId="{1C101E59-8D53-4561-BC34-DD4E41BBE69C}" destId="{A46895FC-5298-4EB3-BEAF-5A9CCBC71968}" srcOrd="1" destOrd="0" presId="urn:microsoft.com/office/officeart/2005/8/layout/cycle2"/>
    <dgm:cxn modelId="{99B0D99D-4D0E-4600-81AE-903418F948AB}" srcId="{3FE5EB46-AFB8-4B7B-A331-38ACFE06C8DD}" destId="{084136BE-D3C2-4D17-BA55-F8F9103FABE0}" srcOrd="4" destOrd="0" parTransId="{47F6E785-C00F-4A84-9B56-993ADA37C305}" sibTransId="{4566C2E5-D3E0-42BA-A859-0862862B1134}"/>
    <dgm:cxn modelId="{F0844A45-A3F0-48C6-B488-998EB2F97E6A}" type="presOf" srcId="{5AC483DC-89C9-47AA-AE74-89E666718EE3}" destId="{F15C979B-66B7-41DF-9F46-C848BA1FFD5E}" srcOrd="1" destOrd="0" presId="urn:microsoft.com/office/officeart/2005/8/layout/cycle2"/>
    <dgm:cxn modelId="{BCBA4332-123C-490B-91D9-54E57346F468}" type="presOf" srcId="{4566C2E5-D3E0-42BA-A859-0862862B1134}" destId="{EEE7FCCD-97EF-433B-B103-CC799B543990}" srcOrd="1" destOrd="0" presId="urn:microsoft.com/office/officeart/2005/8/layout/cycle2"/>
    <dgm:cxn modelId="{7B3372D7-4DF7-4CFE-8881-81F8588FBE08}" type="presOf" srcId="{A14B3745-9CE5-4AB8-86F6-2FCD7859DA7E}" destId="{954090BB-C553-47E2-A9C2-597E800914D8}" srcOrd="0" destOrd="0" presId="urn:microsoft.com/office/officeart/2005/8/layout/cycle2"/>
    <dgm:cxn modelId="{71A7BD95-6F63-4F07-8DD7-D6F630A0D92D}" srcId="{3FE5EB46-AFB8-4B7B-A331-38ACFE06C8DD}" destId="{B301C705-DA56-4255-833B-64314C4540EF}" srcOrd="3" destOrd="0" parTransId="{B231AF33-9DFF-4B5F-B61F-003A4B341FBF}" sibTransId="{5AC483DC-89C9-47AA-AE74-89E666718EE3}"/>
    <dgm:cxn modelId="{E6E04555-2044-47F0-8209-54D170A159B8}" type="presOf" srcId="{BFA6DAAC-B624-4C77-B40C-2F35CBE9B8D1}" destId="{4B3309B2-DF48-4AF5-9B9F-33606855EF72}" srcOrd="0" destOrd="0" presId="urn:microsoft.com/office/officeart/2005/8/layout/cycle2"/>
    <dgm:cxn modelId="{B1D90B83-E04A-4A89-AD6B-12F2C215DD5F}" type="presOf" srcId="{3FE5EB46-AFB8-4B7B-A331-38ACFE06C8DD}" destId="{FAAFED66-7514-4F87-ADC2-B113FA45FDA7}" srcOrd="0" destOrd="0" presId="urn:microsoft.com/office/officeart/2005/8/layout/cycle2"/>
    <dgm:cxn modelId="{2868BDE9-8936-4F09-BEA6-85961CCF1341}" type="presOf" srcId="{FC1AEFE1-ABBA-4CDB-9CDC-7108C1CBCF51}" destId="{1F320DDE-936A-417A-A786-6963F8D1A9EF}" srcOrd="0" destOrd="0" presId="urn:microsoft.com/office/officeart/2005/8/layout/cycle2"/>
    <dgm:cxn modelId="{44685552-1D73-4A14-B7AB-C31E269E2AB2}" type="presOf" srcId="{1C101E59-8D53-4561-BC34-DD4E41BBE69C}" destId="{A5E4805E-08DB-4A3F-B7D2-D152D5429D01}" srcOrd="0" destOrd="0" presId="urn:microsoft.com/office/officeart/2005/8/layout/cycle2"/>
    <dgm:cxn modelId="{0149A6BD-9388-429B-B0FF-5D9786EEA2A0}" type="presOf" srcId="{1DD217D8-9FD7-479F-BAFD-9208BDE32A40}" destId="{700E45C1-4C9A-4524-8104-EF91E9B9B746}" srcOrd="0" destOrd="0" presId="urn:microsoft.com/office/officeart/2005/8/layout/cycle2"/>
    <dgm:cxn modelId="{E7BF7185-038E-4D50-8593-D85515087914}" type="presOf" srcId="{084136BE-D3C2-4D17-BA55-F8F9103FABE0}" destId="{F6DB9BCF-D442-4ABF-A0EB-5DC07BA437BD}" srcOrd="0" destOrd="0" presId="urn:microsoft.com/office/officeart/2005/8/layout/cycle2"/>
    <dgm:cxn modelId="{578AC1FA-D044-4B3B-8172-3D886530ABEB}" type="presOf" srcId="{BA6EEC65-1B9F-4C6A-A17D-7699B78B2B38}" destId="{C86F7C78-FBEE-4F84-817C-43552795697F}" srcOrd="0" destOrd="0" presId="urn:microsoft.com/office/officeart/2005/8/layout/cycle2"/>
    <dgm:cxn modelId="{87DBCB5F-616E-4ADF-8BE1-CA091EDF6B84}" type="presOf" srcId="{4566C2E5-D3E0-42BA-A859-0862862B1134}" destId="{1650D032-F0A9-4830-9BB3-C3E5472D6B81}" srcOrd="0" destOrd="0" presId="urn:microsoft.com/office/officeart/2005/8/layout/cycle2"/>
    <dgm:cxn modelId="{E6664684-5100-4C35-B3B8-E91A80B066B6}" type="presOf" srcId="{5AC483DC-89C9-47AA-AE74-89E666718EE3}" destId="{C5224777-CEB2-4CD3-B6E2-FB384764D249}" srcOrd="0" destOrd="0" presId="urn:microsoft.com/office/officeart/2005/8/layout/cycle2"/>
    <dgm:cxn modelId="{59239146-A821-45F2-A0F1-720376544E19}" type="presOf" srcId="{FC1AEFE1-ABBA-4CDB-9CDC-7108C1CBCF51}" destId="{C1869EA8-D3B2-4C68-B758-78601C1AA7AA}" srcOrd="1" destOrd="0" presId="urn:microsoft.com/office/officeart/2005/8/layout/cycle2"/>
    <dgm:cxn modelId="{D0036315-267F-4361-B19D-4CCBA0649DE0}" type="presOf" srcId="{99E970BF-4FCC-43A0-A07B-C77DAD885C23}" destId="{37E49B25-6B5C-4F43-B990-9823DEC50AE0}" srcOrd="0" destOrd="0" presId="urn:microsoft.com/office/officeart/2005/8/layout/cycle2"/>
    <dgm:cxn modelId="{80F7D20E-DB17-41E0-B7FC-E02A00910C70}" type="presParOf" srcId="{FAAFED66-7514-4F87-ADC2-B113FA45FDA7}" destId="{C86F7C78-FBEE-4F84-817C-43552795697F}" srcOrd="0" destOrd="0" presId="urn:microsoft.com/office/officeart/2005/8/layout/cycle2"/>
    <dgm:cxn modelId="{B141C663-7D64-4F62-BA97-B37E8DA62749}" type="presParOf" srcId="{FAAFED66-7514-4F87-ADC2-B113FA45FDA7}" destId="{A78456B3-BB48-4029-A8B9-E2F9E7E435CC}" srcOrd="1" destOrd="0" presId="urn:microsoft.com/office/officeart/2005/8/layout/cycle2"/>
    <dgm:cxn modelId="{2D140609-6DA1-47DA-A55A-A3F96A558A75}" type="presParOf" srcId="{A78456B3-BB48-4029-A8B9-E2F9E7E435CC}" destId="{4FF74D2A-735F-44B1-8A1F-2B0DCB853494}" srcOrd="0" destOrd="0" presId="urn:microsoft.com/office/officeart/2005/8/layout/cycle2"/>
    <dgm:cxn modelId="{7AEB216A-9CFB-4A9F-818E-4C7A4B751356}" type="presParOf" srcId="{FAAFED66-7514-4F87-ADC2-B113FA45FDA7}" destId="{954090BB-C553-47E2-A9C2-597E800914D8}" srcOrd="2" destOrd="0" presId="urn:microsoft.com/office/officeart/2005/8/layout/cycle2"/>
    <dgm:cxn modelId="{B0DD967F-42C8-4591-A826-B9661858FBF6}" type="presParOf" srcId="{FAAFED66-7514-4F87-ADC2-B113FA45FDA7}" destId="{700E45C1-4C9A-4524-8104-EF91E9B9B746}" srcOrd="3" destOrd="0" presId="urn:microsoft.com/office/officeart/2005/8/layout/cycle2"/>
    <dgm:cxn modelId="{1FAFDE57-0CAA-42BC-A035-4904FF19A82B}" type="presParOf" srcId="{700E45C1-4C9A-4524-8104-EF91E9B9B746}" destId="{72053F0A-CAA5-41AE-85FB-4D009E3641FE}" srcOrd="0" destOrd="0" presId="urn:microsoft.com/office/officeart/2005/8/layout/cycle2"/>
    <dgm:cxn modelId="{4F758B61-1FAA-4822-9DFE-DE0252932026}" type="presParOf" srcId="{FAAFED66-7514-4F87-ADC2-B113FA45FDA7}" destId="{4B3309B2-DF48-4AF5-9B9F-33606855EF72}" srcOrd="4" destOrd="0" presId="urn:microsoft.com/office/officeart/2005/8/layout/cycle2"/>
    <dgm:cxn modelId="{A1239CD1-7AC7-44E4-B6C1-11D353368567}" type="presParOf" srcId="{FAAFED66-7514-4F87-ADC2-B113FA45FDA7}" destId="{1F320DDE-936A-417A-A786-6963F8D1A9EF}" srcOrd="5" destOrd="0" presId="urn:microsoft.com/office/officeart/2005/8/layout/cycle2"/>
    <dgm:cxn modelId="{281A7C9E-94D0-4DDA-9659-61B9DC90DDFA}" type="presParOf" srcId="{1F320DDE-936A-417A-A786-6963F8D1A9EF}" destId="{C1869EA8-D3B2-4C68-B758-78601C1AA7AA}" srcOrd="0" destOrd="0" presId="urn:microsoft.com/office/officeart/2005/8/layout/cycle2"/>
    <dgm:cxn modelId="{0182155C-11A2-4D4B-AF48-9FD71D9E9B4A}" type="presParOf" srcId="{FAAFED66-7514-4F87-ADC2-B113FA45FDA7}" destId="{E457EDF7-CD87-41D4-9C63-47D23771CDC5}" srcOrd="6" destOrd="0" presId="urn:microsoft.com/office/officeart/2005/8/layout/cycle2"/>
    <dgm:cxn modelId="{AEB343EA-65E1-43A6-8C38-4C8E923895ED}" type="presParOf" srcId="{FAAFED66-7514-4F87-ADC2-B113FA45FDA7}" destId="{C5224777-CEB2-4CD3-B6E2-FB384764D249}" srcOrd="7" destOrd="0" presId="urn:microsoft.com/office/officeart/2005/8/layout/cycle2"/>
    <dgm:cxn modelId="{A63D2680-E93B-4D4A-8BD9-B6FD48228B63}" type="presParOf" srcId="{C5224777-CEB2-4CD3-B6E2-FB384764D249}" destId="{F15C979B-66B7-41DF-9F46-C848BA1FFD5E}" srcOrd="0" destOrd="0" presId="urn:microsoft.com/office/officeart/2005/8/layout/cycle2"/>
    <dgm:cxn modelId="{F857D96B-BB72-4620-B5E3-DDD99384798C}" type="presParOf" srcId="{FAAFED66-7514-4F87-ADC2-B113FA45FDA7}" destId="{F6DB9BCF-D442-4ABF-A0EB-5DC07BA437BD}" srcOrd="8" destOrd="0" presId="urn:microsoft.com/office/officeart/2005/8/layout/cycle2"/>
    <dgm:cxn modelId="{BC0EB7DF-6471-4B8D-835E-C07E7AE7EA04}" type="presParOf" srcId="{FAAFED66-7514-4F87-ADC2-B113FA45FDA7}" destId="{1650D032-F0A9-4830-9BB3-C3E5472D6B81}" srcOrd="9" destOrd="0" presId="urn:microsoft.com/office/officeart/2005/8/layout/cycle2"/>
    <dgm:cxn modelId="{2A2E3BA9-EBFA-48CC-99C7-E8A1B1813100}" type="presParOf" srcId="{1650D032-F0A9-4830-9BB3-C3E5472D6B81}" destId="{EEE7FCCD-97EF-433B-B103-CC799B543990}" srcOrd="0" destOrd="0" presId="urn:microsoft.com/office/officeart/2005/8/layout/cycle2"/>
    <dgm:cxn modelId="{0761FBBF-D406-48D3-80A0-2429451CA4D7}" type="presParOf" srcId="{FAAFED66-7514-4F87-ADC2-B113FA45FDA7}" destId="{37E49B25-6B5C-4F43-B990-9823DEC50AE0}" srcOrd="10" destOrd="0" presId="urn:microsoft.com/office/officeart/2005/8/layout/cycle2"/>
    <dgm:cxn modelId="{FADD0BC0-0D07-43DB-B4CA-22EF426C51D8}" type="presParOf" srcId="{FAAFED66-7514-4F87-ADC2-B113FA45FDA7}" destId="{A5E4805E-08DB-4A3F-B7D2-D152D5429D01}" srcOrd="11" destOrd="0" presId="urn:microsoft.com/office/officeart/2005/8/layout/cycle2"/>
    <dgm:cxn modelId="{CBC5DFAB-5DE9-4A02-8B53-D4F404BAF49C}" type="presParOf" srcId="{A5E4805E-08DB-4A3F-B7D2-D152D5429D01}" destId="{A46895FC-5298-4EB3-BEAF-5A9CCBC71968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82C88-2218-419C-88B7-A2AF0F367ABF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5433-C757-4E5F-A965-30D0086882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62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5433-C757-4E5F-A965-30D00868828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19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43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agora-ce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/participativnirozpocet" TargetMode="External"/><Relationship Id="rId5" Type="http://schemas.openxmlformats.org/officeDocument/2006/relationships/hyperlink" Target="http://www.participativni-rozpocet.cz/" TargetMode="External"/><Relationship Id="rId4" Type="http://schemas.openxmlformats.org/officeDocument/2006/relationships/hyperlink" Target="mailto:vojtech.cerny@agora-ce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1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google.com/maps/d/u/0/viewer?oe=UTF8&amp;msa=0&amp;ie=UTF8&amp;mid=1XSWIeYDu8G8JuwUV2KNfQ9K06EU&amp;ll=48.32603024071109,15.036248984374993&amp;z=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47" y="120495"/>
            <a:ext cx="5626231" cy="184482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85314" y="1772816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600" b="1" dirty="0" err="1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Մասնակցային</a:t>
            </a:r>
            <a:r>
              <a:rPr lang="en-GB" sz="3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en-GB" sz="3600" b="1" dirty="0" err="1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բյուջետավորում</a:t>
            </a:r>
            <a:r>
              <a:rPr lang="en-GB" sz="3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 </a:t>
            </a:r>
            <a:endParaRPr lang="cs-CZ" sz="3600" b="1" dirty="0" smtClean="0">
              <a:solidFill>
                <a:prstClr val="black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Ներածություն</a:t>
            </a:r>
            <a:endParaRPr lang="cs-CZ" sz="3600" b="1" dirty="0" smtClean="0">
              <a:solidFill>
                <a:prstClr val="black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3600" b="1" dirty="0" smtClean="0">
              <a:solidFill>
                <a:prstClr val="black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Վոյտեկ</a:t>
            </a:r>
            <a:r>
              <a:rPr lang="en-US" sz="3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Չերնի</a:t>
            </a:r>
            <a:endParaRPr lang="cs-CZ" sz="3600" b="1" dirty="0">
              <a:solidFill>
                <a:prstClr val="black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305201"/>
            <a:ext cx="1332380" cy="138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321506"/>
          </a:xfrm>
        </p:spPr>
        <p:txBody>
          <a:bodyPr/>
          <a:lstStyle/>
          <a:p>
            <a:pPr algn="l"/>
            <a:r>
              <a:rPr lang="en-GB" dirty="0" err="1" smtClean="0">
                <a:latin typeface="Sylfaen" panose="010A0502050306030303" pitchFamily="18" charset="0"/>
              </a:rPr>
              <a:t>Հաջող</a:t>
            </a:r>
            <a:r>
              <a:rPr lang="en-GB" dirty="0" smtClean="0">
                <a:latin typeface="Sylfaen" panose="010A0502050306030303" pitchFamily="18" charset="0"/>
              </a:rPr>
              <a:t> ՄԲ-ի </a:t>
            </a:r>
            <a:r>
              <a:rPr lang="en-GB" dirty="0" err="1" smtClean="0">
                <a:latin typeface="Sylfaen" panose="010A0502050306030303" pitchFamily="18" charset="0"/>
              </a:rPr>
              <a:t>հիմնական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r>
              <a:rPr lang="en-GB" dirty="0" err="1" smtClean="0">
                <a:latin typeface="Sylfaen" panose="010A0502050306030303" pitchFamily="18" charset="0"/>
              </a:rPr>
              <a:t>նախապայմանները</a:t>
            </a:r>
            <a:r>
              <a:rPr lang="en-GB" dirty="0" smtClean="0">
                <a:latin typeface="Sylfaen" panose="010A0502050306030303" pitchFamily="18" charset="0"/>
              </a:rPr>
              <a:t> </a:t>
            </a:r>
            <a:endParaRPr lang="en-GB" dirty="0">
              <a:latin typeface="Sylfaen" panose="010A050205030603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746413"/>
            <a:ext cx="8229599" cy="453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Ամբողջ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գործընթացում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քաղաքական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աջակցություն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Քաղաքացիների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ներգրավման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գործընթացի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պարզ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կանոններ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և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կառուցվածք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Լավ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տեղեկատվական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արշավ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Քաղաքապետարանի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կարողությունը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՝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մասնակցության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և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ծրագրերի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վրա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փորձագիտական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աշխատանքի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առումով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Հանրության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հետաքրքրվածությունը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գործընթացում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մասնակցությամբ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ՄԲ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կապակցում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քաղաքապետարանի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այլ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ծրագրերի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և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գործընթացների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հետ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(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ռազմավարական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և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ֆինանսական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GB" sz="2300" dirty="0" err="1" smtClean="0">
                <a:latin typeface="Sylfaen" panose="010A0502050306030303" pitchFamily="18" charset="0"/>
                <a:ea typeface="Calibri"/>
                <a:cs typeface="Times New Roman"/>
              </a:rPr>
              <a:t>պլանավորում</a:t>
            </a:r>
            <a:r>
              <a:rPr lang="en-GB" sz="2300" dirty="0" smtClean="0">
                <a:latin typeface="Sylfaen" panose="010A0502050306030303" pitchFamily="18" charset="0"/>
                <a:ea typeface="Calibri"/>
                <a:cs typeface="Times New Roman"/>
              </a:rPr>
              <a:t>)</a:t>
            </a:r>
            <a:endParaRPr lang="en-GB" sz="23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27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637" y="338851"/>
            <a:ext cx="4200313" cy="137727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9" name="Zástupný symbol pro obsah 4"/>
          <p:cNvSpPr>
            <a:spLocks noGrp="1"/>
          </p:cNvSpPr>
          <p:nvPr/>
        </p:nvSpPr>
        <p:spPr>
          <a:xfrm>
            <a:off x="1803276" y="1737755"/>
            <a:ext cx="5577036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err="1" smtClean="0">
                <a:latin typeface="Sylfaen" panose="010A0502050306030303" pitchFamily="18" charset="0"/>
              </a:rPr>
              <a:t>Շնորհակալություն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ուշադրության</a:t>
            </a:r>
            <a:r>
              <a:rPr lang="en-US" sz="3200" dirty="0" smtClean="0">
                <a:latin typeface="Sylfaen" panose="010A0502050306030303" pitchFamily="18" charset="0"/>
              </a:rPr>
              <a:t> </a:t>
            </a:r>
            <a:r>
              <a:rPr lang="en-US" sz="3200" dirty="0" err="1" smtClean="0">
                <a:latin typeface="Sylfaen" panose="010A0502050306030303" pitchFamily="18" charset="0"/>
              </a:rPr>
              <a:t>համար</a:t>
            </a:r>
            <a:endParaRPr lang="cs-CZ" sz="3200" dirty="0" smtClean="0">
              <a:latin typeface="Sylfaen" panose="010A0502050306030303" pitchFamily="18" charset="0"/>
            </a:endParaRPr>
          </a:p>
          <a:p>
            <a:pPr marL="0" indent="0" algn="ctr">
              <a:buNone/>
            </a:pPr>
            <a:endParaRPr lang="cs-CZ" sz="2000" i="1" dirty="0" smtClean="0">
              <a:latin typeface="Sylfaen" panose="010A0502050306030303" pitchFamily="18" charset="0"/>
            </a:endParaRPr>
          </a:p>
          <a:p>
            <a:pPr marL="0" indent="0" algn="ctr">
              <a:buNone/>
            </a:pPr>
            <a:r>
              <a:rPr lang="en-US" sz="2000" i="1" dirty="0" err="1" smtClean="0">
                <a:latin typeface="Sylfaen" panose="010A0502050306030303" pitchFamily="18" charset="0"/>
              </a:rPr>
              <a:t>Վոյտեկ</a:t>
            </a:r>
            <a:r>
              <a:rPr lang="en-US" sz="2000" i="1" dirty="0" smtClean="0">
                <a:latin typeface="Sylfaen" panose="010A0502050306030303" pitchFamily="18" charset="0"/>
              </a:rPr>
              <a:t> </a:t>
            </a:r>
            <a:r>
              <a:rPr lang="en-US" sz="2000" i="1" dirty="0" err="1" smtClean="0">
                <a:latin typeface="Sylfaen" panose="010A0502050306030303" pitchFamily="18" charset="0"/>
              </a:rPr>
              <a:t>Չերնի</a:t>
            </a:r>
            <a:r>
              <a:rPr lang="cs-CZ" sz="2000" i="1" dirty="0" smtClean="0">
                <a:latin typeface="Sylfaen" panose="010A0502050306030303" pitchFamily="18" charset="0"/>
              </a:rPr>
              <a:t>, </a:t>
            </a:r>
          </a:p>
          <a:p>
            <a:pPr marL="0" indent="0" algn="ctr">
              <a:buNone/>
            </a:pPr>
            <a:r>
              <a:rPr lang="cs-CZ" sz="2000" i="1" dirty="0" smtClean="0">
                <a:latin typeface="Sylfaen" panose="010A0502050306030303" pitchFamily="18" charset="0"/>
                <a:hlinkClick r:id="rId4"/>
              </a:rPr>
              <a:t>vojtech.cerny@agora-ce.cz</a:t>
            </a:r>
            <a:endParaRPr lang="cs-CZ" sz="2000" dirty="0">
              <a:latin typeface="Sylfaen" panose="010A0502050306030303" pitchFamily="18" charset="0"/>
            </a:endParaRPr>
          </a:p>
          <a:p>
            <a:pPr marL="0" indent="0" algn="ctr">
              <a:buNone/>
            </a:pPr>
            <a:endParaRPr lang="cs-CZ" sz="2000" dirty="0" smtClean="0">
              <a:latin typeface="Sylfaen" panose="010A0502050306030303" pitchFamily="18" charset="0"/>
              <a:hlinkClick r:id="rId5"/>
            </a:endParaRPr>
          </a:p>
          <a:p>
            <a:pPr marL="0" indent="0" algn="ctr">
              <a:buNone/>
            </a:pPr>
            <a:r>
              <a:rPr lang="cs-CZ" dirty="0" smtClean="0">
                <a:latin typeface="Sylfaen" panose="010A0502050306030303" pitchFamily="18" charset="0"/>
                <a:hlinkClick r:id="rId5"/>
              </a:rPr>
              <a:t>www.participativni-rozpocet.cz</a:t>
            </a:r>
            <a:r>
              <a:rPr lang="cs-CZ" dirty="0">
                <a:latin typeface="Sylfaen" panose="010A0502050306030303" pitchFamily="18" charset="0"/>
              </a:rPr>
              <a:t/>
            </a:r>
            <a:br>
              <a:rPr lang="cs-CZ" dirty="0">
                <a:latin typeface="Sylfaen" panose="010A0502050306030303" pitchFamily="18" charset="0"/>
              </a:rPr>
            </a:br>
            <a:r>
              <a:rPr lang="cs-CZ" dirty="0">
                <a:latin typeface="Sylfaen" panose="010A0502050306030303" pitchFamily="18" charset="0"/>
                <a:hlinkClick r:id="rId6"/>
              </a:rPr>
              <a:t>facebook.com/</a:t>
            </a:r>
            <a:r>
              <a:rPr lang="cs-CZ" dirty="0" err="1">
                <a:latin typeface="Sylfaen" panose="010A0502050306030303" pitchFamily="18" charset="0"/>
                <a:hlinkClick r:id="rId6"/>
              </a:rPr>
              <a:t>participativnirozpocet</a:t>
            </a:r>
            <a:r>
              <a:rPr lang="cs-CZ" dirty="0">
                <a:latin typeface="Sylfaen" panose="010A0502050306030303" pitchFamily="18" charset="0"/>
              </a:rPr>
              <a:t> </a:t>
            </a:r>
            <a:endParaRPr lang="cs-CZ" i="1" dirty="0" smtClean="0">
              <a:latin typeface="Sylfaen" panose="010A0502050306030303" pitchFamily="18" charset="0"/>
            </a:endParaRPr>
          </a:p>
        </p:txBody>
      </p:sp>
      <p:sp>
        <p:nvSpPr>
          <p:cNvPr id="10" name="Zástupný symbol pro obsah 5"/>
          <p:cNvSpPr>
            <a:spLocks noGrp="1"/>
          </p:cNvSpPr>
          <p:nvPr/>
        </p:nvSpPr>
        <p:spPr>
          <a:xfrm>
            <a:off x="0" y="5763863"/>
            <a:ext cx="3606552" cy="1094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 smtClean="0">
                <a:latin typeface="Sylfaen" panose="010A0502050306030303" pitchFamily="18" charset="0"/>
              </a:rPr>
              <a:t>«Ագորա Սենթրըլ Յուրոփ» ՀԿ </a:t>
            </a:r>
            <a:r>
              <a:rPr lang="pt-BR" sz="2000" dirty="0" smtClean="0">
                <a:latin typeface="Sylfaen" panose="010A0502050306030303" pitchFamily="18" charset="0"/>
              </a:rPr>
              <a:t/>
            </a:r>
            <a:br>
              <a:rPr lang="pt-BR" sz="2000" dirty="0" smtClean="0">
                <a:latin typeface="Sylfaen" panose="010A0502050306030303" pitchFamily="18" charset="0"/>
              </a:rPr>
            </a:br>
            <a:r>
              <a:rPr lang="pt-BR" sz="2000" dirty="0" smtClean="0">
                <a:latin typeface="Sylfaen" panose="010A0502050306030303" pitchFamily="18" charset="0"/>
              </a:rPr>
              <a:t>Petra </a:t>
            </a:r>
            <a:r>
              <a:rPr lang="pt-BR" sz="2000" dirty="0">
                <a:latin typeface="Sylfaen" panose="010A0502050306030303" pitchFamily="18" charset="0"/>
              </a:rPr>
              <a:t>Rezka 12</a:t>
            </a:r>
            <a:br>
              <a:rPr lang="pt-BR" sz="2000" dirty="0">
                <a:latin typeface="Sylfaen" panose="010A0502050306030303" pitchFamily="18" charset="0"/>
              </a:rPr>
            </a:br>
            <a:r>
              <a:rPr lang="pt-BR" sz="2000" dirty="0">
                <a:latin typeface="Sylfaen" panose="010A0502050306030303" pitchFamily="18" charset="0"/>
              </a:rPr>
              <a:t>140 00 Praha </a:t>
            </a:r>
            <a:r>
              <a:rPr lang="pt-BR" sz="2000" dirty="0" smtClean="0">
                <a:latin typeface="Sylfaen" panose="010A0502050306030303" pitchFamily="18" charset="0"/>
              </a:rPr>
              <a:t>4</a:t>
            </a:r>
            <a:endParaRPr lang="cs-CZ" sz="2000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Sylfaen" panose="010A0502050306030303" pitchFamily="18" charset="0"/>
                <a:hlinkClick r:id="rId7"/>
              </a:rPr>
              <a:t>www.agora-ce.cz</a:t>
            </a:r>
            <a:endParaRPr lang="cs-CZ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/>
          <a:lstStyle/>
          <a:p>
            <a:r>
              <a:rPr lang="en-US" b="1" dirty="0" err="1" smtClean="0">
                <a:latin typeface="Sylfaen" panose="010A0502050306030303" pitchFamily="18" charset="0"/>
              </a:rPr>
              <a:t>Ի՞նչ</a:t>
            </a:r>
            <a:r>
              <a:rPr lang="en-US" b="1" dirty="0" smtClean="0">
                <a:latin typeface="Sylfaen" panose="010A0502050306030303" pitchFamily="18" charset="0"/>
              </a:rPr>
              <a:t> է </a:t>
            </a:r>
            <a:r>
              <a:rPr lang="en-US" b="1" dirty="0" err="1" smtClean="0">
                <a:latin typeface="Sylfaen" panose="010A0502050306030303" pitchFamily="18" charset="0"/>
              </a:rPr>
              <a:t>մասնակցային</a:t>
            </a:r>
            <a:r>
              <a:rPr lang="en-US" b="1" dirty="0" smtClean="0">
                <a:latin typeface="Sylfaen" panose="010A0502050306030303" pitchFamily="18" charset="0"/>
              </a:rPr>
              <a:t> </a:t>
            </a:r>
            <a:r>
              <a:rPr lang="en-US" b="1" dirty="0" err="1" smtClean="0">
                <a:latin typeface="Sylfaen" panose="010A0502050306030303" pitchFamily="18" charset="0"/>
              </a:rPr>
              <a:t>բյուջեն</a:t>
            </a:r>
            <a:r>
              <a:rPr lang="en-US" b="1" dirty="0" smtClean="0">
                <a:latin typeface="Sylfaen" panose="010A0502050306030303" pitchFamily="18" charset="0"/>
              </a:rPr>
              <a:t>: </a:t>
            </a:r>
            <a:endParaRPr lang="cs-CZ" b="1" dirty="0">
              <a:latin typeface="Sylfaen" panose="010A050205030603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808826"/>
            <a:ext cx="7776864" cy="48898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100" dirty="0" smtClean="0">
                <a:latin typeface="Sylfaen" panose="010A0502050306030303" pitchFamily="18" charset="0"/>
              </a:rPr>
              <a:t>ՄԲ-ն </a:t>
            </a:r>
            <a:r>
              <a:rPr lang="en-US" sz="2100" dirty="0" err="1" smtClean="0">
                <a:latin typeface="Sylfaen" panose="010A0502050306030303" pitchFamily="18" charset="0"/>
              </a:rPr>
              <a:t>թույլ</a:t>
            </a:r>
            <a:r>
              <a:rPr lang="en-US" sz="2100" dirty="0" smtClean="0">
                <a:latin typeface="Sylfaen" panose="010A0502050306030303" pitchFamily="18" charset="0"/>
              </a:rPr>
              <a:t> է </a:t>
            </a:r>
            <a:r>
              <a:rPr lang="en-US" sz="2100" dirty="0" err="1" smtClean="0">
                <a:latin typeface="Sylfaen" panose="010A0502050306030303" pitchFamily="18" charset="0"/>
              </a:rPr>
              <a:t>տալիս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չընտրված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քաղաքացիների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մասնակցությունը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հանրային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ֆինանսների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գոյացման</a:t>
            </a:r>
            <a:r>
              <a:rPr lang="en-US" sz="2100" dirty="0" smtClean="0">
                <a:latin typeface="Sylfaen" panose="010A0502050306030303" pitchFamily="18" charset="0"/>
              </a:rPr>
              <a:t> և/</a:t>
            </a:r>
            <a:r>
              <a:rPr lang="en-US" sz="2100" dirty="0" err="1" smtClean="0">
                <a:latin typeface="Sylfaen" panose="010A0502050306030303" pitchFamily="18" charset="0"/>
              </a:rPr>
              <a:t>կամ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բաշխման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r>
              <a:rPr lang="en-US" sz="2100" dirty="0" err="1" smtClean="0">
                <a:latin typeface="Sylfaen" panose="010A0502050306030303" pitchFamily="18" charset="0"/>
              </a:rPr>
              <a:t>մեջ</a:t>
            </a:r>
            <a:r>
              <a:rPr lang="en-US" sz="2100" dirty="0" smtClean="0">
                <a:latin typeface="Sylfaen" panose="010A0502050306030303" pitchFamily="18" charset="0"/>
              </a:rPr>
              <a:t> </a:t>
            </a:r>
            <a:endParaRPr lang="cs-CZ" sz="2100" dirty="0" smtClean="0">
              <a:latin typeface="Sylfaen" panose="010A0502050306030303" pitchFamily="18" charset="0"/>
            </a:endParaRPr>
          </a:p>
          <a:p>
            <a:r>
              <a:rPr lang="en-GB" sz="2100" dirty="0" smtClean="0">
                <a:latin typeface="Sylfaen" panose="010A0502050306030303" pitchFamily="18" charset="0"/>
              </a:rPr>
              <a:t>1) </a:t>
            </a:r>
            <a:r>
              <a:rPr lang="en-GB" sz="2100" dirty="0" err="1" smtClean="0">
                <a:latin typeface="Sylfaen" panose="010A0502050306030303" pitchFamily="18" charset="0"/>
              </a:rPr>
              <a:t>Ֆինանսական</a:t>
            </a:r>
            <a:r>
              <a:rPr lang="en-GB" sz="2100" dirty="0" smtClean="0">
                <a:latin typeface="Sylfaen" panose="010A0502050306030303" pitchFamily="18" charset="0"/>
              </a:rPr>
              <a:t>/</a:t>
            </a:r>
            <a:r>
              <a:rPr lang="en-GB" sz="2100" dirty="0" err="1" smtClean="0">
                <a:latin typeface="Sylfaen" panose="010A0502050306030303" pitchFamily="18" charset="0"/>
              </a:rPr>
              <a:t>բյուջետային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գործընթացների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քննարկում</a:t>
            </a:r>
            <a:r>
              <a:rPr lang="en-GB" sz="2100" dirty="0" smtClean="0">
                <a:latin typeface="Sylfaen" panose="010A0502050306030303" pitchFamily="18" charset="0"/>
              </a:rPr>
              <a:t>; </a:t>
            </a:r>
          </a:p>
          <a:p>
            <a:r>
              <a:rPr lang="en-GB" sz="2100" dirty="0" smtClean="0">
                <a:latin typeface="Sylfaen" panose="010A0502050306030303" pitchFamily="18" charset="0"/>
              </a:rPr>
              <a:t>2) </a:t>
            </a:r>
            <a:r>
              <a:rPr lang="en-GB" sz="2100" dirty="0" err="1" smtClean="0">
                <a:latin typeface="Sylfaen" panose="010A0502050306030303" pitchFamily="18" charset="0"/>
              </a:rPr>
              <a:t>Քաղաքապետարանը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ընտրված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մարմնով</a:t>
            </a:r>
            <a:r>
              <a:rPr lang="en-GB" sz="2100" dirty="0" smtClean="0">
                <a:latin typeface="Sylfaen" panose="010A0502050306030303" pitchFamily="18" charset="0"/>
              </a:rPr>
              <a:t> և </a:t>
            </a:r>
            <a:r>
              <a:rPr lang="en-GB" sz="2100" dirty="0" err="1" smtClean="0">
                <a:latin typeface="Sylfaen" panose="010A0502050306030303" pitchFamily="18" charset="0"/>
              </a:rPr>
              <a:t>որոշ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ուժով</a:t>
            </a:r>
            <a:r>
              <a:rPr lang="en-GB" sz="2100" dirty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վարչարարության</a:t>
            </a:r>
            <a:r>
              <a:rPr lang="en-GB" sz="2100" dirty="0" smtClean="0">
                <a:latin typeface="Sylfaen" panose="010A0502050306030303" pitchFamily="18" charset="0"/>
              </a:rPr>
              <a:t> և </a:t>
            </a:r>
            <a:r>
              <a:rPr lang="en-GB" sz="2100" dirty="0" err="1" smtClean="0">
                <a:latin typeface="Sylfaen" panose="010A0502050306030303" pitchFamily="18" charset="0"/>
              </a:rPr>
              <a:t>ռեսուրսների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հանդեպ</a:t>
            </a:r>
            <a:r>
              <a:rPr lang="en-GB" sz="2100" dirty="0" smtClean="0">
                <a:latin typeface="Sylfaen" panose="010A0502050306030303" pitchFamily="18" charset="0"/>
              </a:rPr>
              <a:t> (</a:t>
            </a:r>
            <a:r>
              <a:rPr lang="en-GB" sz="2100" dirty="0" err="1" smtClean="0">
                <a:latin typeface="Sylfaen" panose="010A0502050306030303" pitchFamily="18" charset="0"/>
              </a:rPr>
              <a:t>հարևանության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մակարդակը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բավարար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չէ</a:t>
            </a:r>
            <a:r>
              <a:rPr lang="en-GB" sz="2100" dirty="0" smtClean="0">
                <a:latin typeface="Sylfaen" panose="010A0502050306030303" pitchFamily="18" charset="0"/>
              </a:rPr>
              <a:t>); </a:t>
            </a:r>
          </a:p>
          <a:p>
            <a:r>
              <a:rPr lang="en-GB" sz="2100" dirty="0" smtClean="0">
                <a:latin typeface="Sylfaen" panose="010A0502050306030303" pitchFamily="18" charset="0"/>
              </a:rPr>
              <a:t>3) </a:t>
            </a:r>
            <a:r>
              <a:rPr lang="en-GB" sz="2100" dirty="0" err="1" smtClean="0">
                <a:latin typeface="Sylfaen" panose="010A0502050306030303" pitchFamily="18" charset="0"/>
              </a:rPr>
              <a:t>Այն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պետք</a:t>
            </a:r>
            <a:r>
              <a:rPr lang="en-GB" sz="2100" dirty="0" smtClean="0">
                <a:latin typeface="Sylfaen" panose="010A0502050306030303" pitchFamily="18" charset="0"/>
              </a:rPr>
              <a:t> է </a:t>
            </a:r>
            <a:r>
              <a:rPr lang="en-GB" sz="2100" dirty="0" err="1" smtClean="0">
                <a:latin typeface="Sylfaen" panose="010A0502050306030303" pitchFamily="18" charset="0"/>
              </a:rPr>
              <a:t>լինի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տարիների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ընթացքում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կրկնվող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գործընթաց</a:t>
            </a:r>
            <a:r>
              <a:rPr lang="en-GB" sz="2100" dirty="0" smtClean="0">
                <a:latin typeface="Sylfaen" panose="010A0502050306030303" pitchFamily="18" charset="0"/>
              </a:rPr>
              <a:t>;</a:t>
            </a:r>
          </a:p>
          <a:p>
            <a:r>
              <a:rPr lang="en-GB" sz="2100" dirty="0" smtClean="0">
                <a:latin typeface="Sylfaen" panose="010A0502050306030303" pitchFamily="18" charset="0"/>
              </a:rPr>
              <a:t>4) </a:t>
            </a:r>
            <a:r>
              <a:rPr lang="en-GB" sz="2100" dirty="0" err="1" smtClean="0">
                <a:latin typeface="Sylfaen" panose="010A0502050306030303" pitchFamily="18" charset="0"/>
              </a:rPr>
              <a:t>Հանրային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քննարկումների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որոշ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տեսակներ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պետք</a:t>
            </a:r>
            <a:r>
              <a:rPr lang="en-GB" sz="2100" dirty="0" smtClean="0">
                <a:latin typeface="Sylfaen" panose="010A0502050306030303" pitchFamily="18" charset="0"/>
              </a:rPr>
              <a:t> է </a:t>
            </a:r>
            <a:r>
              <a:rPr lang="en-GB" sz="2100" dirty="0" err="1" smtClean="0">
                <a:latin typeface="Sylfaen" panose="010A0502050306030303" pitchFamily="18" charset="0"/>
              </a:rPr>
              <a:t>ներառվեն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որոշակի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հանդիպումների</a:t>
            </a:r>
            <a:r>
              <a:rPr lang="en-GB" sz="2100" dirty="0" smtClean="0">
                <a:latin typeface="Sylfaen" panose="010A0502050306030303" pitchFamily="18" charset="0"/>
              </a:rPr>
              <a:t>/</a:t>
            </a:r>
            <a:r>
              <a:rPr lang="en-GB" sz="2100" dirty="0" err="1" smtClean="0">
                <a:latin typeface="Sylfaen" panose="010A0502050306030303" pitchFamily="18" charset="0"/>
              </a:rPr>
              <a:t>ֆորումների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շրջանակներում</a:t>
            </a:r>
            <a:r>
              <a:rPr lang="en-GB" sz="2100" dirty="0" smtClean="0">
                <a:latin typeface="Sylfaen" panose="010A0502050306030303" pitchFamily="18" charset="0"/>
              </a:rPr>
              <a:t>; </a:t>
            </a:r>
          </a:p>
          <a:p>
            <a:r>
              <a:rPr lang="en-GB" sz="2100" dirty="0" smtClean="0">
                <a:latin typeface="Sylfaen" panose="010A0502050306030303" pitchFamily="18" charset="0"/>
              </a:rPr>
              <a:t>5) </a:t>
            </a:r>
            <a:r>
              <a:rPr lang="en-GB" sz="2100" dirty="0" err="1" smtClean="0">
                <a:latin typeface="Sylfaen" panose="010A0502050306030303" pitchFamily="18" charset="0"/>
              </a:rPr>
              <a:t>Պահանջվում</a:t>
            </a:r>
            <a:r>
              <a:rPr lang="en-GB" sz="2100" dirty="0" smtClean="0">
                <a:latin typeface="Sylfaen" panose="010A0502050306030303" pitchFamily="18" charset="0"/>
              </a:rPr>
              <a:t> է </a:t>
            </a:r>
            <a:r>
              <a:rPr lang="en-GB" sz="2100" dirty="0" err="1" smtClean="0">
                <a:latin typeface="Sylfaen" panose="010A0502050306030303" pitchFamily="18" charset="0"/>
              </a:rPr>
              <a:t>գործընթացի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արդյունքների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առումով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որոշակի</a:t>
            </a:r>
            <a:r>
              <a:rPr lang="en-GB" sz="2100" dirty="0" smtClean="0">
                <a:latin typeface="Sylfaen" panose="010A0502050306030303" pitchFamily="18" charset="0"/>
              </a:rPr>
              <a:t> </a:t>
            </a:r>
            <a:r>
              <a:rPr lang="en-GB" sz="2100" dirty="0" err="1" smtClean="0">
                <a:latin typeface="Sylfaen" panose="010A0502050306030303" pitchFamily="18" charset="0"/>
              </a:rPr>
              <a:t>հաշվետվողականություն</a:t>
            </a:r>
            <a:r>
              <a:rPr lang="en-GB" sz="2100" dirty="0" smtClean="0">
                <a:latin typeface="Sylfaen" panose="010A0502050306030303" pitchFamily="18" charset="0"/>
              </a:rPr>
              <a:t>: </a:t>
            </a:r>
          </a:p>
          <a:p>
            <a:r>
              <a:rPr lang="cs-CZ" sz="2100" dirty="0" smtClean="0">
                <a:latin typeface="Sylfaen" panose="010A0502050306030303" pitchFamily="18" charset="0"/>
              </a:rPr>
              <a:t>(</a:t>
            </a:r>
            <a:r>
              <a:rPr lang="en-US" sz="2100" dirty="0" err="1" smtClean="0">
                <a:latin typeface="Sylfaen" panose="010A0502050306030303" pitchFamily="18" charset="0"/>
              </a:rPr>
              <a:t>Սինտոմեր</a:t>
            </a:r>
            <a:r>
              <a:rPr lang="en-US" sz="2100" dirty="0" smtClean="0">
                <a:latin typeface="Sylfaen" panose="010A0502050306030303" pitchFamily="18" charset="0"/>
              </a:rPr>
              <a:t> և </a:t>
            </a:r>
            <a:r>
              <a:rPr lang="en-US" sz="2100" dirty="0" err="1" smtClean="0">
                <a:latin typeface="Sylfaen" panose="010A0502050306030303" pitchFamily="18" charset="0"/>
              </a:rPr>
              <a:t>ուրիշներ</a:t>
            </a: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>
                <a:latin typeface="Sylfaen" panose="010A0502050306030303" pitchFamily="18" charset="0"/>
              </a:rPr>
              <a:t>2008</a:t>
            </a:r>
            <a:r>
              <a:rPr lang="cs-CZ" sz="2100" dirty="0" smtClean="0">
                <a:latin typeface="Sylfaen" panose="010A0502050306030303" pitchFamily="18" charset="0"/>
              </a:rPr>
              <a:t>)</a:t>
            </a:r>
            <a:endParaRPr lang="cs-CZ" sz="21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653" y="2926932"/>
            <a:ext cx="1058645" cy="1058645"/>
          </a:xfrm>
          <a:prstGeom prst="rect">
            <a:avLst/>
          </a:prstGeom>
        </p:spPr>
      </p:pic>
      <p:pic>
        <p:nvPicPr>
          <p:cNvPr id="21" name="Picture 4" descr="C:\Users\Vojta\Documents\Agora\2015_Participativní ROZPOČET\propagace\LOGA_web_infografika\Infografika-participativni-rozpocet\color\INFO-hlasovani-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114" y="2915344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06" y="58872"/>
            <a:ext cx="2882680" cy="945222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9066" y="125033"/>
            <a:ext cx="8229600" cy="792088"/>
          </a:xfrm>
        </p:spPr>
        <p:txBody>
          <a:bodyPr/>
          <a:lstStyle/>
          <a:p>
            <a:pPr algn="l"/>
            <a:r>
              <a:rPr lang="en-GB" dirty="0" smtClean="0">
                <a:latin typeface="Sylfaen" panose="010A0502050306030303" pitchFamily="18" charset="0"/>
              </a:rPr>
              <a:t>ՄԲ </a:t>
            </a:r>
            <a:r>
              <a:rPr lang="en-GB" dirty="0" err="1" smtClean="0">
                <a:latin typeface="Sylfaen" panose="010A0502050306030303" pitchFamily="18" charset="0"/>
              </a:rPr>
              <a:t>գործընթացը</a:t>
            </a:r>
            <a:endParaRPr lang="en-GB" dirty="0">
              <a:latin typeface="Sylfaen" panose="010A05020503060303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95" y="2648657"/>
            <a:ext cx="1045415" cy="104541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-28143" y="3648161"/>
            <a:ext cx="1706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Sylfaen" panose="010A0502050306030303" pitchFamily="18" charset="0"/>
              </a:rPr>
              <a:t>Քաղաքապետարանը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err="1" smtClean="0">
                <a:latin typeface="Sylfaen" panose="010A0502050306030303" pitchFamily="18" charset="0"/>
              </a:rPr>
              <a:t>սահմանում</a:t>
            </a:r>
            <a:r>
              <a:rPr lang="en-US" sz="1400" b="1" dirty="0" smtClean="0">
                <a:latin typeface="Sylfaen" panose="010A0502050306030303" pitchFamily="18" charset="0"/>
              </a:rPr>
              <a:t> է </a:t>
            </a:r>
            <a:r>
              <a:rPr lang="en-US" sz="1400" b="1" dirty="0" err="1" smtClean="0">
                <a:latin typeface="Sylfaen" panose="010A0502050306030303" pitchFamily="18" charset="0"/>
              </a:rPr>
              <a:t>կանոնակարգը</a:t>
            </a:r>
            <a:endParaRPr lang="cs-CZ" sz="1400" b="1" dirty="0">
              <a:latin typeface="Sylfaen" panose="010A0502050306030303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383" y="2886590"/>
            <a:ext cx="1044000" cy="104400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787692" y="1278958"/>
            <a:ext cx="14807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Sylfaen" panose="010A0502050306030303" pitchFamily="18" charset="0"/>
              </a:rPr>
              <a:t>Քաղաքացիներից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err="1" smtClean="0">
                <a:latin typeface="Sylfaen" panose="010A0502050306030303" pitchFamily="18" charset="0"/>
              </a:rPr>
              <a:t>գաղափարների</a:t>
            </a:r>
            <a:r>
              <a:rPr lang="en-US" sz="1400" b="1" dirty="0" smtClean="0">
                <a:latin typeface="Sylfaen" panose="010A0502050306030303" pitchFamily="18" charset="0"/>
              </a:rPr>
              <a:t>/</a:t>
            </a:r>
            <a:r>
              <a:rPr lang="en-US" sz="1400" b="1" dirty="0" err="1" smtClean="0">
                <a:latin typeface="Sylfaen" panose="010A0502050306030303" pitchFamily="18" charset="0"/>
              </a:rPr>
              <a:t>կարիքների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err="1" smtClean="0">
                <a:latin typeface="Sylfaen" panose="010A0502050306030303" pitchFamily="18" charset="0"/>
              </a:rPr>
              <a:t>հավաքագրում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endParaRPr lang="cs-CZ" sz="1400" b="1" dirty="0">
              <a:latin typeface="Sylfaen" panose="010A0502050306030303" pitchFamily="18" charset="0"/>
            </a:endParaRPr>
          </a:p>
        </p:txBody>
      </p:sp>
      <p:pic>
        <p:nvPicPr>
          <p:cNvPr id="14" name="Picture 2" descr="C:\Users\Vojta\Documents\Agora\2015_Participativní ROZPOČET\propagace\LOGA_web_infografika\Infografika-participativni-rozpocet\color\dopracovani-projektu-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48" y="1709452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3618660" y="1004094"/>
            <a:ext cx="176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Sylfaen" panose="010A0502050306030303" pitchFamily="18" charset="0"/>
              </a:rPr>
              <a:t>Իրագործելիության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err="1" smtClean="0">
                <a:latin typeface="Sylfaen" panose="010A0502050306030303" pitchFamily="18" charset="0"/>
              </a:rPr>
              <a:t>վերլուծություն</a:t>
            </a:r>
            <a:endParaRPr lang="en-GB" sz="1400" b="1" dirty="0">
              <a:latin typeface="Sylfaen" panose="010A0502050306030303" pitchFamily="18" charset="0"/>
            </a:endParaRPr>
          </a:p>
        </p:txBody>
      </p:sp>
      <p:pic>
        <p:nvPicPr>
          <p:cNvPr id="16" name="Picture 3" descr="C:\Users\Vojta\Documents\Agora\2015_Participativní ROZPOČET\propagace\LOGA_web_infografika\Infografika-participativni-rozpocet\color\INFO-diskuze-colo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287" y="3699827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Šipka dolů 16"/>
          <p:cNvSpPr/>
          <p:nvPr/>
        </p:nvSpPr>
        <p:spPr>
          <a:xfrm rot="13706934">
            <a:off x="4883471" y="3789150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 rot="18778740">
            <a:off x="4849042" y="2449224"/>
            <a:ext cx="564539" cy="555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422521" y="4612640"/>
            <a:ext cx="176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Քննարկում</a:t>
            </a:r>
            <a:r>
              <a:rPr lang="en-US" sz="1400" b="1" dirty="0" smtClean="0"/>
              <a:t> և </a:t>
            </a:r>
            <a:r>
              <a:rPr lang="en-US" sz="1400" b="1" dirty="0" err="1" smtClean="0"/>
              <a:t>մտորումներ</a:t>
            </a:r>
            <a:endParaRPr lang="cs-CZ" sz="1400" b="1" dirty="0"/>
          </a:p>
        </p:txBody>
      </p:sp>
      <p:sp>
        <p:nvSpPr>
          <p:cNvPr id="20" name="Šipka dolů 19"/>
          <p:cNvSpPr/>
          <p:nvPr/>
        </p:nvSpPr>
        <p:spPr>
          <a:xfrm rot="16200000">
            <a:off x="6760872" y="3159683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5386115" y="2079903"/>
            <a:ext cx="15065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Sylfaen" panose="010A0502050306030303" pitchFamily="18" charset="0"/>
              </a:rPr>
              <a:t>Առաջնահերթությունների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err="1" smtClean="0">
                <a:latin typeface="Sylfaen" panose="010A0502050306030303" pitchFamily="18" charset="0"/>
              </a:rPr>
              <a:t>սահմանում</a:t>
            </a:r>
            <a:endParaRPr lang="cs-CZ" sz="1400" b="1" dirty="0">
              <a:latin typeface="Sylfaen" panose="010A0502050306030303" pitchFamily="18" charset="0"/>
            </a:endParaRPr>
          </a:p>
        </p:txBody>
      </p:sp>
      <p:sp>
        <p:nvSpPr>
          <p:cNvPr id="58" name="Šipka dolů 57"/>
          <p:cNvSpPr/>
          <p:nvPr/>
        </p:nvSpPr>
        <p:spPr>
          <a:xfrm rot="13587763">
            <a:off x="3273807" y="2372472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Šipka dolů 58"/>
          <p:cNvSpPr/>
          <p:nvPr/>
        </p:nvSpPr>
        <p:spPr>
          <a:xfrm rot="18616811">
            <a:off x="3238379" y="3809169"/>
            <a:ext cx="564539" cy="555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7214460" y="2013157"/>
            <a:ext cx="16349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smtClean="0">
                <a:latin typeface="Sylfaen" panose="010A0502050306030303" pitchFamily="18" charset="0"/>
              </a:rPr>
              <a:t>ՄԲ </a:t>
            </a:r>
            <a:r>
              <a:rPr lang="en-US" sz="1400" b="1" dirty="0" err="1" smtClean="0">
                <a:latin typeface="Sylfaen" panose="010A0502050306030303" pitchFamily="18" charset="0"/>
              </a:rPr>
              <a:t>գործընթացի</a:t>
            </a:r>
            <a:r>
              <a:rPr lang="en-US" sz="1400" b="1" dirty="0" smtClean="0">
                <a:latin typeface="Sylfaen" panose="010A0502050306030303" pitchFamily="18" charset="0"/>
              </a:rPr>
              <a:t> և </a:t>
            </a:r>
            <a:r>
              <a:rPr lang="en-US" sz="1400" b="1" dirty="0" err="1" smtClean="0">
                <a:latin typeface="Sylfaen" panose="010A0502050306030303" pitchFamily="18" charset="0"/>
              </a:rPr>
              <a:t>իրականացման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r>
              <a:rPr lang="en-US" sz="1400" b="1" dirty="0" err="1" smtClean="0">
                <a:latin typeface="Sylfaen" panose="010A0502050306030303" pitchFamily="18" charset="0"/>
              </a:rPr>
              <a:t>գնահատում</a:t>
            </a:r>
            <a:r>
              <a:rPr lang="en-US" sz="1400" b="1" dirty="0" smtClean="0">
                <a:latin typeface="Sylfaen" panose="010A0502050306030303" pitchFamily="18" charset="0"/>
              </a:rPr>
              <a:t> </a:t>
            </a:r>
            <a:endParaRPr lang="cs-CZ" sz="1400" b="1" dirty="0">
              <a:latin typeface="Sylfaen" panose="010A0502050306030303" pitchFamily="18" charset="0"/>
            </a:endParaRPr>
          </a:p>
        </p:txBody>
      </p:sp>
      <p:sp>
        <p:nvSpPr>
          <p:cNvPr id="25" name="Šipka dolů 24"/>
          <p:cNvSpPr/>
          <p:nvPr/>
        </p:nvSpPr>
        <p:spPr>
          <a:xfrm rot="16200000">
            <a:off x="1574499" y="3050405"/>
            <a:ext cx="564539" cy="555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Kříž 4"/>
          <p:cNvSpPr/>
          <p:nvPr/>
        </p:nvSpPr>
        <p:spPr>
          <a:xfrm>
            <a:off x="4029471" y="2959108"/>
            <a:ext cx="553555" cy="564539"/>
          </a:xfrm>
          <a:prstGeom prst="plus">
            <a:avLst>
              <a:gd name="adj" fmla="val 45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32" y="5076020"/>
            <a:ext cx="1070368" cy="1070368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48" y="5324669"/>
            <a:ext cx="1070368" cy="1070368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968" y="5031470"/>
            <a:ext cx="1070368" cy="1070368"/>
          </a:xfrm>
          <a:prstGeom prst="rect">
            <a:avLst/>
          </a:prstGeom>
        </p:spPr>
      </p:pic>
      <p:sp>
        <p:nvSpPr>
          <p:cNvPr id="27" name="TextovéPole 26"/>
          <p:cNvSpPr txBox="1"/>
          <p:nvPr/>
        </p:nvSpPr>
        <p:spPr>
          <a:xfrm>
            <a:off x="29066" y="5934670"/>
            <a:ext cx="1950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ylfaen" panose="010A0502050306030303" pitchFamily="18" charset="0"/>
              </a:rPr>
              <a:t>Նախապատրաստական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փուլ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cs-CZ" dirty="0" smtClean="0">
              <a:latin typeface="Sylfaen" panose="010A0502050306030303" pitchFamily="18" charset="0"/>
            </a:endParaRPr>
          </a:p>
          <a:p>
            <a:pPr algn="ctr"/>
            <a:r>
              <a:rPr lang="cs-CZ" dirty="0" smtClean="0">
                <a:latin typeface="Sylfaen" panose="010A0502050306030303" pitchFamily="18" charset="0"/>
              </a:rPr>
              <a:t>2</a:t>
            </a:r>
            <a:r>
              <a:rPr lang="en-US" dirty="0" smtClean="0">
                <a:latin typeface="Sylfaen" panose="010A0502050306030303" pitchFamily="18" charset="0"/>
              </a:rPr>
              <a:t>-</a:t>
            </a:r>
            <a:r>
              <a:rPr lang="cs-CZ" dirty="0" smtClean="0">
                <a:latin typeface="Sylfaen" panose="010A0502050306030303" pitchFamily="18" charset="0"/>
              </a:rPr>
              <a:t>6 </a:t>
            </a:r>
            <a:r>
              <a:rPr lang="en-US" dirty="0" err="1" smtClean="0">
                <a:latin typeface="Sylfaen" panose="010A0502050306030303" pitchFamily="18" charset="0"/>
              </a:rPr>
              <a:t>ամիս</a:t>
            </a:r>
            <a:endParaRPr lang="cs-CZ" dirty="0">
              <a:latin typeface="Sylfaen" panose="010A0502050306030303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627784" y="6211669"/>
            <a:ext cx="354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ylfaen" panose="010A0502050306030303" pitchFamily="18" charset="0"/>
              </a:rPr>
              <a:t>Մասնակցային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բյուջետավորում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cs-CZ" dirty="0" smtClean="0">
              <a:latin typeface="Sylfaen" panose="010A0502050306030303" pitchFamily="18" charset="0"/>
            </a:endParaRPr>
          </a:p>
          <a:p>
            <a:pPr algn="ctr"/>
            <a:r>
              <a:rPr lang="cs-CZ" dirty="0" smtClean="0">
                <a:latin typeface="Sylfaen" panose="010A0502050306030303" pitchFamily="18" charset="0"/>
              </a:rPr>
              <a:t>6 -12 </a:t>
            </a:r>
            <a:r>
              <a:rPr lang="en-US" dirty="0" err="1" smtClean="0">
                <a:latin typeface="Sylfaen" panose="010A0502050306030303" pitchFamily="18" charset="0"/>
              </a:rPr>
              <a:t>ամիս</a:t>
            </a:r>
            <a:endParaRPr lang="cs-CZ" dirty="0">
              <a:latin typeface="Sylfaen" panose="010A0502050306030303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214460" y="6101838"/>
            <a:ext cx="182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ylfaen" panose="010A0502050306030303" pitchFamily="18" charset="0"/>
              </a:rPr>
              <a:t>Իրականացում</a:t>
            </a:r>
            <a:endParaRPr lang="cs-CZ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7" grpId="0" animBg="1"/>
      <p:bldP spid="18" grpId="0" animBg="1"/>
      <p:bldP spid="19" grpId="0"/>
      <p:bldP spid="20" grpId="0" animBg="1"/>
      <p:bldP spid="22" grpId="0"/>
      <p:bldP spid="58" grpId="0" animBg="1"/>
      <p:bldP spid="59" grpId="0" animBg="1"/>
      <p:bldP spid="60" grpId="0"/>
      <p:bldP spid="25" grpId="0" animBg="1"/>
      <p:bldP spid="5" grpId="0" animBg="1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en-US" dirty="0" err="1" smtClean="0">
                <a:latin typeface="Sylfaen" panose="010A0502050306030303" pitchFamily="18" charset="0"/>
              </a:rPr>
              <a:t>Մասնակցային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բյուջեներն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աշխարհում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endParaRPr lang="cs-CZ" dirty="0">
              <a:latin typeface="Sylfaen" panose="010A050205030603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576244"/>
            <a:ext cx="7213444" cy="453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GB" sz="3000" dirty="0" smtClean="0">
              <a:latin typeface="Sylfaen" panose="010A0502050306030303" pitchFamily="18" charset="0"/>
            </a:endParaRPr>
          </a:p>
          <a:p>
            <a:endParaRPr lang="en-GB" sz="3000" dirty="0">
              <a:latin typeface="Sylfaen" panose="010A0502050306030303" pitchFamily="18" charset="0"/>
            </a:endParaRPr>
          </a:p>
          <a:p>
            <a:r>
              <a:rPr lang="en-GB" sz="3000" dirty="0" smtClean="0">
                <a:latin typeface="Sylfaen" panose="010A0502050306030303" pitchFamily="18" charset="0"/>
              </a:rPr>
              <a:t>1989 – ՄԲ  «</a:t>
            </a:r>
            <a:r>
              <a:rPr lang="en-GB" sz="3000" dirty="0" err="1" smtClean="0">
                <a:latin typeface="Sylfaen" panose="010A0502050306030303" pitchFamily="18" charset="0"/>
              </a:rPr>
              <a:t>օրորոցը</a:t>
            </a:r>
            <a:r>
              <a:rPr lang="en-GB" sz="3000" dirty="0" smtClean="0">
                <a:latin typeface="Sylfaen" panose="010A0502050306030303" pitchFamily="18" charset="0"/>
              </a:rPr>
              <a:t>» – </a:t>
            </a:r>
            <a:r>
              <a:rPr lang="en-GB" sz="3000" dirty="0" err="1" smtClean="0">
                <a:latin typeface="Sylfaen" panose="010A0502050306030303" pitchFamily="18" charset="0"/>
              </a:rPr>
              <a:t>Պորտո</a:t>
            </a:r>
            <a:r>
              <a:rPr lang="en-GB" sz="3000" dirty="0" smtClean="0">
                <a:latin typeface="Sylfaen" panose="010A0502050306030303" pitchFamily="18" charset="0"/>
              </a:rPr>
              <a:t> </a:t>
            </a:r>
            <a:r>
              <a:rPr lang="en-GB" sz="3000" dirty="0" err="1" smtClean="0">
                <a:latin typeface="Sylfaen" panose="010A0502050306030303" pitchFamily="18" charset="0"/>
              </a:rPr>
              <a:t>Ալեգրե</a:t>
            </a:r>
            <a:r>
              <a:rPr lang="en-GB" sz="3000" dirty="0" smtClean="0">
                <a:latin typeface="Sylfaen" panose="010A0502050306030303" pitchFamily="18" charset="0"/>
              </a:rPr>
              <a:t> </a:t>
            </a:r>
            <a:endParaRPr lang="cs-CZ" sz="3000" dirty="0" smtClean="0">
              <a:latin typeface="Sylfaen" panose="010A0502050306030303" pitchFamily="18" charset="0"/>
            </a:endParaRPr>
          </a:p>
          <a:p>
            <a:endParaRPr lang="cs-CZ" sz="3000" dirty="0" smtClean="0">
              <a:latin typeface="Sylfaen" panose="010A0502050306030303" pitchFamily="18" charset="0"/>
            </a:endParaRPr>
          </a:p>
          <a:p>
            <a:r>
              <a:rPr lang="cs-CZ" sz="3000" dirty="0" smtClean="0">
                <a:latin typeface="Sylfaen" panose="010A0502050306030303" pitchFamily="18" charset="0"/>
              </a:rPr>
              <a:t>90</a:t>
            </a:r>
            <a:r>
              <a:rPr lang="en-US" sz="3000" dirty="0" smtClean="0">
                <a:latin typeface="Sylfaen" panose="010A0502050306030303" pitchFamily="18" charset="0"/>
              </a:rPr>
              <a:t>-</a:t>
            </a:r>
            <a:r>
              <a:rPr lang="en-US" sz="3000" dirty="0" err="1" smtClean="0">
                <a:latin typeface="Sylfaen" panose="010A0502050306030303" pitchFamily="18" charset="0"/>
              </a:rPr>
              <a:t>ականներ</a:t>
            </a:r>
            <a:r>
              <a:rPr lang="cs-CZ" sz="3000" dirty="0" smtClean="0">
                <a:latin typeface="Sylfaen" panose="010A0502050306030303" pitchFamily="18" charset="0"/>
              </a:rPr>
              <a:t> – </a:t>
            </a:r>
            <a:r>
              <a:rPr lang="en-US" sz="3000" dirty="0" err="1" smtClean="0">
                <a:latin typeface="Sylfaen" panose="010A0502050306030303" pitchFamily="18" charset="0"/>
              </a:rPr>
              <a:t>Լատինական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en-US" sz="3000" dirty="0" err="1" smtClean="0">
                <a:latin typeface="Sylfaen" panose="010A0502050306030303" pitchFamily="18" charset="0"/>
              </a:rPr>
              <a:t>Ամերիկա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smtClean="0">
                <a:latin typeface="Sylfaen" panose="010A0502050306030303" pitchFamily="18" charset="0"/>
              </a:rPr>
              <a:t>– </a:t>
            </a:r>
            <a:r>
              <a:rPr lang="en-US" sz="3000" dirty="0" err="1" smtClean="0">
                <a:latin typeface="Sylfaen" panose="010A0502050306030303" pitchFamily="18" charset="0"/>
              </a:rPr>
              <a:t>Բրազիլիա</a:t>
            </a:r>
            <a:r>
              <a:rPr lang="en-US" sz="3000" dirty="0" smtClean="0">
                <a:latin typeface="Sylfaen" panose="010A0502050306030303" pitchFamily="18" charset="0"/>
              </a:rPr>
              <a:t>, </a:t>
            </a:r>
            <a:r>
              <a:rPr lang="en-US" sz="3000" dirty="0" err="1" smtClean="0">
                <a:latin typeface="Sylfaen" panose="010A0502050306030303" pitchFamily="18" charset="0"/>
              </a:rPr>
              <a:t>Ուրուգվայ</a:t>
            </a:r>
            <a:r>
              <a:rPr lang="en-US" sz="3000" dirty="0" smtClean="0">
                <a:latin typeface="Sylfaen" panose="010A0502050306030303" pitchFamily="18" charset="0"/>
              </a:rPr>
              <a:t>, </a:t>
            </a:r>
            <a:r>
              <a:rPr lang="en-US" sz="3000" dirty="0" err="1" smtClean="0">
                <a:latin typeface="Sylfaen" panose="010A0502050306030303" pitchFamily="18" charset="0"/>
              </a:rPr>
              <a:t>Արգենտինա</a:t>
            </a:r>
            <a:r>
              <a:rPr lang="cs-CZ" sz="3000" dirty="0" smtClean="0">
                <a:latin typeface="Sylfaen" panose="010A0502050306030303" pitchFamily="18" charset="0"/>
              </a:rPr>
              <a:t>, </a:t>
            </a:r>
            <a:r>
              <a:rPr lang="en-US" sz="3000" dirty="0" err="1" smtClean="0">
                <a:latin typeface="Sylfaen" panose="010A0502050306030303" pitchFamily="18" charset="0"/>
              </a:rPr>
              <a:t>Էկվադոր</a:t>
            </a:r>
            <a:r>
              <a:rPr lang="cs-CZ" sz="3000" dirty="0" smtClean="0">
                <a:latin typeface="Sylfaen" panose="010A0502050306030303" pitchFamily="18" charset="0"/>
              </a:rPr>
              <a:t>, </a:t>
            </a:r>
            <a:r>
              <a:rPr lang="en-US" sz="3000" dirty="0" err="1" smtClean="0">
                <a:latin typeface="Sylfaen" panose="010A0502050306030303" pitchFamily="18" charset="0"/>
              </a:rPr>
              <a:t>Պերու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endParaRPr lang="cs-CZ" sz="3000" dirty="0" smtClean="0">
              <a:latin typeface="Sylfaen" panose="010A0502050306030303" pitchFamily="18" charset="0"/>
            </a:endParaRPr>
          </a:p>
          <a:p>
            <a:endParaRPr lang="cs-CZ" sz="3000" dirty="0" smtClean="0">
              <a:latin typeface="Sylfaen" panose="010A0502050306030303" pitchFamily="18" charset="0"/>
            </a:endParaRPr>
          </a:p>
          <a:p>
            <a:r>
              <a:rPr lang="cs-CZ" sz="3000" dirty="0" smtClean="0">
                <a:latin typeface="Sylfaen" panose="010A0502050306030303" pitchFamily="18" charset="0"/>
              </a:rPr>
              <a:t>2000</a:t>
            </a:r>
            <a:r>
              <a:rPr lang="en-US" sz="3000" dirty="0" smtClean="0">
                <a:latin typeface="Sylfaen" panose="010A0502050306030303" pitchFamily="18" charset="0"/>
              </a:rPr>
              <a:t>-</a:t>
            </a:r>
            <a:r>
              <a:rPr lang="en-US" sz="3000" dirty="0" err="1" smtClean="0">
                <a:latin typeface="Sylfaen" panose="010A0502050306030303" pitchFamily="18" charset="0"/>
              </a:rPr>
              <a:t>ից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en-US" sz="3000" dirty="0" err="1" smtClean="0">
                <a:latin typeface="Sylfaen" panose="010A0502050306030303" pitchFamily="18" charset="0"/>
              </a:rPr>
              <a:t>հետո</a:t>
            </a:r>
            <a:r>
              <a:rPr lang="en-US" sz="3000" dirty="0" smtClean="0">
                <a:latin typeface="Sylfaen" panose="010A0502050306030303" pitchFamily="18" charset="0"/>
              </a:rPr>
              <a:t> 2010-ին </a:t>
            </a:r>
            <a:r>
              <a:rPr lang="en-US" sz="3000" dirty="0" err="1" smtClean="0">
                <a:latin typeface="Sylfaen" panose="010A0502050306030303" pitchFamily="18" charset="0"/>
              </a:rPr>
              <a:t>աշխարհում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en-US" sz="3000" dirty="0" err="1" smtClean="0">
                <a:latin typeface="Sylfaen" panose="010A0502050306030303" pitchFamily="18" charset="0"/>
              </a:rPr>
              <a:t>մոտ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smtClean="0">
                <a:latin typeface="Sylfaen" panose="010A0502050306030303" pitchFamily="18" charset="0"/>
              </a:rPr>
              <a:t>1269 </a:t>
            </a:r>
            <a:r>
              <a:rPr lang="en-US" sz="3000" dirty="0" err="1" smtClean="0">
                <a:latin typeface="Sylfaen" panose="010A0502050306030303" pitchFamily="18" charset="0"/>
              </a:rPr>
              <a:t>քաղաքապետարան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smtClean="0">
                <a:latin typeface="Sylfaen" panose="010A0502050306030303" pitchFamily="18" charset="0"/>
              </a:rPr>
              <a:t>(</a:t>
            </a:r>
            <a:r>
              <a:rPr lang="en-US" sz="3000" dirty="0" err="1" smtClean="0">
                <a:latin typeface="Sylfaen" panose="010A0502050306030303" pitchFamily="18" charset="0"/>
              </a:rPr>
              <a:t>Սինտոմեր</a:t>
            </a:r>
            <a:r>
              <a:rPr lang="en-US" sz="3000" dirty="0" smtClean="0">
                <a:latin typeface="Sylfaen" panose="010A0502050306030303" pitchFamily="18" charset="0"/>
              </a:rPr>
              <a:t> և </a:t>
            </a:r>
            <a:r>
              <a:rPr lang="en-US" sz="3000" dirty="0" err="1" smtClean="0">
                <a:latin typeface="Sylfaen" panose="010A0502050306030303" pitchFamily="18" charset="0"/>
              </a:rPr>
              <a:t>ուրիշներ</a:t>
            </a:r>
            <a:r>
              <a:rPr lang="cs-CZ" sz="3000" dirty="0" smtClean="0">
                <a:latin typeface="Sylfaen" panose="010A0502050306030303" pitchFamily="18" charset="0"/>
              </a:rPr>
              <a:t>,</a:t>
            </a:r>
            <a:r>
              <a:rPr lang="en-US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smtClean="0">
                <a:latin typeface="Sylfaen" panose="010A0502050306030303" pitchFamily="18" charset="0"/>
              </a:rPr>
              <a:t>2010)</a:t>
            </a:r>
            <a:endParaRPr lang="cs-CZ" sz="3000" dirty="0">
              <a:latin typeface="Sylfaen" panose="010A0502050306030303" pitchFamily="18" charset="0"/>
            </a:endParaRPr>
          </a:p>
          <a:p>
            <a:r>
              <a:rPr lang="cs-CZ" sz="3000" dirty="0" smtClean="0">
                <a:latin typeface="Sylfaen" panose="010A0502050306030303" pitchFamily="18" charset="0"/>
              </a:rPr>
              <a:t> </a:t>
            </a:r>
            <a:endParaRPr 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/>
          <a:srcRect l="37799" t="26598" r="14164" b="23003"/>
          <a:stretch/>
        </p:blipFill>
        <p:spPr>
          <a:xfrm>
            <a:off x="0" y="1686744"/>
            <a:ext cx="9118848" cy="518457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9186" y="300996"/>
            <a:ext cx="7622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ylfaen" panose="010A0502050306030303" pitchFamily="18" charset="0"/>
              </a:rPr>
              <a:t>ՄԲ </a:t>
            </a:r>
            <a:r>
              <a:rPr lang="cs-CZ" sz="4400" dirty="0" smtClean="0">
                <a:latin typeface="Sylfaen" panose="010A0502050306030303" pitchFamily="18" charset="0"/>
                <a:hlinkClick r:id="rId4"/>
              </a:rPr>
              <a:t>Google</a:t>
            </a:r>
            <a:r>
              <a:rPr lang="en-US" sz="4400" dirty="0" smtClean="0">
                <a:latin typeface="Sylfaen" panose="010A0502050306030303" pitchFamily="18" charset="0"/>
                <a:hlinkClick r:id="rId4"/>
              </a:rPr>
              <a:t> </a:t>
            </a:r>
            <a:r>
              <a:rPr lang="en-US" sz="4400" dirty="0" err="1" smtClean="0">
                <a:latin typeface="Sylfaen" panose="010A0502050306030303" pitchFamily="18" charset="0"/>
                <a:hlinkClick r:id="rId4"/>
              </a:rPr>
              <a:t>քարտեզ</a:t>
            </a:r>
            <a:r>
              <a:rPr lang="en-US" sz="4400" dirty="0" err="1" smtClean="0">
                <a:latin typeface="Sylfaen" panose="010A0502050306030303" pitchFamily="18" charset="0"/>
              </a:rPr>
              <a:t>ն</a:t>
            </a:r>
            <a:r>
              <a:rPr lang="en-US" sz="4400" dirty="0" smtClean="0">
                <a:latin typeface="Sylfaen" panose="010A0502050306030303" pitchFamily="18" charset="0"/>
              </a:rPr>
              <a:t> </a:t>
            </a:r>
          </a:p>
          <a:p>
            <a:r>
              <a:rPr lang="en-US" sz="4400" dirty="0" err="1" smtClean="0">
                <a:latin typeface="Sylfaen" panose="010A0502050306030303" pitchFamily="18" charset="0"/>
              </a:rPr>
              <a:t>ամբողջ</a:t>
            </a:r>
            <a:r>
              <a:rPr lang="en-US" sz="4400" dirty="0" smtClean="0">
                <a:latin typeface="Sylfaen" panose="010A0502050306030303" pitchFamily="18" charset="0"/>
              </a:rPr>
              <a:t> </a:t>
            </a:r>
            <a:r>
              <a:rPr lang="en-US" sz="4400" dirty="0" err="1" smtClean="0">
                <a:latin typeface="Sylfaen" panose="010A0502050306030303" pitchFamily="18" charset="0"/>
              </a:rPr>
              <a:t>աշխարհում</a:t>
            </a:r>
            <a:endParaRPr lang="cs-CZ" sz="4400" dirty="0">
              <a:latin typeface="Sylfaen" panose="010A0502050306030303" pitchFamily="18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05337" y="161093"/>
            <a:ext cx="8229600" cy="792088"/>
          </a:xfrm>
        </p:spPr>
        <p:txBody>
          <a:bodyPr/>
          <a:lstStyle/>
          <a:p>
            <a:pPr algn="l"/>
            <a:r>
              <a:rPr lang="en-US" dirty="0" err="1" smtClean="0"/>
              <a:t>Մոդել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83568" y="1843684"/>
            <a:ext cx="7213444" cy="453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cs-CZ" sz="3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7544624"/>
              </p:ext>
            </p:extLst>
          </p:nvPr>
        </p:nvGraphicFramePr>
        <p:xfrm>
          <a:off x="1258972" y="1484784"/>
          <a:ext cx="5875734" cy="399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3131840" y="199150"/>
            <a:ext cx="2130000" cy="1156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Կոնսենսուսի</a:t>
            </a:r>
            <a:r>
              <a:rPr lang="en-US" sz="1600" b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6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կառուցում</a:t>
            </a:r>
            <a:endParaRPr lang="cs-CZ" sz="1400" dirty="0">
              <a:effectLst/>
              <a:latin typeface="Sylfaen" panose="010A0502050306030303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dirty="0" err="1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Քաղաքացիների</a:t>
            </a:r>
            <a:r>
              <a:rPr lang="en-US" sz="1400" dirty="0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400" dirty="0" err="1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համագործակցություն</a:t>
            </a:r>
            <a:endParaRPr lang="cs-CZ" sz="1400" dirty="0">
              <a:effectLst/>
              <a:latin typeface="Sylfaen" panose="010A0502050306030303" pitchFamily="18" charset="0"/>
              <a:ea typeface="Calibri"/>
              <a:cs typeface="Times New Roman"/>
            </a:endParaRPr>
          </a:p>
        </p:txBody>
      </p:sp>
      <p:sp>
        <p:nvSpPr>
          <p:cNvPr id="10" name="Zaoblený obdélník 9"/>
          <p:cNvSpPr/>
          <p:nvPr/>
        </p:nvSpPr>
        <p:spPr>
          <a:xfrm rot="16200000">
            <a:off x="6661695" y="2119723"/>
            <a:ext cx="1618788" cy="2365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err="1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Քաղաքացիները</a:t>
            </a:r>
            <a:r>
              <a:rPr lang="en-US" sz="1600" b="1" dirty="0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՝ </a:t>
            </a:r>
            <a:r>
              <a:rPr lang="en-US" sz="1600" b="1" dirty="0" err="1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որպես</a:t>
            </a:r>
            <a:r>
              <a:rPr lang="en-US" sz="1600" b="1" dirty="0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600" b="1" dirty="0" err="1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որոշում</a:t>
            </a:r>
            <a:r>
              <a:rPr lang="en-US" sz="1600" b="1" dirty="0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600" b="1" dirty="0" err="1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կայացնողներ</a:t>
            </a:r>
            <a:r>
              <a:rPr lang="en-US" sz="1600" b="1" dirty="0" smtClean="0">
                <a:effectLst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endParaRPr lang="cs-CZ" sz="1600" b="1" dirty="0" smtClean="0">
              <a:effectLst/>
              <a:latin typeface="Sylfaen" panose="010A0502050306030303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dirty="0" err="1" smtClean="0">
                <a:latin typeface="Sylfaen" panose="010A0502050306030303" pitchFamily="18" charset="0"/>
                <a:ea typeface="Calibri"/>
                <a:cs typeface="Times New Roman"/>
              </a:rPr>
              <a:t>Որոշումների</a:t>
            </a:r>
            <a:r>
              <a:rPr lang="en-US" sz="14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400" dirty="0" err="1" smtClean="0">
                <a:latin typeface="Sylfaen" panose="010A0502050306030303" pitchFamily="18" charset="0"/>
                <a:ea typeface="Calibri"/>
                <a:cs typeface="Times New Roman"/>
              </a:rPr>
              <a:t>կայացումը</a:t>
            </a:r>
            <a:r>
              <a:rPr lang="en-US" sz="14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400" dirty="0" err="1" smtClean="0">
                <a:latin typeface="Sylfaen" panose="010A0502050306030303" pitchFamily="18" charset="0"/>
                <a:ea typeface="Calibri"/>
                <a:cs typeface="Times New Roman"/>
              </a:rPr>
              <a:t>քաղաքացիների</a:t>
            </a:r>
            <a:r>
              <a:rPr lang="en-US" sz="14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400" dirty="0" err="1" smtClean="0">
                <a:latin typeface="Sylfaen" panose="010A0502050306030303" pitchFamily="18" charset="0"/>
                <a:ea typeface="Calibri"/>
                <a:cs typeface="Times New Roman"/>
              </a:rPr>
              <a:t>ձեռքերում</a:t>
            </a:r>
            <a:r>
              <a:rPr lang="en-US" sz="1400" dirty="0" smtClean="0">
                <a:latin typeface="Sylfaen" panose="010A0502050306030303" pitchFamily="18" charset="0"/>
                <a:ea typeface="Calibri"/>
                <a:cs typeface="Times New Roman"/>
              </a:rPr>
              <a:t> է </a:t>
            </a:r>
            <a:endParaRPr lang="cs-CZ" sz="1400" dirty="0">
              <a:effectLst/>
              <a:latin typeface="Sylfaen" panose="010A0502050306030303" pitchFamily="18" charset="0"/>
              <a:ea typeface="Calibri"/>
              <a:cs typeface="Times New Roman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31840" y="5331779"/>
            <a:ext cx="2592288" cy="1526221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err="1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Մրցակցայնություն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ylfaen" panose="010A0502050306030303" pitchFamily="18" charset="0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Քաղաքացիներն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կողմ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են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ՄԲ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որոշակի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մասերին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՝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սեփական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նախընտրությունների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համաձայն</a:t>
            </a: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ylfaen" panose="010A0502050306030303" pitchFamily="18" charset="0"/>
              <a:ea typeface="Calibri"/>
              <a:cs typeface="Times New Roman"/>
            </a:endParaRPr>
          </a:p>
        </p:txBody>
      </p:sp>
      <p:sp>
        <p:nvSpPr>
          <p:cNvPr id="12" name="Zaoblený obdélník 11"/>
          <p:cNvSpPr/>
          <p:nvPr/>
        </p:nvSpPr>
        <p:spPr>
          <a:xfrm rot="5400000">
            <a:off x="275361" y="2335329"/>
            <a:ext cx="1500995" cy="205172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Քաղաքացիները</a:t>
            </a: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՝ </a:t>
            </a:r>
            <a:r>
              <a:rPr kumimoji="0" lang="en-US" sz="13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որպես</a:t>
            </a: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kumimoji="0" lang="en-US" sz="13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խորհրդատուներ</a:t>
            </a:r>
            <a:r>
              <a: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300" kern="0" dirty="0" err="1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Որոշումների</a:t>
            </a:r>
            <a:r>
              <a:rPr lang="en-US" sz="1300" kern="0" dirty="0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300" kern="0" dirty="0" err="1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կայացումը</a:t>
            </a:r>
            <a:r>
              <a:rPr lang="en-US" sz="1300" kern="0" dirty="0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՝ </a:t>
            </a:r>
            <a:r>
              <a:rPr lang="en-US" sz="1300" kern="0" dirty="0" err="1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հանրության</a:t>
            </a:r>
            <a:r>
              <a:rPr lang="en-US" sz="1300" kern="0" dirty="0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en-US" sz="1300" kern="0" dirty="0" err="1" smtClean="0">
                <a:solidFill>
                  <a:sysClr val="window" lastClr="FFFFFF"/>
                </a:solidFill>
                <a:latin typeface="Sylfaen" panose="010A0502050306030303" pitchFamily="18" charset="0"/>
                <a:ea typeface="Calibri"/>
                <a:cs typeface="Times New Roman"/>
              </a:rPr>
              <a:t>ձեռքերում</a:t>
            </a:r>
            <a:endParaRPr kumimoji="0" lang="cs-CZ" sz="13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ylfaen" panose="010A0502050306030303" pitchFamily="18" charset="0"/>
              <a:ea typeface="Calibri"/>
              <a:cs typeface="Times New Roman"/>
            </a:endParaRPr>
          </a:p>
        </p:txBody>
      </p:sp>
      <p:sp>
        <p:nvSpPr>
          <p:cNvPr id="14" name="Oválný bublinový popisek 13"/>
          <p:cNvSpPr/>
          <p:nvPr/>
        </p:nvSpPr>
        <p:spPr>
          <a:xfrm>
            <a:off x="4290290" y="3648086"/>
            <a:ext cx="1728192" cy="1584176"/>
          </a:xfrm>
          <a:prstGeom prst="wedgeEllipseCallout">
            <a:avLst>
              <a:gd name="adj1" fmla="val 105058"/>
              <a:gd name="adj2" fmla="val 3264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097430" y="4808559"/>
            <a:ext cx="1556226" cy="52322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Sylfaen" panose="010A0502050306030303" pitchFamily="18" charset="0"/>
              </a:rPr>
              <a:t>Չեխիա</a:t>
            </a:r>
            <a:r>
              <a:rPr lang="cs-CZ" sz="28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endParaRPr lang="cs-CZ" sz="2800" b="1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19" name="Oválný bublinový popisek 18"/>
          <p:cNvSpPr/>
          <p:nvPr/>
        </p:nvSpPr>
        <p:spPr>
          <a:xfrm>
            <a:off x="2321757" y="1736085"/>
            <a:ext cx="1728192" cy="1584176"/>
          </a:xfrm>
          <a:prstGeom prst="wedgeEllipseCallout">
            <a:avLst>
              <a:gd name="adj1" fmla="val -89936"/>
              <a:gd name="adj2" fmla="val -36469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250216" y="1168236"/>
            <a:ext cx="1513471" cy="95410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Sylfaen" panose="010A0502050306030303" pitchFamily="18" charset="0"/>
              </a:rPr>
              <a:t>Պորտո</a:t>
            </a:r>
            <a:r>
              <a:rPr lang="en-US" sz="28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ylfaen" panose="010A0502050306030303" pitchFamily="18" charset="0"/>
              </a:rPr>
              <a:t>Ալեգրե</a:t>
            </a:r>
            <a:endParaRPr lang="cs-CZ" sz="2800" b="1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243" y="1916061"/>
            <a:ext cx="1058645" cy="1058645"/>
          </a:xfrm>
          <a:prstGeom prst="rect">
            <a:avLst/>
          </a:prstGeom>
        </p:spPr>
      </p:pic>
      <p:pic>
        <p:nvPicPr>
          <p:cNvPr id="21" name="Picture 4" descr="C:\Users\Vojta\Documents\Agora\2015_Participativní ROZPOČET\propagace\LOGA_web_infografika\Infografika-participativni-rozpocet\color\INFO-hlasovani-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935" y="4581026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3057535" y="2501411"/>
            <a:ext cx="2885675" cy="792088"/>
          </a:xfrm>
        </p:spPr>
        <p:txBody>
          <a:bodyPr/>
          <a:lstStyle/>
          <a:p>
            <a:r>
              <a:rPr lang="en-US" sz="3600" b="1" dirty="0" smtClean="0">
                <a:latin typeface="Sylfaen" panose="010A0502050306030303" pitchFamily="18" charset="0"/>
              </a:rPr>
              <a:t>ՄԲ </a:t>
            </a:r>
            <a:r>
              <a:rPr lang="en-US" sz="3600" b="1" dirty="0" err="1" smtClean="0">
                <a:latin typeface="Sylfaen" panose="010A0502050306030303" pitchFamily="18" charset="0"/>
              </a:rPr>
              <a:t>գործընթացը</a:t>
            </a:r>
            <a:r>
              <a:rPr lang="en-US" sz="3600" b="1" dirty="0" smtClean="0">
                <a:latin typeface="Sylfaen" panose="010A0502050306030303" pitchFamily="18" charset="0"/>
              </a:rPr>
              <a:t> </a:t>
            </a:r>
            <a:r>
              <a:rPr lang="en-US" sz="3600" b="1" dirty="0" err="1" smtClean="0">
                <a:latin typeface="Sylfaen" panose="010A0502050306030303" pitchFamily="18" charset="0"/>
              </a:rPr>
              <a:t>Չեխիայում</a:t>
            </a:r>
            <a:endParaRPr lang="cs-CZ" sz="3600" b="1" dirty="0">
              <a:latin typeface="Sylfaen" panose="010A0502050306030303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301" y="699435"/>
            <a:ext cx="1045415" cy="1045415"/>
          </a:xfrm>
          <a:prstGeom prst="rect">
            <a:avLst/>
          </a:prstGeom>
        </p:spPr>
      </p:pic>
      <p:sp>
        <p:nvSpPr>
          <p:cNvPr id="9" name="Šipka dolů 8"/>
          <p:cNvSpPr/>
          <p:nvPr/>
        </p:nvSpPr>
        <p:spPr>
          <a:xfrm rot="18414423">
            <a:off x="5609135" y="1524077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735466" y="1733971"/>
            <a:ext cx="1764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Sylfaen" panose="010A0502050306030303" pitchFamily="18" charset="0"/>
              </a:rPr>
              <a:t>Իշխանությունների</a:t>
            </a:r>
            <a:r>
              <a:rPr lang="en-US" sz="1400" dirty="0" smtClean="0">
                <a:latin typeface="Sylfaen" panose="010A0502050306030303" pitchFamily="18" charset="0"/>
              </a:rPr>
              <a:t> </a:t>
            </a:r>
            <a:r>
              <a:rPr lang="en-US" sz="1400" dirty="0" err="1" smtClean="0">
                <a:latin typeface="Sylfaen" panose="010A0502050306030303" pitchFamily="18" charset="0"/>
              </a:rPr>
              <a:t>որոշում</a:t>
            </a:r>
            <a:endParaRPr lang="cs-CZ" sz="1400" dirty="0">
              <a:latin typeface="Sylfaen" panose="010A0502050306030303" pitchFamily="18" charset="0"/>
            </a:endParaRPr>
          </a:p>
        </p:txBody>
      </p:sp>
      <p:pic>
        <p:nvPicPr>
          <p:cNvPr id="14" name="Picture 2" descr="C:\Users\Vojta\Documents\Agora\2015_Participativní ROZPOČET\propagace\LOGA_web_infografika\Infografika-participativni-rozpocet\color\dopracovani-projektu-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336" y="4708449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5325543" y="5807764"/>
            <a:ext cx="1982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Sylfaen" panose="010A0502050306030303" pitchFamily="18" charset="0"/>
              </a:rPr>
              <a:t>Իրագործելիության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r>
              <a:rPr lang="en-US" sz="1600" dirty="0" err="1" smtClean="0">
                <a:latin typeface="Sylfaen" panose="010A0502050306030303" pitchFamily="18" charset="0"/>
              </a:rPr>
              <a:t>վերլուծություն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endParaRPr lang="en-GB" sz="1600" dirty="0">
              <a:latin typeface="Sylfaen" panose="010A0502050306030303" pitchFamily="18" charset="0"/>
            </a:endParaRPr>
          </a:p>
        </p:txBody>
      </p:sp>
      <p:sp>
        <p:nvSpPr>
          <p:cNvPr id="17" name="Šipka dolů 16"/>
          <p:cNvSpPr/>
          <p:nvPr/>
        </p:nvSpPr>
        <p:spPr>
          <a:xfrm rot="9978313">
            <a:off x="1886114" y="4068584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 rot="1347744">
            <a:off x="6401445" y="4119655"/>
            <a:ext cx="564539" cy="555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651422" y="5688266"/>
            <a:ext cx="2424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Sylfaen" panose="010A0502050306030303" pitchFamily="18" charset="0"/>
              </a:rPr>
              <a:t>Որոշումների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r>
              <a:rPr lang="en-US" sz="1600" dirty="0" err="1" smtClean="0">
                <a:latin typeface="Sylfaen" panose="010A0502050306030303" pitchFamily="18" charset="0"/>
              </a:rPr>
              <a:t>կայացում</a:t>
            </a:r>
            <a:r>
              <a:rPr lang="en-US" sz="1600" dirty="0" smtClean="0">
                <a:latin typeface="Sylfaen" panose="010A0502050306030303" pitchFamily="18" charset="0"/>
              </a:rPr>
              <a:t> – </a:t>
            </a:r>
            <a:r>
              <a:rPr lang="en-US" sz="1600" dirty="0" err="1" smtClean="0">
                <a:latin typeface="Sylfaen" panose="010A0502050306030303" pitchFamily="18" charset="0"/>
              </a:rPr>
              <a:t>քվեարկություն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endParaRPr lang="cs-CZ" sz="1600" dirty="0">
              <a:latin typeface="Sylfaen" panose="010A0502050306030303" pitchFamily="18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75492" y="3034250"/>
            <a:ext cx="2428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Sylfaen" panose="010A0502050306030303" pitchFamily="18" charset="0"/>
              </a:rPr>
              <a:t>Գաղափարների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r>
              <a:rPr lang="en-US" sz="1600" dirty="0" err="1" smtClean="0">
                <a:latin typeface="Sylfaen" panose="010A0502050306030303" pitchFamily="18" charset="0"/>
              </a:rPr>
              <a:t>հավաքագրում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endParaRPr lang="cs-CZ" sz="1600" dirty="0">
              <a:latin typeface="Sylfaen" panose="010A0502050306030303" pitchFamily="18" charset="0"/>
            </a:endParaRPr>
          </a:p>
        </p:txBody>
      </p:sp>
      <p:sp>
        <p:nvSpPr>
          <p:cNvPr id="58" name="Šipka dolů 57"/>
          <p:cNvSpPr/>
          <p:nvPr/>
        </p:nvSpPr>
        <p:spPr>
          <a:xfrm rot="5400000">
            <a:off x="4351879" y="5474788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611560" y="2799717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Sylfaen" panose="010A0502050306030303" pitchFamily="18" charset="0"/>
              </a:rPr>
              <a:t>Հաջորդ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r>
              <a:rPr lang="en-US" sz="1600" dirty="0" err="1" smtClean="0">
                <a:latin typeface="Sylfaen" panose="010A0502050306030303" pitchFamily="18" charset="0"/>
              </a:rPr>
              <a:t>փուլի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r>
              <a:rPr lang="en-US" sz="1600" dirty="0" err="1" smtClean="0">
                <a:latin typeface="Sylfaen" panose="010A0502050306030303" pitchFamily="18" charset="0"/>
              </a:rPr>
              <a:t>գնահատում</a:t>
            </a:r>
            <a:r>
              <a:rPr lang="en-US" sz="1600" dirty="0" smtClean="0">
                <a:latin typeface="Sylfaen" panose="010A0502050306030303" pitchFamily="18" charset="0"/>
              </a:rPr>
              <a:t>, </a:t>
            </a:r>
            <a:r>
              <a:rPr lang="en-US" sz="1600" dirty="0" err="1" smtClean="0">
                <a:latin typeface="Sylfaen" panose="010A0502050306030303" pitchFamily="18" charset="0"/>
              </a:rPr>
              <a:t>պատրաստում</a:t>
            </a:r>
            <a:r>
              <a:rPr lang="en-US" sz="1600" dirty="0" smtClean="0">
                <a:latin typeface="Sylfaen" panose="010A0502050306030303" pitchFamily="18" charset="0"/>
              </a:rPr>
              <a:t> </a:t>
            </a:r>
            <a:endParaRPr lang="cs-CZ" sz="1600" dirty="0">
              <a:latin typeface="Sylfaen" panose="010A0502050306030303" pitchFamily="18" charset="0"/>
            </a:endParaRPr>
          </a:p>
        </p:txBody>
      </p:sp>
      <p:sp>
        <p:nvSpPr>
          <p:cNvPr id="25" name="Šipka dolů 24"/>
          <p:cNvSpPr/>
          <p:nvPr/>
        </p:nvSpPr>
        <p:spPr>
          <a:xfrm rot="13926757">
            <a:off x="2999907" y="1412564"/>
            <a:ext cx="564539" cy="555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857" y="2045746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  <p:bldP spid="17" grpId="0" animBg="1"/>
      <p:bldP spid="18" grpId="0" animBg="1"/>
      <p:bldP spid="22" grpId="0"/>
      <p:bldP spid="57" grpId="0"/>
      <p:bldP spid="58" grpId="0" animBg="1"/>
      <p:bldP spid="60" grpId="0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6286426"/>
              </p:ext>
            </p:extLst>
          </p:nvPr>
        </p:nvGraphicFramePr>
        <p:xfrm>
          <a:off x="971600" y="620688"/>
          <a:ext cx="7452541" cy="605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811577" y="3068960"/>
            <a:ext cx="3916824" cy="792088"/>
          </a:xfrm>
        </p:spPr>
        <p:txBody>
          <a:bodyPr/>
          <a:lstStyle/>
          <a:p>
            <a:r>
              <a:rPr lang="en-US" sz="3200" b="1" dirty="0" smtClean="0">
                <a:latin typeface="Sylfaen" panose="010A0502050306030303" pitchFamily="18" charset="0"/>
              </a:rPr>
              <a:t>ՄԲ </a:t>
            </a:r>
            <a:r>
              <a:rPr lang="en-US" sz="3200" b="1" dirty="0" err="1" smtClean="0">
                <a:latin typeface="Sylfaen" panose="010A0502050306030303" pitchFamily="18" charset="0"/>
              </a:rPr>
              <a:t>գործընթացը</a:t>
            </a:r>
            <a:r>
              <a:rPr lang="en-US" sz="3200" b="1" dirty="0" smtClean="0">
                <a:latin typeface="Sylfaen" panose="010A0502050306030303" pitchFamily="18" charset="0"/>
              </a:rPr>
              <a:t> </a:t>
            </a:r>
            <a:r>
              <a:rPr lang="en-US" sz="3200" b="1" dirty="0" err="1" smtClean="0">
                <a:latin typeface="Sylfaen" panose="010A0502050306030303" pitchFamily="18" charset="0"/>
              </a:rPr>
              <a:t>Պորտո</a:t>
            </a:r>
            <a:r>
              <a:rPr lang="en-US" sz="3200" b="1" dirty="0" smtClean="0">
                <a:latin typeface="Sylfaen" panose="010A0502050306030303" pitchFamily="18" charset="0"/>
              </a:rPr>
              <a:t> </a:t>
            </a:r>
            <a:r>
              <a:rPr lang="en-US" sz="3200" b="1" dirty="0" err="1" smtClean="0">
                <a:latin typeface="Sylfaen" panose="010A0502050306030303" pitchFamily="18" charset="0"/>
              </a:rPr>
              <a:t>Ալեգրեում</a:t>
            </a:r>
            <a:r>
              <a:rPr lang="en-US" sz="3200" b="1" dirty="0" smtClean="0">
                <a:latin typeface="Sylfaen" panose="010A0502050306030303" pitchFamily="18" charset="0"/>
              </a:rPr>
              <a:t> </a:t>
            </a:r>
            <a:endParaRPr lang="cs-CZ" sz="32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6F7C78-FBEE-4F84-817C-435527956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graphicEl>
                                              <a:dgm id="{C86F7C78-FBEE-4F84-817C-435527956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8456B3-BB48-4029-A8B9-E2F9E7E43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7">
                                            <p:graphicEl>
                                              <a:dgm id="{A78456B3-BB48-4029-A8B9-E2F9E7E43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4090BB-C553-47E2-A9C2-597E80091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>
                                            <p:graphicEl>
                                              <a:dgm id="{954090BB-C553-47E2-A9C2-597E80091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0E45C1-4C9A-4524-8104-EF91E9B9B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7">
                                            <p:graphicEl>
                                              <a:dgm id="{700E45C1-4C9A-4524-8104-EF91E9B9B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3309B2-DF48-4AF5-9B9F-33606855E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7">
                                            <p:graphicEl>
                                              <a:dgm id="{4B3309B2-DF48-4AF5-9B9F-33606855E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320DDE-936A-417A-A786-6963F8D1A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7">
                                            <p:graphicEl>
                                              <a:dgm id="{1F320DDE-936A-417A-A786-6963F8D1A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57EDF7-CD87-41D4-9C63-47D23771C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7">
                                            <p:graphicEl>
                                              <a:dgm id="{E457EDF7-CD87-41D4-9C63-47D23771C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224777-CEB2-4CD3-B6E2-FB384764D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7">
                                            <p:graphicEl>
                                              <a:dgm id="{C5224777-CEB2-4CD3-B6E2-FB384764D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6DB9BCF-D442-4ABF-A0EB-5DC07BA43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7">
                                            <p:graphicEl>
                                              <a:dgm id="{F6DB9BCF-D442-4ABF-A0EB-5DC07BA43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50D032-F0A9-4830-9BB3-C3E5472D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7">
                                            <p:graphicEl>
                                              <a:dgm id="{1650D032-F0A9-4830-9BB3-C3E5472D6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E49B25-6B5C-4F43-B990-9823DEC50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7">
                                            <p:graphicEl>
                                              <a:dgm id="{37E49B25-6B5C-4F43-B990-9823DEC50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E4805E-08DB-4A3F-B7D2-D152D5429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7">
                                            <p:graphicEl>
                                              <a:dgm id="{A5E4805E-08DB-4A3F-B7D2-D152D5429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20" y="0"/>
            <a:ext cx="2882680" cy="9452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2" y="5589240"/>
            <a:ext cx="1069836" cy="11094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pPr algn="l"/>
            <a:r>
              <a:rPr lang="en-US" b="1" dirty="0" smtClean="0">
                <a:latin typeface="Sylfaen" panose="010A0502050306030303" pitchFamily="18" charset="0"/>
              </a:rPr>
              <a:t>ՄԲ </a:t>
            </a:r>
            <a:r>
              <a:rPr lang="en-US" b="1" dirty="0" err="1" smtClean="0">
                <a:latin typeface="Sylfaen" panose="010A0502050306030303" pitchFamily="18" charset="0"/>
              </a:rPr>
              <a:t>օգուտներ</a:t>
            </a:r>
            <a:endParaRPr lang="cs-CZ" b="1" dirty="0">
              <a:latin typeface="Sylfaen" panose="010A050205030603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576244"/>
            <a:ext cx="7213444" cy="49491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dirty="0" err="1" smtClean="0">
                <a:latin typeface="Sylfaen" panose="010A0502050306030303" pitchFamily="18" charset="0"/>
              </a:rPr>
              <a:t>Այն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որ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միայն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խնդիրներ</a:t>
            </a:r>
            <a:r>
              <a:rPr lang="en-US" sz="2600" dirty="0" smtClean="0">
                <a:latin typeface="Sylfaen" panose="010A0502050306030303" pitchFamily="18" charset="0"/>
              </a:rPr>
              <a:t> է </a:t>
            </a:r>
            <a:r>
              <a:rPr lang="en-US" sz="2600" dirty="0" err="1" smtClean="0">
                <a:latin typeface="Sylfaen" panose="010A0502050306030303" pitchFamily="18" charset="0"/>
              </a:rPr>
              <a:t>վերհանում</a:t>
            </a:r>
            <a:r>
              <a:rPr lang="en-US" sz="2600" dirty="0" smtClean="0">
                <a:latin typeface="Sylfaen" panose="010A0502050306030303" pitchFamily="18" charset="0"/>
              </a:rPr>
              <a:t>, </a:t>
            </a:r>
            <a:r>
              <a:rPr lang="en-US" sz="2600" dirty="0" err="1" smtClean="0">
                <a:latin typeface="Sylfaen" panose="010A0502050306030303" pitchFamily="18" charset="0"/>
              </a:rPr>
              <a:t>այլև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լուծումներ</a:t>
            </a:r>
            <a:r>
              <a:rPr lang="en-US" sz="2600" dirty="0" smtClean="0">
                <a:latin typeface="Sylfaen" panose="010A0502050306030303" pitchFamily="18" charset="0"/>
              </a:rPr>
              <a:t> է </a:t>
            </a:r>
            <a:r>
              <a:rPr lang="en-US" sz="2600" dirty="0" err="1" smtClean="0">
                <a:latin typeface="Sylfaen" panose="010A0502050306030303" pitchFamily="18" charset="0"/>
              </a:rPr>
              <a:t>առաջ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բերում</a:t>
            </a:r>
            <a:r>
              <a:rPr lang="en-US" sz="2600" dirty="0" smtClean="0">
                <a:latin typeface="Sylfaen" panose="010A0502050306030303" pitchFamily="18" charset="0"/>
              </a:rPr>
              <a:t>: </a:t>
            </a:r>
            <a:endParaRPr lang="cs-CZ" sz="2600" dirty="0" smtClean="0">
              <a:latin typeface="Sylfaen" panose="010A050205030603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 smtClean="0">
                <a:latin typeface="Sylfaen" panose="010A0502050306030303" pitchFamily="18" charset="0"/>
              </a:rPr>
              <a:t>Կրթում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>
                <a:latin typeface="Sylfaen" panose="010A0502050306030303" pitchFamily="18" charset="0"/>
              </a:rPr>
              <a:t>է </a:t>
            </a:r>
            <a:r>
              <a:rPr lang="en-US" sz="2600" dirty="0" err="1" smtClean="0">
                <a:latin typeface="Sylfaen" panose="010A0502050306030303" pitchFamily="18" charset="0"/>
              </a:rPr>
              <a:t>քաղաքացիներին</a:t>
            </a:r>
            <a:r>
              <a:rPr lang="en-US" sz="2600" dirty="0" smtClean="0">
                <a:latin typeface="Sylfaen" panose="010A0502050306030303" pitchFamily="18" charset="0"/>
              </a:rPr>
              <a:t> և </a:t>
            </a:r>
            <a:r>
              <a:rPr lang="en-US" sz="2600" dirty="0" err="1" smtClean="0">
                <a:latin typeface="Sylfaen" panose="010A0502050306030303" pitchFamily="18" charset="0"/>
              </a:rPr>
              <a:t>մոբիլիզացնում</a:t>
            </a:r>
            <a:r>
              <a:rPr lang="en-US" sz="2600" dirty="0" smtClean="0">
                <a:latin typeface="Sylfaen" panose="010A0502050306030303" pitchFamily="18" charset="0"/>
              </a:rPr>
              <a:t>: </a:t>
            </a:r>
            <a:endParaRPr lang="cs-CZ" sz="2600" dirty="0">
              <a:latin typeface="Sylfaen" panose="010A050205030603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 smtClean="0">
                <a:latin typeface="Sylfaen" panose="010A0502050306030303" pitchFamily="18" charset="0"/>
              </a:rPr>
              <a:t>Ստեղծում</a:t>
            </a:r>
            <a:r>
              <a:rPr lang="en-US" sz="2600" dirty="0" smtClean="0">
                <a:latin typeface="Sylfaen" panose="010A0502050306030303" pitchFamily="18" charset="0"/>
              </a:rPr>
              <a:t> է </a:t>
            </a:r>
            <a:r>
              <a:rPr lang="en-US" sz="2600" dirty="0" err="1" smtClean="0">
                <a:latin typeface="Sylfaen" panose="010A0502050306030303" pitchFamily="18" charset="0"/>
              </a:rPr>
              <a:t>վստահություն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հանրության</a:t>
            </a:r>
            <a:r>
              <a:rPr lang="en-US" sz="2600" dirty="0" smtClean="0">
                <a:latin typeface="Sylfaen" panose="010A0502050306030303" pitchFamily="18" charset="0"/>
              </a:rPr>
              <a:t> և </a:t>
            </a:r>
            <a:r>
              <a:rPr lang="en-US" sz="2600" dirty="0" err="1" smtClean="0">
                <a:latin typeface="Sylfaen" panose="010A0502050306030303" pitchFamily="18" charset="0"/>
              </a:rPr>
              <a:t>իշխանությունների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միջև</a:t>
            </a:r>
            <a:r>
              <a:rPr lang="en-US" sz="2600" dirty="0">
                <a:latin typeface="Sylfaen" panose="010A0502050306030303" pitchFamily="18" charset="0"/>
              </a:rPr>
              <a:t>:</a:t>
            </a:r>
            <a:endParaRPr lang="cs-CZ" sz="2600" dirty="0">
              <a:latin typeface="Sylfaen" panose="010A050205030603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 smtClean="0">
                <a:latin typeface="Sylfaen" panose="010A0502050306030303" pitchFamily="18" charset="0"/>
              </a:rPr>
              <a:t>Սովորեցնում</a:t>
            </a:r>
            <a:r>
              <a:rPr lang="en-US" sz="2600" dirty="0" smtClean="0">
                <a:latin typeface="Sylfaen" panose="010A0502050306030303" pitchFamily="18" charset="0"/>
              </a:rPr>
              <a:t> է </a:t>
            </a:r>
            <a:r>
              <a:rPr lang="en-US" sz="2600" dirty="0" err="1" smtClean="0">
                <a:latin typeface="Sylfaen" panose="010A0502050306030303" pitchFamily="18" charset="0"/>
              </a:rPr>
              <a:t>պետական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ծառայողներին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կապի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մեջ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մտնել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քաղաքացիների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հետ</a:t>
            </a:r>
            <a:r>
              <a:rPr lang="en-US" sz="2600" dirty="0" smtClean="0">
                <a:latin typeface="Sylfaen" panose="010A0502050306030303" pitchFamily="18" charset="0"/>
              </a:rPr>
              <a:t>: </a:t>
            </a:r>
            <a:endParaRPr lang="cs-CZ" sz="2600" dirty="0">
              <a:latin typeface="Sylfaen" panose="010A050205030603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 smtClean="0">
                <a:latin typeface="Sylfaen" panose="010A0502050306030303" pitchFamily="18" charset="0"/>
              </a:rPr>
              <a:t>Ստեղծում</a:t>
            </a:r>
            <a:r>
              <a:rPr lang="en-US" sz="2600" dirty="0" smtClean="0">
                <a:latin typeface="Sylfaen" panose="010A0502050306030303" pitchFamily="18" charset="0"/>
              </a:rPr>
              <a:t> է </a:t>
            </a:r>
            <a:r>
              <a:rPr lang="en-US" sz="2600" dirty="0" err="1" smtClean="0">
                <a:latin typeface="Sylfaen" panose="010A0502050306030303" pitchFamily="18" charset="0"/>
              </a:rPr>
              <a:t>կապ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մարդկանց</a:t>
            </a:r>
            <a:r>
              <a:rPr lang="en-US" sz="2600" dirty="0" smtClean="0">
                <a:latin typeface="Sylfaen" panose="010A0502050306030303" pitchFamily="18" charset="0"/>
              </a:rPr>
              <a:t> և </a:t>
            </a:r>
            <a:r>
              <a:rPr lang="en-US" sz="2600" dirty="0" err="1" smtClean="0">
                <a:latin typeface="Sylfaen" panose="010A0502050306030303" pitchFamily="18" charset="0"/>
              </a:rPr>
              <a:t>իրենց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բնակման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վայրի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միջև</a:t>
            </a:r>
            <a:r>
              <a:rPr lang="en-US" sz="2600" dirty="0" smtClean="0">
                <a:latin typeface="Sylfaen" panose="010A0502050306030303" pitchFamily="18" charset="0"/>
              </a:rPr>
              <a:t>:</a:t>
            </a:r>
            <a:endParaRPr lang="cs-CZ" sz="2600" dirty="0" smtClean="0">
              <a:latin typeface="Sylfaen" panose="010A050205030603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 smtClean="0">
                <a:latin typeface="Sylfaen" panose="010A0502050306030303" pitchFamily="18" charset="0"/>
              </a:rPr>
              <a:t>Մարդկանց</a:t>
            </a:r>
            <a:r>
              <a:rPr lang="en-US" sz="2600" dirty="0" smtClean="0">
                <a:latin typeface="Sylfaen" panose="010A0502050306030303" pitchFamily="18" charset="0"/>
              </a:rPr>
              <a:t>, </a:t>
            </a:r>
            <a:r>
              <a:rPr lang="en-US" sz="2600" dirty="0" err="1" smtClean="0">
                <a:latin typeface="Sylfaen" panose="010A0502050306030303" pitchFamily="18" charset="0"/>
              </a:rPr>
              <a:t>համայնքի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առաջնահերթությունների</a:t>
            </a:r>
            <a:r>
              <a:rPr lang="en-US" sz="2600" dirty="0" smtClean="0">
                <a:latin typeface="Sylfaen" panose="010A0502050306030303" pitchFamily="18" charset="0"/>
              </a:rPr>
              <a:t> և </a:t>
            </a:r>
            <a:r>
              <a:rPr lang="en-US" sz="2600" dirty="0" err="1" smtClean="0">
                <a:latin typeface="Sylfaen" panose="010A0502050306030303" pitchFamily="18" charset="0"/>
              </a:rPr>
              <a:t>կարիքների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շուրջ</a:t>
            </a:r>
            <a:r>
              <a:rPr lang="en-US" sz="2600" dirty="0" smtClean="0">
                <a:latin typeface="Sylfaen" panose="010A0502050306030303" pitchFamily="18" charset="0"/>
              </a:rPr>
              <a:t> </a:t>
            </a:r>
            <a:r>
              <a:rPr lang="en-US" sz="2600" dirty="0" err="1" smtClean="0">
                <a:latin typeface="Sylfaen" panose="010A0502050306030303" pitchFamily="18" charset="0"/>
              </a:rPr>
              <a:t>երկխոսություն</a:t>
            </a:r>
            <a:r>
              <a:rPr lang="en-US" sz="2600" dirty="0" smtClean="0">
                <a:latin typeface="Sylfaen" panose="010A0502050306030303" pitchFamily="18" charset="0"/>
              </a:rPr>
              <a:t> է </a:t>
            </a:r>
            <a:r>
              <a:rPr lang="en-US" sz="2600" dirty="0" err="1" smtClean="0">
                <a:latin typeface="Sylfaen" panose="010A0502050306030303" pitchFamily="18" charset="0"/>
              </a:rPr>
              <a:t>բացում</a:t>
            </a:r>
            <a:r>
              <a:rPr lang="en-US" sz="2600" dirty="0">
                <a:latin typeface="Sylfaen" panose="010A0502050306030303" pitchFamily="18" charset="0"/>
              </a:rPr>
              <a:t>:</a:t>
            </a:r>
            <a:endParaRPr lang="cs-CZ" sz="2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6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participativni_rozpocet</Template>
  <TotalTime>2905</TotalTime>
  <Words>392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Sylfaen</vt:lpstr>
      <vt:lpstr>Times New Roman</vt:lpstr>
      <vt:lpstr>Vlastní návrh</vt:lpstr>
      <vt:lpstr>PowerPoint Presentation</vt:lpstr>
      <vt:lpstr>Ի՞նչ է մասնակցային բյուջեն: </vt:lpstr>
      <vt:lpstr>ՄԲ գործընթացը</vt:lpstr>
      <vt:lpstr>Մասնակցային բյուջեներն աշխարհում </vt:lpstr>
      <vt:lpstr>PowerPoint Presentation</vt:lpstr>
      <vt:lpstr>Մոդել</vt:lpstr>
      <vt:lpstr>ՄԲ գործընթացը Չեխիայում</vt:lpstr>
      <vt:lpstr>ՄԲ գործընթացը Պորտո Ալեգրեում </vt:lpstr>
      <vt:lpstr>ՄԲ օգուտներ</vt:lpstr>
      <vt:lpstr>Հաջող ՄԲ-ի հիմնական նախապայմանները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Vojta</dc:creator>
  <cp:lastModifiedBy>Asus</cp:lastModifiedBy>
  <cp:revision>110</cp:revision>
  <dcterms:created xsi:type="dcterms:W3CDTF">2016-03-22T16:30:09Z</dcterms:created>
  <dcterms:modified xsi:type="dcterms:W3CDTF">2018-10-08T10:28:36Z</dcterms:modified>
</cp:coreProperties>
</file>