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94" r:id="rId3"/>
    <p:sldId id="332" r:id="rId4"/>
    <p:sldId id="333" r:id="rId5"/>
    <p:sldId id="329" r:id="rId6"/>
    <p:sldId id="320" r:id="rId7"/>
    <p:sldId id="330" r:id="rId8"/>
    <p:sldId id="321" r:id="rId9"/>
    <p:sldId id="273" r:id="rId1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02" autoAdjust="0"/>
    <p:restoredTop sz="94660"/>
  </p:normalViewPr>
  <p:slideViewPr>
    <p:cSldViewPr snapToGrid="0">
      <p:cViewPr varScale="1">
        <p:scale>
          <a:sx n="91" d="100"/>
          <a:sy n="91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xmlns="" val="129107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BF3F-D362-484D-B7B7-3BE18496450B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97E9-4F88-4873-A8C2-DCFB89A013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958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BF3F-D362-484D-B7B7-3BE18496450B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97E9-4F88-4873-A8C2-DCFB89A013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2682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9183"/>
            <a:ext cx="10515600" cy="862784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1263" y="1290047"/>
            <a:ext cx="10515600" cy="47484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14357" y="6038527"/>
            <a:ext cx="2555722" cy="77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061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BF3F-D362-484D-B7B7-3BE18496450B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97E9-4F88-4873-A8C2-DCFB89A013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2423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BF3F-D362-484D-B7B7-3BE18496450B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97E9-4F88-4873-A8C2-DCFB89A013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8122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BF3F-D362-484D-B7B7-3BE18496450B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97E9-4F88-4873-A8C2-DCFB89A013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5703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BF3F-D362-484D-B7B7-3BE18496450B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97E9-4F88-4873-A8C2-DCFB89A013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030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BF3F-D362-484D-B7B7-3BE18496450B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97E9-4F88-4873-A8C2-DCFB89A013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2339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BF3F-D362-484D-B7B7-3BE18496450B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97E9-4F88-4873-A8C2-DCFB89A013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8819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BF3F-D362-484D-B7B7-3BE18496450B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97E9-4F88-4873-A8C2-DCFB89A013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074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CBF3F-D362-484D-B7B7-3BE18496450B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C97E9-4F88-4873-A8C2-DCFB89A013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800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3913" y="2075934"/>
            <a:ext cx="10184296" cy="2512541"/>
          </a:xfrm>
        </p:spPr>
        <p:txBody>
          <a:bodyPr>
            <a:normAutofit/>
          </a:bodyPr>
          <a:lstStyle/>
          <a:p>
            <a:r>
              <a:rPr lang="hy-AM" sz="5200" b="1" dirty="0" smtClean="0">
                <a:latin typeface="Sylfaen" panose="010A0502050306030303" pitchFamily="18" charset="0"/>
              </a:rPr>
              <a:t>Ընդհանուր գյուղատնտեսական քաղաքականություն</a:t>
            </a:r>
            <a:r>
              <a:rPr lang="cs-CZ" sz="5200" b="1" dirty="0" smtClean="0">
                <a:latin typeface="Sylfaen" panose="010A0502050306030303" pitchFamily="18" charset="0"/>
              </a:rPr>
              <a:t> – </a:t>
            </a:r>
            <a:r>
              <a:rPr lang="hy-AM" sz="5200" b="1" dirty="0" smtClean="0">
                <a:latin typeface="Sylfaen" panose="010A0502050306030303" pitchFamily="18" charset="0"/>
              </a:rPr>
              <a:t>մաս</a:t>
            </a:r>
            <a:r>
              <a:rPr lang="cs-CZ" sz="5200" b="1" dirty="0" smtClean="0">
                <a:latin typeface="Sylfaen" panose="010A0502050306030303" pitchFamily="18" charset="0"/>
              </a:rPr>
              <a:t> I</a:t>
            </a:r>
            <a:r>
              <a:rPr lang="en-GB" sz="5200" b="1" dirty="0">
                <a:latin typeface="Sylfaen" panose="010A0502050306030303" pitchFamily="18" charset="0"/>
              </a:rPr>
              <a:t/>
            </a:r>
            <a:br>
              <a:rPr lang="en-GB" sz="5200" b="1" dirty="0">
                <a:latin typeface="Sylfaen" panose="010A0502050306030303" pitchFamily="18" charset="0"/>
              </a:rPr>
            </a:br>
            <a:endParaRPr lang="en-GB" sz="5200" dirty="0">
              <a:latin typeface="Sylfaen" panose="010A0502050306030303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2773" y="5140411"/>
            <a:ext cx="11950994" cy="1136821"/>
          </a:xfrm>
        </p:spPr>
        <p:txBody>
          <a:bodyPr>
            <a:normAutofit fontScale="92500" lnSpcReduction="10000"/>
          </a:bodyPr>
          <a:lstStyle/>
          <a:p>
            <a:r>
              <a:rPr lang="hy-AM" sz="3800" dirty="0" smtClean="0">
                <a:latin typeface="Sylfaen" panose="010A0502050306030303" pitchFamily="18" charset="0"/>
              </a:rPr>
              <a:t>Չեխիայի Հանրապետության ագրարային պալատ </a:t>
            </a:r>
            <a:endParaRPr lang="en-GB" sz="3800" dirty="0">
              <a:latin typeface="Sylfaen" panose="010A0502050306030303" pitchFamily="18" charset="0"/>
            </a:endParaRPr>
          </a:p>
          <a:p>
            <a:r>
              <a:rPr lang="en-GB" sz="3800" dirty="0">
                <a:latin typeface="Sylfaen" panose="010A0502050306030303" pitchFamily="18" charset="0"/>
              </a:rPr>
              <a:t>Mgr. Ing. Jarmila Dubravská, </a:t>
            </a:r>
            <a:r>
              <a:rPr lang="en-GB" sz="3800" dirty="0" smtClean="0">
                <a:latin typeface="Sylfaen" panose="010A0502050306030303" pitchFamily="18" charset="0"/>
              </a:rPr>
              <a:t>PhD</a:t>
            </a:r>
            <a:endParaRPr lang="en-GB" sz="3800" dirty="0">
              <a:latin typeface="Sylfaen" panose="010A0502050306030303" pitchFamily="18" charset="0"/>
            </a:endParaRPr>
          </a:p>
          <a:p>
            <a:endParaRPr lang="en-GB" sz="3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0152" y="0"/>
            <a:ext cx="8211696" cy="235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174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6230"/>
            <a:ext cx="10515600" cy="1460749"/>
          </a:xfrm>
        </p:spPr>
        <p:txBody>
          <a:bodyPr>
            <a:normAutofit/>
          </a:bodyPr>
          <a:lstStyle/>
          <a:p>
            <a:pPr algn="ctr"/>
            <a:r>
              <a:rPr lang="hy-AM" b="1" dirty="0" smtClean="0">
                <a:solidFill>
                  <a:srgbClr val="663300"/>
                </a:solidFill>
                <a:latin typeface="Sylfaen" panose="010A0502050306030303" pitchFamily="18" charset="0"/>
              </a:rPr>
              <a:t>Ընդհանուր գյուղատնտեսական քաղաքականություն</a:t>
            </a:r>
            <a:r>
              <a:rPr lang="en-GB" b="1" dirty="0" smtClean="0">
                <a:solidFill>
                  <a:srgbClr val="663300"/>
                </a:solidFill>
                <a:latin typeface="Sylfaen" panose="010A0502050306030303" pitchFamily="18" charset="0"/>
              </a:rPr>
              <a:t> (</a:t>
            </a:r>
            <a:r>
              <a:rPr lang="hy-AM" b="1" dirty="0" smtClean="0">
                <a:solidFill>
                  <a:srgbClr val="663300"/>
                </a:solidFill>
                <a:latin typeface="Sylfaen" panose="010A0502050306030303" pitchFamily="18" charset="0"/>
              </a:rPr>
              <a:t>ԸԳՔ</a:t>
            </a:r>
            <a:r>
              <a:rPr lang="en-GB" b="1" dirty="0" smtClean="0">
                <a:solidFill>
                  <a:srgbClr val="663300"/>
                </a:solidFill>
                <a:latin typeface="Sylfaen" panose="010A0502050306030303" pitchFamily="18" charset="0"/>
              </a:rPr>
              <a:t>)</a:t>
            </a:r>
            <a:endParaRPr lang="en-GB" b="1" dirty="0">
              <a:solidFill>
                <a:srgbClr val="663300"/>
              </a:solidFill>
              <a:latin typeface="Sylfaen" panose="010A050205030603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67591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en-GB" dirty="0"/>
          </a:p>
          <a:p>
            <a:pPr marL="0" lvl="0" indent="0" algn="just">
              <a:buNone/>
            </a:pPr>
            <a:r>
              <a:rPr lang="hy-AM" sz="3200" dirty="0" smtClean="0">
                <a:latin typeface="Sylfaen" panose="010A0502050306030303" pitchFamily="18" charset="0"/>
              </a:rPr>
              <a:t>ԵՄ-ն տվյալ քաղաքականության միջոցով </a:t>
            </a:r>
            <a:r>
              <a:rPr lang="en-GB" sz="3200" dirty="0" smtClean="0">
                <a:latin typeface="Sylfaen" panose="010A0502050306030303" pitchFamily="18" charset="0"/>
              </a:rPr>
              <a:t>3 </a:t>
            </a:r>
            <a:r>
              <a:rPr lang="hy-AM" sz="3200" dirty="0" smtClean="0">
                <a:latin typeface="Sylfaen" panose="010A0502050306030303" pitchFamily="18" charset="0"/>
              </a:rPr>
              <a:t>նպատակ է հետապնդում․</a:t>
            </a:r>
            <a:r>
              <a:rPr lang="en-GB" sz="3200" dirty="0" smtClean="0">
                <a:latin typeface="Sylfaen" panose="010A0502050306030303" pitchFamily="18" charset="0"/>
              </a:rPr>
              <a:t> </a:t>
            </a:r>
            <a:endParaRPr lang="en-GB" sz="3200" dirty="0">
              <a:latin typeface="Sylfaen" panose="010A0502050306030303" pitchFamily="18" charset="0"/>
            </a:endParaRPr>
          </a:p>
          <a:p>
            <a:pPr algn="just">
              <a:buFontTx/>
              <a:buChar char="-"/>
            </a:pPr>
            <a:r>
              <a:rPr lang="hy-AM" sz="3200" dirty="0" smtClean="0">
                <a:latin typeface="Sylfaen" panose="010A0502050306030303" pitchFamily="18" charset="0"/>
              </a:rPr>
              <a:t>Ապահովել կենսունակ սննդի արտադրություն,  </a:t>
            </a:r>
            <a:endParaRPr lang="en-GB" sz="3200" dirty="0">
              <a:latin typeface="Sylfaen" panose="010A0502050306030303" pitchFamily="18" charset="0"/>
            </a:endParaRPr>
          </a:p>
          <a:p>
            <a:pPr algn="just">
              <a:buFontTx/>
              <a:buChar char="-"/>
            </a:pPr>
            <a:r>
              <a:rPr lang="hy-AM" sz="3200" dirty="0" smtClean="0">
                <a:latin typeface="Sylfaen" panose="010A0502050306030303" pitchFamily="18" charset="0"/>
              </a:rPr>
              <a:t>Ապահովել բնական ռեսուրսների և կլիմային ուղղված գործողությունների կայուն կառավարում, </a:t>
            </a:r>
          </a:p>
          <a:p>
            <a:pPr algn="just">
              <a:buFontTx/>
              <a:buChar char="-"/>
            </a:pPr>
            <a:r>
              <a:rPr lang="hy-AM" altLang="cs-CZ" sz="3200" dirty="0" smtClean="0">
                <a:latin typeface="Sylfaen" panose="010A0502050306030303" pitchFamily="18" charset="0"/>
              </a:rPr>
              <a:t>Նպաստել բալանսավորված տարածքային կառավարում։ </a:t>
            </a:r>
            <a:r>
              <a:rPr lang="en-GB" altLang="cs-CZ" sz="3200" dirty="0" smtClean="0">
                <a:latin typeface="Sylfaen" panose="010A0502050306030303" pitchFamily="18" charset="0"/>
              </a:rPr>
              <a:t> </a:t>
            </a:r>
            <a:endParaRPr lang="en-GB" altLang="cs-CZ" sz="3200" dirty="0"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endParaRPr lang="en-GB" altLang="cs-CZ" dirty="0"/>
          </a:p>
          <a:p>
            <a:pPr marL="457200" lvl="1" indent="0" algn="just">
              <a:buNone/>
            </a:pP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xmlns="" val="295335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6230"/>
            <a:ext cx="10515600" cy="1195005"/>
          </a:xfrm>
        </p:spPr>
        <p:txBody>
          <a:bodyPr>
            <a:noAutofit/>
          </a:bodyPr>
          <a:lstStyle/>
          <a:p>
            <a:pPr algn="ctr"/>
            <a:r>
              <a:rPr lang="hy-AM" sz="4000" b="1" dirty="0" smtClean="0">
                <a:solidFill>
                  <a:srgbClr val="663300"/>
                </a:solidFill>
                <a:latin typeface="Sylfaen" panose="010A0502050306030303" pitchFamily="18" charset="0"/>
              </a:rPr>
              <a:t>ԸԳՔ-ի հետ-</a:t>
            </a:r>
            <a:r>
              <a:rPr lang="sk-SK" sz="4000" b="1" dirty="0" smtClean="0">
                <a:solidFill>
                  <a:srgbClr val="663300"/>
                </a:solidFill>
                <a:latin typeface="Sylfaen" panose="010A0502050306030303" pitchFamily="18" charset="0"/>
              </a:rPr>
              <a:t>2020</a:t>
            </a:r>
            <a:r>
              <a:rPr lang="hy-AM" sz="4000" b="1" dirty="0" smtClean="0">
                <a:solidFill>
                  <a:srgbClr val="663300"/>
                </a:solidFill>
                <a:latin typeface="Sylfaen" panose="010A0502050306030303" pitchFamily="18" charset="0"/>
              </a:rPr>
              <a:t>-յան հատուկ նպատակներ </a:t>
            </a:r>
            <a:endParaRPr lang="en-GB" sz="4000" b="1" dirty="0">
              <a:solidFill>
                <a:srgbClr val="663300"/>
              </a:solidFill>
              <a:latin typeface="Sylfaen" panose="010A050205030603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2124" y="1331236"/>
            <a:ext cx="10941676" cy="4748479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hy-AM" sz="2800" dirty="0" smtClean="0">
                <a:latin typeface="Sylfaen" panose="010A0502050306030303" pitchFamily="18" charset="0"/>
              </a:rPr>
              <a:t>Աջակցել կենսունակ գյուղատնտեսական եկամտին և ճկունությանը ԵՄ տարածքում՝ բարելավելու համար սննդի անվտանգությունը, </a:t>
            </a:r>
            <a:endParaRPr lang="sk-SK" sz="2800" dirty="0">
              <a:latin typeface="Sylfaen" panose="010A0502050306030303" pitchFamily="18" charset="0"/>
            </a:endParaRPr>
          </a:p>
          <a:p>
            <a:pPr lvl="1" algn="just"/>
            <a:r>
              <a:rPr lang="hy-AM" sz="2800" dirty="0" smtClean="0">
                <a:latin typeface="Sylfaen" panose="010A0502050306030303" pitchFamily="18" charset="0"/>
              </a:rPr>
              <a:t>Բարելավել շուկայական կողմնորոշումը և բարձրացնել մրցակցայնությունը՝ ավելի մեծ շեշտ դնելով հետազոտության, տեխնոլոգիայի և թվայնացման վրա,</a:t>
            </a:r>
            <a:endParaRPr lang="sk-SK" sz="2800" dirty="0">
              <a:latin typeface="Sylfaen" panose="010A0502050306030303" pitchFamily="18" charset="0"/>
            </a:endParaRPr>
          </a:p>
          <a:p>
            <a:pPr lvl="1" algn="just"/>
            <a:r>
              <a:rPr lang="hy-AM" sz="2800" dirty="0" smtClean="0">
                <a:latin typeface="Sylfaen" panose="010A0502050306030303" pitchFamily="18" charset="0"/>
              </a:rPr>
              <a:t>Բարելավել ֆերմերների դիրքն արժեշղթայում, </a:t>
            </a:r>
            <a:endParaRPr lang="sk-SK" sz="2800" dirty="0">
              <a:latin typeface="Sylfaen" panose="010A0502050306030303" pitchFamily="18" charset="0"/>
            </a:endParaRPr>
          </a:p>
          <a:p>
            <a:pPr lvl="1" algn="just"/>
            <a:r>
              <a:rPr lang="hy-AM" sz="2800" dirty="0" smtClean="0">
                <a:latin typeface="Sylfaen" panose="010A0502050306030303" pitchFamily="18" charset="0"/>
              </a:rPr>
              <a:t>Նպաստել կլիմայի փոփոխության մեղմացմանն ու դրան հարմարեցմանը</a:t>
            </a:r>
            <a:r>
              <a:rPr lang="en-GB" sz="2800" dirty="0" smtClean="0">
                <a:latin typeface="Sylfaen" panose="010A0502050306030303" pitchFamily="18" charset="0"/>
              </a:rPr>
              <a:t>, </a:t>
            </a:r>
            <a:r>
              <a:rPr lang="hy-AM" sz="2800" dirty="0" smtClean="0">
                <a:latin typeface="Sylfaen" panose="010A0502050306030303" pitchFamily="18" charset="0"/>
              </a:rPr>
              <a:t>ինչպես նաև կայուն էներգետիկային, </a:t>
            </a:r>
            <a:r>
              <a:rPr lang="en-GB" sz="2800" dirty="0" smtClean="0">
                <a:latin typeface="Sylfaen" panose="010A0502050306030303" pitchFamily="18" charset="0"/>
              </a:rPr>
              <a:t> </a:t>
            </a:r>
            <a:endParaRPr lang="sk-SK" sz="2800" dirty="0">
              <a:latin typeface="Sylfaen" panose="010A0502050306030303" pitchFamily="18" charset="0"/>
            </a:endParaRPr>
          </a:p>
          <a:p>
            <a:pPr lvl="1" algn="just"/>
            <a:r>
              <a:rPr lang="hy-AM" sz="2800" dirty="0" smtClean="0">
                <a:latin typeface="Sylfaen" panose="010A0502050306030303" pitchFamily="18" charset="0"/>
              </a:rPr>
              <a:t>Խրախուսել այնպիսի բնական ռեսուրսների կայուն զարգացումը և արդյունավետ կառավարումը, ինչպիսիք են՝ ջուրը, հողը և օդը, </a:t>
            </a:r>
            <a:endParaRPr lang="en-GB" altLang="cs-CZ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327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6231"/>
            <a:ext cx="10515600" cy="1061504"/>
          </a:xfrm>
        </p:spPr>
        <p:txBody>
          <a:bodyPr>
            <a:normAutofit fontScale="90000"/>
          </a:bodyPr>
          <a:lstStyle/>
          <a:p>
            <a:pPr algn="ctr"/>
            <a:r>
              <a:rPr lang="hy-AM" b="1" dirty="0">
                <a:solidFill>
                  <a:srgbClr val="663300"/>
                </a:solidFill>
                <a:latin typeface="Sylfaen" panose="010A0502050306030303" pitchFamily="18" charset="0"/>
              </a:rPr>
              <a:t>ԸԳՔ-ի հետ-</a:t>
            </a:r>
            <a:r>
              <a:rPr lang="sk-SK" b="1" dirty="0">
                <a:solidFill>
                  <a:srgbClr val="663300"/>
                </a:solidFill>
                <a:latin typeface="Sylfaen" panose="010A0502050306030303" pitchFamily="18" charset="0"/>
              </a:rPr>
              <a:t>2020</a:t>
            </a:r>
            <a:r>
              <a:rPr lang="hy-AM" b="1" dirty="0">
                <a:solidFill>
                  <a:srgbClr val="663300"/>
                </a:solidFill>
                <a:latin typeface="Sylfaen" panose="010A0502050306030303" pitchFamily="18" charset="0"/>
              </a:rPr>
              <a:t>-յան հատուկ նպատակներ </a:t>
            </a:r>
            <a:endParaRPr lang="en-GB" b="1" dirty="0">
              <a:solidFill>
                <a:srgbClr val="66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699" y="1017432"/>
            <a:ext cx="11109101" cy="5062284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hy-AM" sz="2800" dirty="0" smtClean="0">
                <a:latin typeface="Sylfaen" panose="010A0502050306030303" pitchFamily="18" charset="0"/>
              </a:rPr>
              <a:t>Նպաստել բիոբազմազանության պաշտպանությանը, ուժեղացնել էկոհամակարգի ծառայությունները և պահպանել բնական միջավայրերն ու լանդշաֆտները, </a:t>
            </a:r>
            <a:r>
              <a:rPr lang="en-GB" sz="2800" dirty="0" smtClean="0">
                <a:latin typeface="Sylfaen" panose="010A0502050306030303" pitchFamily="18" charset="0"/>
              </a:rPr>
              <a:t> </a:t>
            </a:r>
            <a:endParaRPr lang="sk-SK" sz="2800" dirty="0">
              <a:latin typeface="Sylfaen" panose="010A0502050306030303" pitchFamily="18" charset="0"/>
            </a:endParaRPr>
          </a:p>
          <a:p>
            <a:pPr lvl="1" algn="just"/>
            <a:r>
              <a:rPr lang="hy-AM" sz="2800" dirty="0" smtClean="0">
                <a:latin typeface="Sylfaen" panose="010A0502050306030303" pitchFamily="18" charset="0"/>
              </a:rPr>
              <a:t>Գրավել երիտասարդ ֆերմերների և դյուրացնել բիզնեսի զարգացումը գյուղական տարածքներում, </a:t>
            </a:r>
            <a:endParaRPr lang="sk-SK" sz="2800" dirty="0">
              <a:latin typeface="Sylfaen" panose="010A0502050306030303" pitchFamily="18" charset="0"/>
            </a:endParaRPr>
          </a:p>
          <a:p>
            <a:pPr lvl="1" algn="just"/>
            <a:r>
              <a:rPr lang="hy-AM" sz="2800" dirty="0" smtClean="0">
                <a:latin typeface="Sylfaen" panose="010A0502050306030303" pitchFamily="18" charset="0"/>
              </a:rPr>
              <a:t>Գյուղական տարածքներում զբաղվածության, աճի, սոցիալական ներառման և տեղական զարգացման խթանումը՝ ներառյալ բիոտնտեսությունը և կայուն անտառային տնտեսությունը,</a:t>
            </a:r>
            <a:endParaRPr lang="sk-SK" sz="2800" dirty="0">
              <a:latin typeface="Sylfaen" panose="010A0502050306030303" pitchFamily="18" charset="0"/>
            </a:endParaRPr>
          </a:p>
          <a:p>
            <a:pPr lvl="1" algn="just"/>
            <a:r>
              <a:rPr lang="hy-AM" sz="2800" dirty="0" smtClean="0">
                <a:latin typeface="Sylfaen" panose="010A0502050306030303" pitchFamily="18" charset="0"/>
              </a:rPr>
              <a:t>Բարելավել ԵՄ գյուղատնտեության պատասխանը հասարակության՝ սննդին և առողջությանը վերաբերող պահանջներին՝ ներառյալ անվտանգ</a:t>
            </a:r>
            <a:r>
              <a:rPr lang="en-GB" sz="2800" dirty="0" smtClean="0">
                <a:latin typeface="Sylfaen" panose="010A0502050306030303" pitchFamily="18" charset="0"/>
              </a:rPr>
              <a:t>, </a:t>
            </a:r>
            <a:r>
              <a:rPr lang="hy-AM" sz="2800" dirty="0" smtClean="0">
                <a:latin typeface="Sylfaen" panose="010A0502050306030303" pitchFamily="18" charset="0"/>
              </a:rPr>
              <a:t>սննդարար և կայուն սնունդը, ինչպես նաև կենդանիների բարեկեցությունը։ </a:t>
            </a:r>
            <a:endParaRPr lang="en-GB" altLang="cs-CZ" dirty="0">
              <a:latin typeface="Sylfaen" panose="010A0502050306030303" pitchFamily="18" charset="0"/>
            </a:endParaRPr>
          </a:p>
          <a:p>
            <a:pPr marL="457200" lvl="1" indent="0" algn="just">
              <a:buNone/>
            </a:pPr>
            <a:endParaRPr lang="en-GB" altLang="cs-CZ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2561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6231"/>
            <a:ext cx="10515600" cy="862784"/>
          </a:xfrm>
        </p:spPr>
        <p:txBody>
          <a:bodyPr>
            <a:normAutofit/>
          </a:bodyPr>
          <a:lstStyle/>
          <a:p>
            <a:pPr algn="ctr"/>
            <a:r>
              <a:rPr lang="hy-AM" sz="5400" b="1" dirty="0" smtClean="0">
                <a:solidFill>
                  <a:srgbClr val="663300"/>
                </a:solidFill>
                <a:latin typeface="Sylfaen" panose="010A0502050306030303" pitchFamily="18" charset="0"/>
              </a:rPr>
              <a:t>Թեմաներ</a:t>
            </a:r>
            <a:endParaRPr lang="en-GB" sz="5400" b="1" dirty="0">
              <a:solidFill>
                <a:srgbClr val="663300"/>
              </a:solidFill>
              <a:latin typeface="Sylfaen" panose="010A050205030603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1236"/>
            <a:ext cx="10515600" cy="4748479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en-GB" sz="3200" dirty="0" smtClean="0">
                <a:latin typeface="Sylfaen" panose="010A0502050306030303" pitchFamily="18" charset="0"/>
              </a:rPr>
              <a:t>1.1</a:t>
            </a:r>
            <a:r>
              <a:rPr lang="en-GB" sz="3200" dirty="0">
                <a:latin typeface="Sylfaen" panose="010A0502050306030303" pitchFamily="18" charset="0"/>
              </a:rPr>
              <a:t>.  </a:t>
            </a:r>
            <a:r>
              <a:rPr lang="hy-AM" sz="3200" dirty="0" smtClean="0">
                <a:latin typeface="Sylfaen" panose="010A0502050306030303" pitchFamily="18" charset="0"/>
              </a:rPr>
              <a:t>Խաչաձև՝ էլեկտրոնային գյուղատնտեսության տարածման և բարելավման կարիք։ </a:t>
            </a:r>
            <a:endParaRPr lang="en-GB" sz="3200" dirty="0"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r>
              <a:rPr lang="en-GB" sz="3200" dirty="0">
                <a:latin typeface="Sylfaen" panose="010A0502050306030303" pitchFamily="18" charset="0"/>
              </a:rPr>
              <a:t>1.2. </a:t>
            </a:r>
            <a:r>
              <a:rPr lang="hy-AM" sz="3200" dirty="0" smtClean="0">
                <a:latin typeface="Sylfaen" panose="010A0502050306030303" pitchFamily="18" charset="0"/>
              </a:rPr>
              <a:t>Գյուղատնտեսական ոլորտում կանացի ձեռնարկատիրության զարգացման, ինչպես նաև մասնագիտացված շուկաների և օրգանական տնտեսության կարիք։</a:t>
            </a:r>
            <a:endParaRPr lang="en-GB" sz="3200" dirty="0"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r>
              <a:rPr lang="en-GB" sz="3200" dirty="0">
                <a:latin typeface="Sylfaen" panose="010A0502050306030303" pitchFamily="18" charset="0"/>
              </a:rPr>
              <a:t>1.3.  </a:t>
            </a:r>
            <a:r>
              <a:rPr lang="hy-AM" sz="3200" dirty="0" smtClean="0">
                <a:latin typeface="Sylfaen" panose="010A0502050306030303" pitchFamily="18" charset="0"/>
              </a:rPr>
              <a:t>Գյուղատնտեսական կոոպերատիվների համար արդյունավետ կարգավորիչ համակարգի զարգացման և տարածման կարիք։ </a:t>
            </a:r>
            <a:endParaRPr lang="en-GB" sz="3200" dirty="0"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r>
              <a:rPr lang="en-GB" sz="3200" dirty="0">
                <a:latin typeface="Sylfaen" panose="010A0502050306030303" pitchFamily="18" charset="0"/>
              </a:rPr>
              <a:t>1.4.  </a:t>
            </a:r>
            <a:r>
              <a:rPr lang="hy-AM" sz="3200" dirty="0" smtClean="0">
                <a:latin typeface="Sylfaen" panose="010A0502050306030303" pitchFamily="18" charset="0"/>
              </a:rPr>
              <a:t>Գյուղատնտեսական շուկայում արդար մրցակցություն ապահովող քաղաքականությունների համար ջատագովություն անելու կարիք։ </a:t>
            </a:r>
            <a:endParaRPr lang="en-GB" sz="3200" dirty="0">
              <a:latin typeface="Sylfaen" panose="010A0502050306030303" pitchFamily="18" charset="0"/>
            </a:endParaRPr>
          </a:p>
          <a:p>
            <a:pPr marL="0" lvl="0" indent="0" algn="just">
              <a:buNone/>
            </a:pPr>
            <a:endParaRPr lang="en-GB" altLang="cs-CZ" dirty="0"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endParaRPr lang="en-GB" altLang="cs-CZ" dirty="0">
              <a:latin typeface="Sylfaen" panose="010A0502050306030303" pitchFamily="18" charset="0"/>
            </a:endParaRPr>
          </a:p>
          <a:p>
            <a:pPr marL="457200" lvl="1" indent="0" algn="just">
              <a:buNone/>
            </a:pPr>
            <a:endParaRPr lang="en-GB" altLang="cs-CZ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3595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6975" y="136231"/>
            <a:ext cx="10606825" cy="1035746"/>
          </a:xfrm>
        </p:spPr>
        <p:txBody>
          <a:bodyPr>
            <a:normAutofit fontScale="90000"/>
          </a:bodyPr>
          <a:lstStyle/>
          <a:p>
            <a:pPr algn="ctr"/>
            <a:r>
              <a:rPr lang="hy-AM" b="1" dirty="0">
                <a:solidFill>
                  <a:srgbClr val="663300"/>
                </a:solidFill>
                <a:latin typeface="Sylfaen" panose="010A0502050306030303" pitchFamily="18" charset="0"/>
              </a:rPr>
              <a:t>Գյուղատնտեսությունը էլ․ գյուղատնտեսության դեմ</a:t>
            </a:r>
            <a:endParaRPr lang="en-GB" b="1" dirty="0">
              <a:solidFill>
                <a:srgbClr val="66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1236"/>
            <a:ext cx="10515600" cy="474847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hy-AM" altLang="cs-CZ" sz="3700" dirty="0" smtClean="0">
                <a:latin typeface="Sylfaen" panose="010A0502050306030303" pitchFamily="18" charset="0"/>
              </a:rPr>
              <a:t>Գյուղատնտեսները նոր գիտելիքի և նորարարության կարիք ունեն՝ ապագա մարտահրավերներին դիմագրավելու համար։ </a:t>
            </a:r>
            <a:endParaRPr lang="en-GB" altLang="cs-CZ" sz="3700" dirty="0"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r>
              <a:rPr lang="en-GB" altLang="cs-CZ" sz="3700" dirty="0" smtClean="0">
                <a:latin typeface="Sylfaen" panose="010A0502050306030303" pitchFamily="18" charset="0"/>
              </a:rPr>
              <a:t>EIP </a:t>
            </a:r>
            <a:r>
              <a:rPr lang="en-GB" altLang="cs-CZ" sz="3700" dirty="0">
                <a:latin typeface="Sylfaen" panose="010A0502050306030303" pitchFamily="18" charset="0"/>
              </a:rPr>
              <a:t>– </a:t>
            </a:r>
            <a:r>
              <a:rPr lang="hy-AM" altLang="cs-CZ" sz="3700" dirty="0" smtClean="0">
                <a:latin typeface="Sylfaen" panose="010A0502050306030303" pitchFamily="18" charset="0"/>
              </a:rPr>
              <a:t>գյուղատնտեսական Եվրոպական նորարարական գործընկերությունը մեկնարկել է </a:t>
            </a:r>
            <a:r>
              <a:rPr lang="en-GB" altLang="cs-CZ" sz="3700" dirty="0" smtClean="0">
                <a:latin typeface="Sylfaen" panose="010A0502050306030303" pitchFamily="18" charset="0"/>
              </a:rPr>
              <a:t>2012</a:t>
            </a:r>
            <a:r>
              <a:rPr lang="hy-AM" altLang="cs-CZ" sz="3700" dirty="0" smtClean="0">
                <a:latin typeface="Sylfaen" panose="010A0502050306030303" pitchFamily="18" charset="0"/>
              </a:rPr>
              <a:t> թ․-ին</a:t>
            </a:r>
            <a:r>
              <a:rPr lang="en-GB" altLang="cs-CZ" sz="3700" dirty="0" smtClean="0">
                <a:latin typeface="Sylfaen" panose="010A0502050306030303" pitchFamily="18" charset="0"/>
              </a:rPr>
              <a:t>:</a:t>
            </a:r>
            <a:endParaRPr lang="en-GB" altLang="cs-CZ" sz="3700" dirty="0">
              <a:latin typeface="Sylfaen" panose="010A0502050306030303" pitchFamily="18" charset="0"/>
            </a:endParaRPr>
          </a:p>
          <a:p>
            <a:pPr algn="just">
              <a:buFontTx/>
              <a:buChar char="-"/>
            </a:pPr>
            <a:r>
              <a:rPr lang="hy-AM" altLang="cs-CZ" sz="3700" dirty="0" smtClean="0">
                <a:latin typeface="Sylfaen" panose="010A0502050306030303" pitchFamily="18" charset="0"/>
              </a:rPr>
              <a:t>Նպաստել ԵՄ Եվրոպա 2020 ռազմավարությանը, </a:t>
            </a:r>
            <a:endParaRPr lang="en-GB" altLang="cs-CZ" sz="3700" dirty="0">
              <a:latin typeface="Sylfaen" panose="010A0502050306030303" pitchFamily="18" charset="0"/>
            </a:endParaRPr>
          </a:p>
          <a:p>
            <a:pPr algn="just">
              <a:buFontTx/>
              <a:buChar char="-"/>
            </a:pPr>
            <a:r>
              <a:rPr lang="hy-AM" altLang="cs-CZ" sz="3700" dirty="0" smtClean="0">
                <a:latin typeface="Sylfaen" panose="010A0502050306030303" pitchFamily="18" charset="0"/>
              </a:rPr>
              <a:t>Խելացի, կայուն, ներառական աճ</a:t>
            </a:r>
            <a:r>
              <a:rPr lang="en-GB" altLang="cs-CZ" sz="3700" dirty="0" smtClean="0">
                <a:latin typeface="Sylfaen" panose="010A0502050306030303" pitchFamily="18" charset="0"/>
              </a:rPr>
              <a:t>, </a:t>
            </a:r>
            <a:endParaRPr lang="en-GB" altLang="cs-CZ" sz="3700" dirty="0">
              <a:latin typeface="Sylfaen" panose="010A0502050306030303" pitchFamily="18" charset="0"/>
            </a:endParaRPr>
          </a:p>
          <a:p>
            <a:pPr algn="just">
              <a:buFontTx/>
              <a:buChar char="-"/>
            </a:pPr>
            <a:r>
              <a:rPr lang="hy-AM" altLang="cs-CZ" sz="3700" dirty="0" smtClean="0">
                <a:latin typeface="Sylfaen" panose="010A0502050306030303" pitchFamily="18" charset="0"/>
              </a:rPr>
              <a:t>Տարածել տեղեկատվություն ծրագրի</a:t>
            </a:r>
            <a:r>
              <a:rPr lang="en-GB" altLang="cs-CZ" sz="3700" dirty="0" smtClean="0">
                <a:latin typeface="Sylfaen" panose="010A0502050306030303" pitchFamily="18" charset="0"/>
              </a:rPr>
              <a:t>, </a:t>
            </a:r>
            <a:r>
              <a:rPr lang="hy-AM" altLang="cs-CZ" sz="3700" dirty="0" smtClean="0">
                <a:latin typeface="Sylfaen" panose="010A0502050306030303" pitchFamily="18" charset="0"/>
              </a:rPr>
              <a:t>անհրաժեշտ հետազոտության և այլնի մասին,</a:t>
            </a:r>
            <a:r>
              <a:rPr lang="en-GB" altLang="cs-CZ" sz="3700" dirty="0" smtClean="0">
                <a:latin typeface="Sylfaen" panose="010A0502050306030303" pitchFamily="18" charset="0"/>
              </a:rPr>
              <a:t> </a:t>
            </a:r>
            <a:endParaRPr lang="en-GB" altLang="cs-CZ" sz="3700" dirty="0">
              <a:latin typeface="Sylfaen" panose="010A0502050306030303" pitchFamily="18" charset="0"/>
            </a:endParaRPr>
          </a:p>
          <a:p>
            <a:pPr algn="just">
              <a:buFontTx/>
              <a:buChar char="-"/>
            </a:pPr>
            <a:r>
              <a:rPr lang="hy-AM" altLang="cs-CZ" sz="3700" dirty="0" smtClean="0">
                <a:latin typeface="Sylfaen" panose="010A0502050306030303" pitchFamily="18" charset="0"/>
              </a:rPr>
              <a:t>Փնտրել և գտնել հնարավորություններ, գործընկերներ, հետաքրքիր ծրագրեր</a:t>
            </a:r>
            <a:r>
              <a:rPr lang="en-GB" altLang="cs-CZ" sz="3700" dirty="0" smtClean="0">
                <a:latin typeface="Sylfaen" panose="010A0502050306030303" pitchFamily="18" charset="0"/>
              </a:rPr>
              <a:t>, </a:t>
            </a:r>
            <a:endParaRPr lang="en-GB" altLang="cs-CZ" sz="3700" dirty="0">
              <a:latin typeface="Sylfaen" panose="010A0502050306030303" pitchFamily="18" charset="0"/>
            </a:endParaRPr>
          </a:p>
          <a:p>
            <a:pPr algn="just">
              <a:buFontTx/>
              <a:buChar char="-"/>
            </a:pPr>
            <a:r>
              <a:rPr lang="hy-AM" altLang="cs-CZ" sz="3700" dirty="0" smtClean="0">
                <a:latin typeface="Sylfaen" panose="010A0502050306030303" pitchFamily="18" charset="0"/>
              </a:rPr>
              <a:t>Կենտրոնանալ խնդիրների գործնական նորարարական լուծումների վրա</a:t>
            </a:r>
            <a:r>
              <a:rPr lang="en-GB" altLang="cs-CZ" sz="3700" dirty="0" smtClean="0">
                <a:latin typeface="Sylfaen" panose="010A0502050306030303" pitchFamily="18" charset="0"/>
              </a:rPr>
              <a:t>, </a:t>
            </a:r>
            <a:endParaRPr lang="en-GB" altLang="cs-CZ" sz="3700" dirty="0">
              <a:latin typeface="Sylfaen" panose="010A0502050306030303" pitchFamily="18" charset="0"/>
            </a:endParaRPr>
          </a:p>
          <a:p>
            <a:pPr algn="just">
              <a:buFontTx/>
              <a:buChar char="-"/>
            </a:pPr>
            <a:r>
              <a:rPr lang="hy-AM" altLang="cs-CZ" sz="3700" dirty="0" smtClean="0">
                <a:latin typeface="Sylfaen" panose="010A0502050306030303" pitchFamily="18" charset="0"/>
              </a:rPr>
              <a:t>Խորացնել գիտելիքը նորարարության հետ կապված գյուղատնտեսական թեմաների շուրջ, </a:t>
            </a:r>
            <a:endParaRPr lang="en-GB" altLang="cs-CZ" sz="3700" dirty="0">
              <a:latin typeface="Sylfaen" panose="010A0502050306030303" pitchFamily="18" charset="0"/>
            </a:endParaRPr>
          </a:p>
          <a:p>
            <a:pPr algn="just">
              <a:buFontTx/>
              <a:buChar char="-"/>
            </a:pPr>
            <a:r>
              <a:rPr lang="hy-AM" altLang="cs-CZ" sz="3700" dirty="0" smtClean="0">
                <a:latin typeface="Sylfaen" panose="010A0502050306030303" pitchFamily="18" charset="0"/>
              </a:rPr>
              <a:t>Կապ հաստատել մարդկանց հետ։ </a:t>
            </a:r>
            <a:r>
              <a:rPr lang="en-GB" altLang="cs-CZ" sz="3700" dirty="0" smtClean="0">
                <a:latin typeface="Sylfaen" panose="010A0502050306030303" pitchFamily="18" charset="0"/>
              </a:rPr>
              <a:t> </a:t>
            </a:r>
            <a:endParaRPr lang="en-GB" altLang="cs-CZ" sz="3700" dirty="0"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endParaRPr lang="en-GB" altLang="cs-CZ" dirty="0">
              <a:latin typeface="Sylfaen" panose="010A0502050306030303" pitchFamily="18" charset="0"/>
            </a:endParaRPr>
          </a:p>
          <a:p>
            <a:pPr marL="457200" lvl="1" indent="0" algn="just">
              <a:buNone/>
            </a:pPr>
            <a:endParaRPr lang="en-GB" altLang="cs-CZ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1600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4096" y="136230"/>
            <a:ext cx="10619704" cy="1195005"/>
          </a:xfrm>
        </p:spPr>
        <p:txBody>
          <a:bodyPr>
            <a:normAutofit fontScale="90000"/>
          </a:bodyPr>
          <a:lstStyle/>
          <a:p>
            <a:pPr algn="ctr"/>
            <a:r>
              <a:rPr lang="hy-AM" b="1" dirty="0" smtClean="0">
                <a:solidFill>
                  <a:srgbClr val="663300"/>
                </a:solidFill>
                <a:latin typeface="Sylfaen" panose="010A0502050306030303" pitchFamily="18" charset="0"/>
              </a:rPr>
              <a:t>Գյուղատնտեսությունը էլ․ գյուղատնտեսության դեմ</a:t>
            </a:r>
            <a:endParaRPr lang="en-GB" b="1" dirty="0">
              <a:solidFill>
                <a:srgbClr val="663300"/>
              </a:solidFill>
              <a:latin typeface="Sylfaen" panose="010A050205030603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1236"/>
            <a:ext cx="10515600" cy="47484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y-AM" altLang="cs-CZ" dirty="0" smtClean="0"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hy-AM" altLang="cs-CZ" dirty="0" smtClean="0">
                <a:latin typeface="Sylfaen" panose="010A0502050306030303" pitchFamily="18" charset="0"/>
              </a:rPr>
              <a:t>Հետազոտության և նորարարության ծրագիր </a:t>
            </a:r>
            <a:r>
              <a:rPr lang="en-GB" altLang="cs-CZ" dirty="0" smtClean="0">
                <a:latin typeface="Sylfaen" panose="010A0502050306030303" pitchFamily="18" charset="0"/>
              </a:rPr>
              <a:t> </a:t>
            </a:r>
            <a:endParaRPr lang="en-GB" altLang="cs-CZ" dirty="0">
              <a:latin typeface="Sylfaen" panose="010A0502050306030303" pitchFamily="18" charset="0"/>
            </a:endParaRPr>
          </a:p>
          <a:p>
            <a:pPr marL="0" indent="0">
              <a:buNone/>
            </a:pPr>
            <a:endParaRPr lang="sk-SK" altLang="cs-CZ" dirty="0"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hy-AM" altLang="cs-CZ" dirty="0">
                <a:latin typeface="Sylfaen" panose="010A0502050306030303" pitchFamily="18" charset="0"/>
              </a:rPr>
              <a:t>Հետազոտության և նորարարության </a:t>
            </a:r>
            <a:r>
              <a:rPr lang="hy-AM" altLang="cs-CZ" dirty="0" smtClean="0">
                <a:latin typeface="Sylfaen" panose="010A0502050306030303" pitchFamily="18" charset="0"/>
              </a:rPr>
              <a:t>հինգ առաջնահերթություն․</a:t>
            </a:r>
            <a:r>
              <a:rPr lang="en-GB" altLang="cs-CZ" dirty="0" smtClean="0">
                <a:latin typeface="Sylfaen" panose="010A0502050306030303" pitchFamily="18" charset="0"/>
              </a:rPr>
              <a:t> </a:t>
            </a:r>
            <a:endParaRPr lang="en-GB" altLang="cs-CZ" dirty="0"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sk-SK" altLang="cs-CZ" dirty="0">
                <a:latin typeface="Sylfaen" panose="010A0502050306030303" pitchFamily="18" charset="0"/>
              </a:rPr>
              <a:t>1. </a:t>
            </a:r>
            <a:r>
              <a:rPr lang="hy-AM" altLang="cs-CZ" dirty="0" smtClean="0">
                <a:latin typeface="Sylfaen" panose="010A0502050306030303" pitchFamily="18" charset="0"/>
              </a:rPr>
              <a:t>Ռեսուրսների կառավարում </a:t>
            </a:r>
            <a:r>
              <a:rPr lang="en-GB" altLang="cs-CZ" dirty="0" smtClean="0">
                <a:latin typeface="Sylfaen" panose="010A0502050306030303" pitchFamily="18" charset="0"/>
              </a:rPr>
              <a:t>– </a:t>
            </a:r>
            <a:r>
              <a:rPr lang="hy-AM" altLang="cs-CZ" dirty="0" smtClean="0">
                <a:latin typeface="Sylfaen" panose="010A0502050306030303" pitchFamily="18" charset="0"/>
              </a:rPr>
              <a:t>հող, ջուր, բիոբազմազանություն </a:t>
            </a:r>
            <a:endParaRPr lang="en-GB" altLang="cs-CZ" dirty="0"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sk-SK" altLang="cs-CZ" dirty="0">
                <a:latin typeface="Sylfaen" panose="010A0502050306030303" pitchFamily="18" charset="0"/>
              </a:rPr>
              <a:t>2. </a:t>
            </a:r>
            <a:r>
              <a:rPr lang="hy-AM" altLang="cs-CZ" dirty="0" smtClean="0">
                <a:latin typeface="Sylfaen" panose="010A0502050306030303" pitchFamily="18" charset="0"/>
              </a:rPr>
              <a:t>Ավելի առողջ բույսեր և կենդանիներ </a:t>
            </a:r>
            <a:endParaRPr lang="en-GB" altLang="cs-CZ" dirty="0"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sk-SK" altLang="cs-CZ" dirty="0">
                <a:latin typeface="Sylfaen" panose="010A0502050306030303" pitchFamily="18" charset="0"/>
              </a:rPr>
              <a:t>3. </a:t>
            </a:r>
            <a:r>
              <a:rPr lang="hy-AM" altLang="cs-CZ" dirty="0" smtClean="0">
                <a:latin typeface="Sylfaen" panose="010A0502050306030303" pitchFamily="18" charset="0"/>
              </a:rPr>
              <a:t>Ինտեգրացված էկոլոգիական մոտեցումներ՝ տնտեսությունից </a:t>
            </a:r>
            <a:r>
              <a:rPr lang="en-US" altLang="cs-CZ" dirty="0">
                <a:latin typeface="Sylfaen" panose="010A0502050306030303" pitchFamily="18" charset="0"/>
              </a:rPr>
              <a:t>(</a:t>
            </a:r>
            <a:r>
              <a:rPr lang="en-US" altLang="cs-CZ" dirty="0" smtClean="0">
                <a:latin typeface="Sylfaen" panose="010A0502050306030303" pitchFamily="18" charset="0"/>
              </a:rPr>
              <a:t>farm) </a:t>
            </a:r>
            <a:r>
              <a:rPr lang="hy-AM" altLang="cs-CZ" dirty="0" smtClean="0">
                <a:latin typeface="Sylfaen" panose="010A0502050306030303" pitchFamily="18" charset="0"/>
              </a:rPr>
              <a:t>մինչև լանդշաֆտային մակարդակ </a:t>
            </a:r>
            <a:endParaRPr lang="en-GB" altLang="cs-CZ" dirty="0"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sk-SK" altLang="cs-CZ" dirty="0">
                <a:latin typeface="Sylfaen" panose="010A0502050306030303" pitchFamily="18" charset="0"/>
              </a:rPr>
              <a:t>4. </a:t>
            </a:r>
            <a:r>
              <a:rPr lang="hy-AM" altLang="cs-CZ" dirty="0" smtClean="0">
                <a:latin typeface="Sylfaen" panose="010A0502050306030303" pitchFamily="18" charset="0"/>
              </a:rPr>
              <a:t>Նոր բաց դռներ գյուղական աճի համար </a:t>
            </a:r>
            <a:endParaRPr lang="en-GB" altLang="cs-CZ" dirty="0"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sk-SK" altLang="cs-CZ" dirty="0">
                <a:latin typeface="Sylfaen" panose="010A0502050306030303" pitchFamily="18" charset="0"/>
              </a:rPr>
              <a:t>5. </a:t>
            </a:r>
            <a:r>
              <a:rPr lang="hy-AM" altLang="cs-CZ" dirty="0" smtClean="0">
                <a:latin typeface="Sylfaen" panose="010A0502050306030303" pitchFamily="18" charset="0"/>
              </a:rPr>
              <a:t>Մարդկային և սոցիալական կապիտալի բարելավում գյուղական տարածքներում </a:t>
            </a:r>
            <a:endParaRPr lang="en-GB" altLang="cs-CZ" dirty="0"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en-GB" altLang="cs-CZ" dirty="0">
                <a:latin typeface="Sylfaen" panose="010A0502050306030303" pitchFamily="18" charset="0"/>
              </a:rPr>
              <a:t> </a:t>
            </a:r>
          </a:p>
          <a:p>
            <a:pPr marL="0" indent="0">
              <a:buNone/>
            </a:pPr>
            <a:endParaRPr lang="en-GB" altLang="cs-CZ" dirty="0">
              <a:latin typeface="Sylfaen" panose="010A0502050306030303" pitchFamily="18" charset="0"/>
            </a:endParaRPr>
          </a:p>
          <a:p>
            <a:pPr marL="457200" lvl="1" indent="0">
              <a:buNone/>
            </a:pPr>
            <a:endParaRPr lang="en-GB" altLang="cs-CZ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173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6231"/>
            <a:ext cx="10515600" cy="862784"/>
          </a:xfrm>
        </p:spPr>
        <p:txBody>
          <a:bodyPr>
            <a:normAutofit/>
          </a:bodyPr>
          <a:lstStyle/>
          <a:p>
            <a:pPr algn="ctr"/>
            <a:r>
              <a:rPr lang="hy-AM" sz="4800" b="1" dirty="0" smtClean="0">
                <a:solidFill>
                  <a:srgbClr val="663300"/>
                </a:solidFill>
                <a:latin typeface="Sylfaen" panose="010A0502050306030303" pitchFamily="18" charset="0"/>
              </a:rPr>
              <a:t>Կանայք գյուղատնտեսության մեջ</a:t>
            </a:r>
            <a:endParaRPr lang="en-GB" sz="4800" b="1" dirty="0">
              <a:solidFill>
                <a:srgbClr val="663300"/>
              </a:solidFill>
              <a:latin typeface="Sylfaen" panose="010A050205030603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1868"/>
            <a:ext cx="10515600" cy="474847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y-AM" altLang="cs-CZ" dirty="0" smtClean="0">
                <a:latin typeface="Sylfaen" panose="010A0502050306030303" pitchFamily="18" charset="0"/>
              </a:rPr>
              <a:t>Գյուղական վայրերում կանանց խորհրդատվական խումբ </a:t>
            </a:r>
            <a:r>
              <a:rPr lang="en-GB" altLang="cs-CZ" dirty="0" smtClean="0">
                <a:latin typeface="Sylfaen" panose="010A0502050306030303" pitchFamily="18" charset="0"/>
              </a:rPr>
              <a:t>– </a:t>
            </a:r>
            <a:r>
              <a:rPr lang="hy-AM" altLang="cs-CZ" dirty="0" smtClean="0">
                <a:latin typeface="Sylfaen" panose="010A0502050306030303" pitchFamily="18" charset="0"/>
              </a:rPr>
              <a:t>մինչև</a:t>
            </a:r>
            <a:r>
              <a:rPr lang="en-GB" altLang="cs-CZ" dirty="0" smtClean="0">
                <a:latin typeface="Sylfaen" panose="010A0502050306030303" pitchFamily="18" charset="0"/>
              </a:rPr>
              <a:t> 2014</a:t>
            </a:r>
            <a:r>
              <a:rPr lang="hy-AM" altLang="cs-CZ" dirty="0" smtClean="0">
                <a:latin typeface="Sylfaen" panose="010A0502050306030303" pitchFamily="18" charset="0"/>
              </a:rPr>
              <a:t> թ․։ </a:t>
            </a:r>
            <a:endParaRPr lang="en-GB" altLang="cs-CZ" dirty="0"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r>
              <a:rPr lang="hy-AM" altLang="cs-CZ" dirty="0" smtClean="0">
                <a:latin typeface="Sylfaen" panose="010A0502050306030303" pitchFamily="18" charset="0"/>
              </a:rPr>
              <a:t>2</a:t>
            </a:r>
            <a:r>
              <a:rPr lang="en-GB" altLang="cs-CZ" dirty="0" smtClean="0">
                <a:latin typeface="Sylfaen" panose="010A0502050306030303" pitchFamily="18" charset="0"/>
              </a:rPr>
              <a:t>014</a:t>
            </a:r>
            <a:r>
              <a:rPr lang="hy-AM" altLang="cs-CZ" dirty="0" smtClean="0">
                <a:latin typeface="Sylfaen" panose="010A0502050306030303" pitchFamily="18" charset="0"/>
              </a:rPr>
              <a:t> թ․ հուլիսից </a:t>
            </a:r>
            <a:r>
              <a:rPr lang="hy-AM" altLang="cs-CZ" dirty="0" err="1" smtClean="0">
                <a:latin typeface="Sylfaen" panose="010A0502050306030303" pitchFamily="18" charset="0"/>
              </a:rPr>
              <a:t>սկսած՝</a:t>
            </a:r>
            <a:r>
              <a:rPr lang="hy-AM" altLang="cs-CZ" dirty="0" smtClean="0">
                <a:latin typeface="Sylfaen" panose="010A0502050306030303" pitchFamily="18" charset="0"/>
              </a:rPr>
              <a:t> </a:t>
            </a:r>
            <a:r>
              <a:rPr lang="hy-AM" altLang="cs-CZ" dirty="0" smtClean="0">
                <a:latin typeface="Sylfaen" panose="010A0502050306030303" pitchFamily="18" charset="0"/>
              </a:rPr>
              <a:t>կանանց խորհրդատվական </a:t>
            </a:r>
            <a:r>
              <a:rPr lang="hy-AM" altLang="cs-CZ" dirty="0" smtClean="0">
                <a:latin typeface="Sylfaen" panose="010A0502050306030303" pitchFamily="18" charset="0"/>
              </a:rPr>
              <a:t>խումբը</a:t>
            </a:r>
            <a:r>
              <a:rPr lang="hy-AM" altLang="cs-CZ" dirty="0" smtClean="0">
                <a:latin typeface="Sylfaen" panose="010A0502050306030303" pitchFamily="18" charset="0"/>
              </a:rPr>
              <a:t> </a:t>
            </a:r>
            <a:r>
              <a:rPr lang="hy-AM" altLang="cs-CZ" dirty="0" smtClean="0">
                <a:latin typeface="Sylfaen" panose="010A0502050306030303" pitchFamily="18" charset="0"/>
              </a:rPr>
              <a:t>փոխարինվել է նոր քաղաքացիական երկխոսության խմբերով </a:t>
            </a:r>
            <a:r>
              <a:rPr lang="en-GB" altLang="cs-CZ" dirty="0" smtClean="0">
                <a:latin typeface="Sylfaen" panose="010A0502050306030303" pitchFamily="18" charset="0"/>
              </a:rPr>
              <a:t>(</a:t>
            </a:r>
            <a:r>
              <a:rPr lang="en-GB" altLang="cs-CZ" dirty="0">
                <a:latin typeface="Sylfaen" panose="010A0502050306030303" pitchFamily="18" charset="0"/>
              </a:rPr>
              <a:t>13</a:t>
            </a:r>
            <a:r>
              <a:rPr lang="en-GB" altLang="cs-CZ" dirty="0" smtClean="0">
                <a:latin typeface="Sylfaen" panose="010A0502050306030303" pitchFamily="18" charset="0"/>
              </a:rPr>
              <a:t>)</a:t>
            </a:r>
            <a:r>
              <a:rPr lang="hy-AM" altLang="cs-CZ" dirty="0" smtClean="0">
                <a:latin typeface="Sylfaen" panose="010A0502050306030303" pitchFamily="18" charset="0"/>
              </a:rPr>
              <a:t>՝</a:t>
            </a:r>
            <a:endParaRPr lang="en-GB" altLang="cs-CZ" dirty="0"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r>
              <a:rPr lang="hy-AM" altLang="cs-CZ" dirty="0" smtClean="0">
                <a:latin typeface="Sylfaen" panose="010A0502050306030303" pitchFamily="18" charset="0"/>
              </a:rPr>
              <a:t>կենդանիների արտադրություն, մշակովի հացահատիկային կուլտուրաներ, Ընդհանուր գյուղատնտեսական </a:t>
            </a:r>
            <a:r>
              <a:rPr lang="hy-AM" dirty="0" smtClean="0">
                <a:latin typeface="Sylfaen" panose="010A0502050306030303" pitchFamily="18" charset="0"/>
              </a:rPr>
              <a:t>քաղաքականություն</a:t>
            </a:r>
            <a:r>
              <a:rPr lang="en-GB" altLang="cs-CZ" dirty="0" smtClean="0">
                <a:latin typeface="Sylfaen" panose="010A0502050306030303" pitchFamily="18" charset="0"/>
              </a:rPr>
              <a:t>, </a:t>
            </a:r>
            <a:r>
              <a:rPr lang="hy-AM" altLang="cs-CZ" dirty="0" smtClean="0">
                <a:latin typeface="Sylfaen" panose="010A0502050306030303" pitchFamily="18" charset="0"/>
              </a:rPr>
              <a:t>ուղիղ վճարումներ և կանաչապատում</a:t>
            </a:r>
            <a:r>
              <a:rPr lang="en-GB" altLang="cs-CZ" dirty="0" smtClean="0">
                <a:latin typeface="Sylfaen" panose="010A0502050306030303" pitchFamily="18" charset="0"/>
              </a:rPr>
              <a:t>,</a:t>
            </a:r>
            <a:r>
              <a:rPr lang="sk-SK" altLang="cs-CZ" dirty="0" smtClean="0">
                <a:latin typeface="Sylfaen" panose="010A0502050306030303" pitchFamily="18" charset="0"/>
              </a:rPr>
              <a:t> </a:t>
            </a:r>
            <a:r>
              <a:rPr lang="hy-AM" altLang="cs-CZ" dirty="0" smtClean="0">
                <a:latin typeface="Sylfaen" panose="010A0502050306030303" pitchFamily="18" charset="0"/>
              </a:rPr>
              <a:t>շրջակա միջավայրի և կլիմայի փոփոխություն, անտառային տնտեսություն և խցանափայտի արտադրություն</a:t>
            </a:r>
            <a:r>
              <a:rPr lang="en-GB" altLang="cs-CZ" dirty="0" smtClean="0">
                <a:latin typeface="Sylfaen" panose="010A0502050306030303" pitchFamily="18" charset="0"/>
              </a:rPr>
              <a:t>, </a:t>
            </a:r>
            <a:r>
              <a:rPr lang="hy-AM" altLang="cs-CZ" dirty="0" smtClean="0">
                <a:latin typeface="Sylfaen" panose="010A0502050306030303" pitchFamily="18" charset="0"/>
              </a:rPr>
              <a:t>այգեգործություն</a:t>
            </a:r>
            <a:r>
              <a:rPr lang="en-GB" altLang="cs-CZ" dirty="0" smtClean="0">
                <a:latin typeface="Sylfaen" panose="010A0502050306030303" pitchFamily="18" charset="0"/>
              </a:rPr>
              <a:t>, </a:t>
            </a:r>
            <a:r>
              <a:rPr lang="hy-AM" altLang="cs-CZ" dirty="0" smtClean="0">
                <a:latin typeface="Sylfaen" panose="010A0502050306030303" pitchFamily="18" charset="0"/>
              </a:rPr>
              <a:t>զեյթուն և ալկոհոլային խմիչքներ, գյուղատնտեսության միջազգային ասպեկտներ, կաթ, օրգանական տնտեսություն, որակ և առաջխաղացում</a:t>
            </a:r>
            <a:r>
              <a:rPr lang="en-GB" altLang="cs-CZ" dirty="0" smtClean="0">
                <a:latin typeface="Sylfaen" panose="010A0502050306030303" pitchFamily="18" charset="0"/>
              </a:rPr>
              <a:t>, </a:t>
            </a:r>
            <a:r>
              <a:rPr lang="hy-AM" altLang="cs-CZ" dirty="0" smtClean="0">
                <a:latin typeface="Sylfaen" panose="010A0502050306030303" pitchFamily="18" charset="0"/>
              </a:rPr>
              <a:t>գյուղական զարգացում և գինի։ </a:t>
            </a:r>
            <a:r>
              <a:rPr lang="en-GB" altLang="cs-CZ" dirty="0" smtClean="0">
                <a:latin typeface="Sylfaen" panose="010A0502050306030303" pitchFamily="18" charset="0"/>
              </a:rPr>
              <a:t> </a:t>
            </a:r>
            <a:endParaRPr lang="sk-SK" altLang="cs-CZ" dirty="0"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endParaRPr lang="sk-SK" altLang="cs-CZ" dirty="0"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r>
              <a:rPr lang="hy-AM" altLang="cs-CZ" dirty="0" smtClean="0">
                <a:latin typeface="Sylfaen" panose="010A0502050306030303" pitchFamily="18" charset="0"/>
              </a:rPr>
              <a:t>ԸԳՔ-ն</a:t>
            </a:r>
            <a:r>
              <a:rPr lang="sk-SK" altLang="cs-CZ" dirty="0" smtClean="0">
                <a:latin typeface="Sylfaen" panose="010A0502050306030303" pitchFamily="18" charset="0"/>
              </a:rPr>
              <a:t> 2020</a:t>
            </a:r>
            <a:r>
              <a:rPr lang="hy-AM" altLang="cs-CZ" dirty="0" smtClean="0">
                <a:latin typeface="Sylfaen" panose="010A0502050306030303" pitchFamily="18" charset="0"/>
              </a:rPr>
              <a:t>-ից հետո և կնոջ դերը։ </a:t>
            </a:r>
            <a:endParaRPr lang="en-GB" altLang="cs-CZ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631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7127" y="734096"/>
            <a:ext cx="10513073" cy="5663529"/>
          </a:xfrm>
          <a:blipFill dpi="0" rotWithShape="1">
            <a:blip r:embed="rId2" cstate="print">
              <a:alphaModFix amt="10000"/>
            </a:blip>
            <a:srcRect/>
            <a:stretch>
              <a:fillRect l="-4" t="-6" r="-28" b="26777"/>
            </a:stretch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endParaRPr lang="en-GB" sz="3600" dirty="0">
              <a:latin typeface="Sylfaen" panose="010A0502050306030303" pitchFamily="18" charset="0"/>
            </a:endParaRPr>
          </a:p>
          <a:p>
            <a:pPr marL="0" indent="0" algn="ctr">
              <a:buNone/>
            </a:pPr>
            <a:r>
              <a:rPr lang="hy-AM" sz="5000" dirty="0" smtClean="0">
                <a:latin typeface="Sylfaen" panose="010A0502050306030303" pitchFamily="18" charset="0"/>
              </a:rPr>
              <a:t>Շնորհակալություն ուշադրության համար</a:t>
            </a:r>
            <a:endParaRPr lang="en-GB" sz="5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26812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2276</TotalTime>
  <Words>451</Words>
  <Application>Microsoft Office PowerPoint</Application>
  <PresentationFormat>Custom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Motiv Office</vt:lpstr>
      <vt:lpstr>Ընդհանուր գյուղատնտեսական քաղաքականություն – մաս I </vt:lpstr>
      <vt:lpstr>Ընդհանուր գյուղատնտեսական քաղաքականություն (ԸԳՔ)</vt:lpstr>
      <vt:lpstr>ԸԳՔ-ի հետ-2020-յան հատուկ նպատակներ </vt:lpstr>
      <vt:lpstr>ԸԳՔ-ի հետ-2020-յան հատուկ նպատակներ </vt:lpstr>
      <vt:lpstr>Թեմաներ</vt:lpstr>
      <vt:lpstr>Գյուղատնտեսությունը էլ․ գյուղատնտեսության դեմ</vt:lpstr>
      <vt:lpstr>Գյուղատնտեսությունը էլ․ գյուղատնտեսության դեմ</vt:lpstr>
      <vt:lpstr>Կանայք գյուղատնտեսության մեջ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Sona</dc:creator>
  <cp:lastModifiedBy>USER</cp:lastModifiedBy>
  <cp:revision>99</cp:revision>
  <cp:lastPrinted>2018-08-06T13:55:06Z</cp:lastPrinted>
  <dcterms:created xsi:type="dcterms:W3CDTF">2018-04-03T07:09:15Z</dcterms:created>
  <dcterms:modified xsi:type="dcterms:W3CDTF">2018-11-06T14:30:43Z</dcterms:modified>
</cp:coreProperties>
</file>