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83" r:id="rId5"/>
    <p:sldId id="259" r:id="rId6"/>
    <p:sldId id="260" r:id="rId7"/>
    <p:sldId id="265" r:id="rId8"/>
    <p:sldId id="284" r:id="rId9"/>
    <p:sldId id="261" r:id="rId10"/>
    <p:sldId id="262" r:id="rId11"/>
    <p:sldId id="263" r:id="rId12"/>
    <p:sldId id="285" r:id="rId13"/>
    <p:sldId id="264" r:id="rId14"/>
    <p:sldId id="266" r:id="rId15"/>
    <p:sldId id="268" r:id="rId16"/>
    <p:sldId id="267" r:id="rId17"/>
    <p:sldId id="269" r:id="rId18"/>
    <p:sldId id="270" r:id="rId19"/>
    <p:sldId id="271" r:id="rId20"/>
    <p:sldId id="280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6" r:id="rId30"/>
    <p:sldId id="281" r:id="rId31"/>
    <p:sldId id="282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živatel systému Windows" initials="UsW" lastIdx="2" clrIdx="0">
    <p:extLst>
      <p:ext uri="{19B8F6BF-5375-455C-9EA6-DF929625EA0E}">
        <p15:presenceInfo xmlns:p15="http://schemas.microsoft.com/office/powerpoint/2012/main" xmlns="" userId="Uživatel systému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80" autoAdjust="0"/>
    <p:restoredTop sz="74251" autoAdjust="0"/>
  </p:normalViewPr>
  <p:slideViewPr>
    <p:cSldViewPr snapToGrid="0">
      <p:cViewPr varScale="1">
        <p:scale>
          <a:sx n="67" d="100"/>
          <a:sy n="67" d="100"/>
        </p:scale>
        <p:origin x="-136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A56D69-B635-4E88-95FD-02C6E4A72308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4B52B4E-D946-4CAF-80E5-F3BF7C7B4586}">
      <dgm:prSet phldrT="[Text]"/>
      <dgm:spPr/>
      <dgm:t>
        <a:bodyPr/>
        <a:lstStyle/>
        <a:p>
          <a:r>
            <a:rPr lang="en-US" dirty="0" smtClean="0"/>
            <a:t>ԽՈՐՀՐԴԱՏՎՈՒԹՅՈՒՆ </a:t>
          </a:r>
          <a:endParaRPr lang="cs-CZ" dirty="0" smtClean="0"/>
        </a:p>
        <a:p>
          <a:r>
            <a:rPr lang="en-US" dirty="0" err="1" smtClean="0"/>
            <a:t>Քաղաքականության</a:t>
          </a:r>
          <a:r>
            <a:rPr lang="en-US" dirty="0" smtClean="0"/>
            <a:t> </a:t>
          </a:r>
          <a:r>
            <a:rPr lang="en-US" dirty="0" err="1" smtClean="0"/>
            <a:t>շուրջ</a:t>
          </a:r>
          <a:r>
            <a:rPr lang="en-US" dirty="0" smtClean="0"/>
            <a:t> </a:t>
          </a:r>
          <a:r>
            <a:rPr lang="en-US" dirty="0" err="1" smtClean="0"/>
            <a:t>ճեպազրույցների</a:t>
          </a:r>
          <a:r>
            <a:rPr lang="en-US" dirty="0" smtClean="0"/>
            <a:t> </a:t>
          </a:r>
          <a:r>
            <a:rPr lang="en-US" dirty="0" err="1" smtClean="0"/>
            <a:t>անցկացում</a:t>
          </a:r>
          <a:endParaRPr lang="cs-CZ" dirty="0" smtClean="0"/>
        </a:p>
      </dgm:t>
    </dgm:pt>
    <dgm:pt modelId="{A2E0E8C5-6048-4878-8637-E75F7BEFE160}" type="parTrans" cxnId="{3F008662-3D5A-4415-B4D6-421194DEFAFA}">
      <dgm:prSet/>
      <dgm:spPr/>
      <dgm:t>
        <a:bodyPr/>
        <a:lstStyle/>
        <a:p>
          <a:endParaRPr lang="cs-CZ"/>
        </a:p>
      </dgm:t>
    </dgm:pt>
    <dgm:pt modelId="{B1F8DEF7-4509-4BF3-894C-08F0FB5DEBB0}" type="sibTrans" cxnId="{3F008662-3D5A-4415-B4D6-421194DEFAFA}">
      <dgm:prSet/>
      <dgm:spPr/>
      <dgm:t>
        <a:bodyPr/>
        <a:lstStyle/>
        <a:p>
          <a:endParaRPr lang="cs-CZ"/>
        </a:p>
      </dgm:t>
    </dgm:pt>
    <dgm:pt modelId="{083213E8-6526-4C0F-AB88-3638345354C1}">
      <dgm:prSet phldrT="[Text]"/>
      <dgm:spPr/>
      <dgm:t>
        <a:bodyPr/>
        <a:lstStyle/>
        <a:p>
          <a:r>
            <a:rPr lang="en-US" dirty="0" smtClean="0"/>
            <a:t>ՋԱՏԱԳՈՎՈՒԹՅՈՒՆ</a:t>
          </a:r>
          <a:endParaRPr lang="cs-CZ" dirty="0" smtClean="0"/>
        </a:p>
        <a:p>
          <a:r>
            <a:rPr lang="en-US" dirty="0" err="1" smtClean="0"/>
            <a:t>Դիմում</a:t>
          </a:r>
          <a:endParaRPr lang="cs-CZ" dirty="0" smtClean="0"/>
        </a:p>
      </dgm:t>
    </dgm:pt>
    <dgm:pt modelId="{D2C3D29D-B12F-4E9B-B13D-A3B094642013}" type="parTrans" cxnId="{ED50F9DE-012B-4116-B4A4-299228ADCA97}">
      <dgm:prSet/>
      <dgm:spPr/>
      <dgm:t>
        <a:bodyPr/>
        <a:lstStyle/>
        <a:p>
          <a:endParaRPr lang="cs-CZ"/>
        </a:p>
      </dgm:t>
    </dgm:pt>
    <dgm:pt modelId="{25CF0932-014C-4C7E-8239-AB7A63863E3B}" type="sibTrans" cxnId="{ED50F9DE-012B-4116-B4A4-299228ADCA97}">
      <dgm:prSet/>
      <dgm:spPr/>
      <dgm:t>
        <a:bodyPr/>
        <a:lstStyle/>
        <a:p>
          <a:endParaRPr lang="cs-CZ"/>
        </a:p>
      </dgm:t>
    </dgm:pt>
    <dgm:pt modelId="{F4F7835E-7C1D-4B15-A426-A2B24D627911}">
      <dgm:prSet phldrT="[Text]"/>
      <dgm:spPr/>
      <dgm:t>
        <a:bodyPr/>
        <a:lstStyle/>
        <a:p>
          <a:r>
            <a:rPr lang="en-US" dirty="0" smtClean="0"/>
            <a:t>ԼՈԲԲԻՆԳ</a:t>
          </a:r>
          <a:endParaRPr lang="cs-CZ" dirty="0"/>
        </a:p>
      </dgm:t>
    </dgm:pt>
    <dgm:pt modelId="{2B681A6F-398F-4FD6-A615-70B6A0918602}" type="parTrans" cxnId="{2FDC217E-5051-4D2E-ACF3-6C4D69F5F34F}">
      <dgm:prSet/>
      <dgm:spPr/>
      <dgm:t>
        <a:bodyPr/>
        <a:lstStyle/>
        <a:p>
          <a:endParaRPr lang="cs-CZ"/>
        </a:p>
      </dgm:t>
    </dgm:pt>
    <dgm:pt modelId="{FB785BA9-6073-4855-8BD4-0880E17A1C3A}" type="sibTrans" cxnId="{2FDC217E-5051-4D2E-ACF3-6C4D69F5F34F}">
      <dgm:prSet/>
      <dgm:spPr/>
      <dgm:t>
        <a:bodyPr/>
        <a:lstStyle/>
        <a:p>
          <a:endParaRPr lang="cs-CZ"/>
        </a:p>
      </dgm:t>
    </dgm:pt>
    <dgm:pt modelId="{EC86EF00-37B0-436C-9B03-7B0A2EC1687F}">
      <dgm:prSet phldrT="[Text]"/>
      <dgm:spPr/>
      <dgm:t>
        <a:bodyPr/>
        <a:lstStyle/>
        <a:p>
          <a:r>
            <a:rPr lang="en-US" dirty="0" smtClean="0"/>
            <a:t>ԱԿՏԻՎԻԶՄ</a:t>
          </a:r>
          <a:endParaRPr lang="cs-CZ" dirty="0" smtClean="0"/>
        </a:p>
        <a:p>
          <a:r>
            <a:rPr lang="en-US" dirty="0" err="1" smtClean="0"/>
            <a:t>Ուղիղ</a:t>
          </a:r>
          <a:r>
            <a:rPr lang="en-US" dirty="0" smtClean="0"/>
            <a:t> </a:t>
          </a:r>
          <a:r>
            <a:rPr lang="en-US" dirty="0" err="1" smtClean="0"/>
            <a:t>գործողություն</a:t>
          </a:r>
          <a:endParaRPr lang="cs-CZ" dirty="0"/>
        </a:p>
      </dgm:t>
    </dgm:pt>
    <dgm:pt modelId="{A388217B-BF3A-4CDF-B64B-C927CE91A32D}" type="parTrans" cxnId="{301AB7AC-3D21-4C56-AEB0-B470EE806F67}">
      <dgm:prSet/>
      <dgm:spPr/>
      <dgm:t>
        <a:bodyPr/>
        <a:lstStyle/>
        <a:p>
          <a:endParaRPr lang="cs-CZ"/>
        </a:p>
      </dgm:t>
    </dgm:pt>
    <dgm:pt modelId="{6EC3F3A7-1765-4432-96FC-6E32E5D50F55}" type="sibTrans" cxnId="{301AB7AC-3D21-4C56-AEB0-B470EE806F67}">
      <dgm:prSet/>
      <dgm:spPr/>
      <dgm:t>
        <a:bodyPr/>
        <a:lstStyle/>
        <a:p>
          <a:endParaRPr lang="cs-CZ"/>
        </a:p>
      </dgm:t>
    </dgm:pt>
    <dgm:pt modelId="{26472061-5080-4703-BFC2-4FA897724B3D}" type="pres">
      <dgm:prSet presAssocID="{09A56D69-B635-4E88-95FD-02C6E4A7230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2163CB7-5CC3-4AEC-A668-86E1E810BFDB}" type="pres">
      <dgm:prSet presAssocID="{09A56D69-B635-4E88-95FD-02C6E4A72308}" presName="axisShape" presStyleLbl="bgShp" presStyleIdx="0" presStyleCnt="1"/>
      <dgm:spPr/>
    </dgm:pt>
    <dgm:pt modelId="{2CEA17C3-317C-4846-8377-BEDC5F5678EE}" type="pres">
      <dgm:prSet presAssocID="{09A56D69-B635-4E88-95FD-02C6E4A72308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4D096D-6BC9-482C-AE7B-416CCB73BE4B}" type="pres">
      <dgm:prSet presAssocID="{09A56D69-B635-4E88-95FD-02C6E4A72308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C58507-202E-427B-BB25-46F4C03D524D}" type="pres">
      <dgm:prSet presAssocID="{09A56D69-B635-4E88-95FD-02C6E4A72308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4431877-9BD6-4C73-A2DE-04C303C37C24}" type="pres">
      <dgm:prSet presAssocID="{09A56D69-B635-4E88-95FD-02C6E4A72308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FDC217E-5051-4D2E-ACF3-6C4D69F5F34F}" srcId="{09A56D69-B635-4E88-95FD-02C6E4A72308}" destId="{F4F7835E-7C1D-4B15-A426-A2B24D627911}" srcOrd="2" destOrd="0" parTransId="{2B681A6F-398F-4FD6-A615-70B6A0918602}" sibTransId="{FB785BA9-6073-4855-8BD4-0880E17A1C3A}"/>
    <dgm:cxn modelId="{95088977-C4DF-4BFB-BFAD-D6BE66E93DFF}" type="presOf" srcId="{09A56D69-B635-4E88-95FD-02C6E4A72308}" destId="{26472061-5080-4703-BFC2-4FA897724B3D}" srcOrd="0" destOrd="0" presId="urn:microsoft.com/office/officeart/2005/8/layout/matrix2"/>
    <dgm:cxn modelId="{665A361E-C51D-4755-BE57-99A82D5234DF}" type="presOf" srcId="{EC86EF00-37B0-436C-9B03-7B0A2EC1687F}" destId="{74431877-9BD6-4C73-A2DE-04C303C37C24}" srcOrd="0" destOrd="0" presId="urn:microsoft.com/office/officeart/2005/8/layout/matrix2"/>
    <dgm:cxn modelId="{ED50F9DE-012B-4116-B4A4-299228ADCA97}" srcId="{09A56D69-B635-4E88-95FD-02C6E4A72308}" destId="{083213E8-6526-4C0F-AB88-3638345354C1}" srcOrd="1" destOrd="0" parTransId="{D2C3D29D-B12F-4E9B-B13D-A3B094642013}" sibTransId="{25CF0932-014C-4C7E-8239-AB7A63863E3B}"/>
    <dgm:cxn modelId="{3F008662-3D5A-4415-B4D6-421194DEFAFA}" srcId="{09A56D69-B635-4E88-95FD-02C6E4A72308}" destId="{44B52B4E-D946-4CAF-80E5-F3BF7C7B4586}" srcOrd="0" destOrd="0" parTransId="{A2E0E8C5-6048-4878-8637-E75F7BEFE160}" sibTransId="{B1F8DEF7-4509-4BF3-894C-08F0FB5DEBB0}"/>
    <dgm:cxn modelId="{5361D5F3-BE76-410A-B97D-9C55E66A1826}" type="presOf" srcId="{44B52B4E-D946-4CAF-80E5-F3BF7C7B4586}" destId="{2CEA17C3-317C-4846-8377-BEDC5F5678EE}" srcOrd="0" destOrd="0" presId="urn:microsoft.com/office/officeart/2005/8/layout/matrix2"/>
    <dgm:cxn modelId="{0ECF3C67-DDAD-47B2-B120-E927D6F33656}" type="presOf" srcId="{083213E8-6526-4C0F-AB88-3638345354C1}" destId="{AD4D096D-6BC9-482C-AE7B-416CCB73BE4B}" srcOrd="0" destOrd="0" presId="urn:microsoft.com/office/officeart/2005/8/layout/matrix2"/>
    <dgm:cxn modelId="{301AB7AC-3D21-4C56-AEB0-B470EE806F67}" srcId="{09A56D69-B635-4E88-95FD-02C6E4A72308}" destId="{EC86EF00-37B0-436C-9B03-7B0A2EC1687F}" srcOrd="3" destOrd="0" parTransId="{A388217B-BF3A-4CDF-B64B-C927CE91A32D}" sibTransId="{6EC3F3A7-1765-4432-96FC-6E32E5D50F55}"/>
    <dgm:cxn modelId="{7F4329A8-D4AE-4130-9F98-443333288764}" type="presOf" srcId="{F4F7835E-7C1D-4B15-A426-A2B24D627911}" destId="{17C58507-202E-427B-BB25-46F4C03D524D}" srcOrd="0" destOrd="0" presId="urn:microsoft.com/office/officeart/2005/8/layout/matrix2"/>
    <dgm:cxn modelId="{5E563DED-C966-42E1-8669-FF9F6A6BC0EA}" type="presParOf" srcId="{26472061-5080-4703-BFC2-4FA897724B3D}" destId="{22163CB7-5CC3-4AEC-A668-86E1E810BFDB}" srcOrd="0" destOrd="0" presId="urn:microsoft.com/office/officeart/2005/8/layout/matrix2"/>
    <dgm:cxn modelId="{32DC02E9-898B-4963-A052-CC494DAC0A81}" type="presParOf" srcId="{26472061-5080-4703-BFC2-4FA897724B3D}" destId="{2CEA17C3-317C-4846-8377-BEDC5F5678EE}" srcOrd="1" destOrd="0" presId="urn:microsoft.com/office/officeart/2005/8/layout/matrix2"/>
    <dgm:cxn modelId="{B7E73D6B-7EC3-453E-A86F-9A437A97866F}" type="presParOf" srcId="{26472061-5080-4703-BFC2-4FA897724B3D}" destId="{AD4D096D-6BC9-482C-AE7B-416CCB73BE4B}" srcOrd="2" destOrd="0" presId="urn:microsoft.com/office/officeart/2005/8/layout/matrix2"/>
    <dgm:cxn modelId="{7D6052CB-1A6C-4F4E-A2E1-4C44B339022E}" type="presParOf" srcId="{26472061-5080-4703-BFC2-4FA897724B3D}" destId="{17C58507-202E-427B-BB25-46F4C03D524D}" srcOrd="3" destOrd="0" presId="urn:microsoft.com/office/officeart/2005/8/layout/matrix2"/>
    <dgm:cxn modelId="{76AFD72D-4DC7-4172-BC54-4F7307B4165D}" type="presParOf" srcId="{26472061-5080-4703-BFC2-4FA897724B3D}" destId="{74431877-9BD6-4C73-A2DE-04C303C37C24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E7382-A3D3-430B-8260-6A9FBE0FF4EC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50C79-512E-49E5-B56A-78CA3C1653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39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50C79-512E-49E5-B56A-78CA3C16531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3657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50C79-512E-49E5-B56A-78CA3C16531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7318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50C79-512E-49E5-B56A-78CA3C165318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11148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Specificky k cíli uvést, že zde se ROMA spíše</a:t>
            </a:r>
            <a:r>
              <a:rPr lang="cs-CZ" baseline="0" dirty="0" smtClean="0"/>
              <a:t> zaměřuje na to, jak definovat cíle v oblasti ovlivňování veřejných politik. Tedy Rapid </a:t>
            </a:r>
            <a:r>
              <a:rPr lang="cs-CZ" baseline="0" dirty="0" err="1" smtClean="0"/>
              <a:t>housing</a:t>
            </a:r>
            <a:r>
              <a:rPr lang="cs-CZ" baseline="0" dirty="0" smtClean="0"/>
              <a:t> má cíl změnu politiky sociálního bydlení prostřednictví otestování přístupu </a:t>
            </a:r>
            <a:r>
              <a:rPr lang="cs-CZ" baseline="0" dirty="0" err="1" smtClean="0"/>
              <a:t>housing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first</a:t>
            </a:r>
            <a:r>
              <a:rPr lang="cs-CZ" baseline="0" dirty="0" smtClean="0"/>
              <a:t> (dopad) výsledek aktivit je zlepšení kvality života, schopnosti bydlení a osamostatnění se bezdomovců v testovací skupině. Zatímco ROMA si jako cíl klade na stejnou úroveň tak jako výsledek aktivit sleduje změnu chování aktérů tvorby politiky (nikoliv změnu chování u beneficientů). Zde tedy opouštíme EBP přístup a spíše se zaměřujeme na hodnocení schopnosti NGO lobbovat za nějaký přístup. ROMA by pro Rapid </a:t>
            </a:r>
            <a:r>
              <a:rPr lang="cs-CZ" baseline="0" dirty="0" err="1" smtClean="0"/>
              <a:t>housing</a:t>
            </a:r>
            <a:r>
              <a:rPr lang="cs-CZ" baseline="0" dirty="0" smtClean="0"/>
              <a:t> byla využitelná ne k evaluaci </a:t>
            </a:r>
            <a:r>
              <a:rPr lang="cs-CZ" baseline="0" dirty="0" err="1" smtClean="0"/>
              <a:t>Housing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first</a:t>
            </a:r>
            <a:r>
              <a:rPr lang="cs-CZ" baseline="0" dirty="0" smtClean="0"/>
              <a:t>, ale k naplánování evaluaci toho, zda bude </a:t>
            </a:r>
            <a:r>
              <a:rPr lang="cs-CZ" baseline="0" dirty="0" err="1" smtClean="0"/>
              <a:t>housing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first</a:t>
            </a:r>
            <a:r>
              <a:rPr lang="cs-CZ" baseline="0" dirty="0" smtClean="0"/>
              <a:t> adoptován jako nástroj politiky sociálního bydlení.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50C79-512E-49E5-B56A-78CA3C165318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38328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Je zajímavé,</a:t>
            </a:r>
            <a:r>
              <a:rPr lang="cs-CZ" baseline="0" dirty="0" smtClean="0"/>
              <a:t> že ROMA se vůbec nezaměřuje a neptá na výsledky vzhledem k potřebám cílové skupiny – neřeší průkaznost toho, zda nějaké řešení či funguje nebo ne. 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50C79-512E-49E5-B56A-78CA3C165318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28461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97C7-D740-49AE-987D-4A9FD1D7DD15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5690-E30D-4508-9AAA-65AF3EE08D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3137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97C7-D740-49AE-987D-4A9FD1D7DD15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5690-E30D-4508-9AAA-65AF3EE08D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7492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97C7-D740-49AE-987D-4A9FD1D7DD15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5690-E30D-4508-9AAA-65AF3EE08D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00231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97C7-D740-49AE-987D-4A9FD1D7DD15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5690-E30D-4508-9AAA-65AF3EE08D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20727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97C7-D740-49AE-987D-4A9FD1D7DD15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5690-E30D-4508-9AAA-65AF3EE08D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9458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97C7-D740-49AE-987D-4A9FD1D7DD15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5690-E30D-4508-9AAA-65AF3EE08D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7733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97C7-D740-49AE-987D-4A9FD1D7DD15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5690-E30D-4508-9AAA-65AF3EE08D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7479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97C7-D740-49AE-987D-4A9FD1D7DD15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5690-E30D-4508-9AAA-65AF3EE08D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531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97C7-D740-49AE-987D-4A9FD1D7DD15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5690-E30D-4508-9AAA-65AF3EE08D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92849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97C7-D740-49AE-987D-4A9FD1D7DD15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5690-E30D-4508-9AAA-65AF3EE08D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17695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97C7-D740-49AE-987D-4A9FD1D7DD15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5690-E30D-4508-9AAA-65AF3EE08D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630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E97C7-D740-49AE-987D-4A9FD1D7DD15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B5690-E30D-4508-9AAA-65AF3EE08D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07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Sylfaen" panose="010A0502050306030303" pitchFamily="18" charset="0"/>
              </a:rPr>
              <a:t>ROMA-ի </a:t>
            </a:r>
            <a:r>
              <a:rPr lang="en-GB" dirty="0" err="1" smtClean="0">
                <a:latin typeface="Sylfaen" panose="010A0502050306030303" pitchFamily="18" charset="0"/>
              </a:rPr>
              <a:t>գործարկումը</a:t>
            </a:r>
            <a:r>
              <a:rPr lang="cs-CZ" dirty="0" smtClean="0">
                <a:latin typeface="Sylfaen" panose="010A0502050306030303" pitchFamily="18" charset="0"/>
              </a:rPr>
              <a:t> </a:t>
            </a:r>
            <a:br>
              <a:rPr lang="cs-CZ" dirty="0" smtClean="0">
                <a:latin typeface="Sylfaen" panose="010A0502050306030303" pitchFamily="18" charset="0"/>
              </a:rPr>
            </a:br>
            <a:r>
              <a:rPr lang="en-US" dirty="0" err="1" smtClean="0">
                <a:latin typeface="Sylfaen" panose="010A0502050306030303" pitchFamily="18" charset="0"/>
              </a:rPr>
              <a:t>Մասնակցային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ռազմավարության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մշակում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endParaRPr lang="en-GB" dirty="0">
              <a:latin typeface="Sylfaen" panose="010A0502050306030303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>
                <a:latin typeface="Sylfaen" panose="010A0502050306030303" pitchFamily="18" charset="0"/>
              </a:rPr>
              <a:t>Ինչպե՞ս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են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ցանցերը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փոխում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իրավիճակը</a:t>
            </a:r>
            <a:r>
              <a:rPr lang="en-GB" dirty="0" smtClean="0">
                <a:latin typeface="Sylfaen" panose="010A0502050306030303" pitchFamily="18" charset="0"/>
              </a:rPr>
              <a:t>: </a:t>
            </a:r>
            <a:r>
              <a:rPr lang="en-GB" dirty="0" err="1" smtClean="0">
                <a:latin typeface="Sylfaen" panose="010A0502050306030303" pitchFamily="18" charset="0"/>
              </a:rPr>
              <a:t>Փոփոխությունների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տեսության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օգտագործումն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ավելի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լավ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արդյունքների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հասնելու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համար</a:t>
            </a:r>
            <a:endParaRPr lang="en-GB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1989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Sylfaen" panose="010A0502050306030303" pitchFamily="18" charset="0"/>
              </a:rPr>
              <a:t>Վարժություն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cs-CZ" dirty="0" smtClean="0">
                <a:latin typeface="Sylfaen" panose="010A0502050306030303" pitchFamily="18" charset="0"/>
              </a:rPr>
              <a:t>– </a:t>
            </a:r>
            <a:r>
              <a:rPr lang="en-US" dirty="0" err="1" smtClean="0">
                <a:latin typeface="Sylfaen" panose="010A0502050306030303" pitchFamily="18" charset="0"/>
              </a:rPr>
              <a:t>շարժիչ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ուժերի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սահմանում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endParaRPr lang="en-GB" dirty="0">
              <a:latin typeface="Sylfaen" panose="010A05020503060303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70868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ct val="20000"/>
              </a:spcBef>
              <a:buNone/>
            </a:pPr>
            <a:endParaRPr kumimoji="0" lang="en-US" altLang="cs-CZ" dirty="0" smtClean="0"/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lang="en-US" altLang="cs-CZ" dirty="0" err="1" smtClean="0">
                <a:latin typeface="Sylfaen" panose="010A0502050306030303" pitchFamily="18" charset="0"/>
              </a:rPr>
              <a:t>Նշել</a:t>
            </a:r>
            <a:r>
              <a:rPr lang="en-US" altLang="cs-CZ" dirty="0" smtClean="0">
                <a:latin typeface="Sylfaen" panose="010A0502050306030303" pitchFamily="18" charset="0"/>
              </a:rPr>
              <a:t> </a:t>
            </a:r>
            <a:r>
              <a:rPr lang="en-US" altLang="cs-CZ" dirty="0" err="1" smtClean="0">
                <a:latin typeface="Sylfaen" panose="010A0502050306030303" pitchFamily="18" charset="0"/>
              </a:rPr>
              <a:t>քաղաքականության</a:t>
            </a:r>
            <a:r>
              <a:rPr lang="en-US" altLang="cs-CZ" dirty="0" smtClean="0">
                <a:latin typeface="Sylfaen" panose="010A0502050306030303" pitchFamily="18" charset="0"/>
              </a:rPr>
              <a:t> </a:t>
            </a:r>
            <a:r>
              <a:rPr lang="en-US" altLang="cs-CZ" dirty="0" err="1" smtClean="0">
                <a:latin typeface="Sylfaen" panose="010A0502050306030303" pitchFamily="18" charset="0"/>
              </a:rPr>
              <a:t>ազդման</a:t>
            </a:r>
            <a:r>
              <a:rPr lang="en-US" altLang="cs-CZ" dirty="0" smtClean="0">
                <a:latin typeface="Sylfaen" panose="010A0502050306030303" pitchFamily="18" charset="0"/>
              </a:rPr>
              <a:t> </a:t>
            </a:r>
            <a:r>
              <a:rPr lang="en-US" altLang="cs-CZ" dirty="0" err="1" smtClean="0">
                <a:latin typeface="Sylfaen" panose="010A0502050306030303" pitchFamily="18" charset="0"/>
              </a:rPr>
              <a:t>նպատակը</a:t>
            </a:r>
            <a:r>
              <a:rPr lang="en-US" altLang="cs-CZ" dirty="0" smtClean="0">
                <a:latin typeface="Sylfaen" panose="010A0502050306030303" pitchFamily="18" charset="0"/>
              </a:rPr>
              <a:t> </a:t>
            </a:r>
            <a:r>
              <a:rPr lang="en-US" altLang="cs-CZ" dirty="0" err="1" smtClean="0">
                <a:latin typeface="Sylfaen" panose="010A0502050306030303" pitchFamily="18" charset="0"/>
              </a:rPr>
              <a:t>էջի</a:t>
            </a:r>
            <a:r>
              <a:rPr lang="en-US" altLang="cs-CZ" dirty="0" smtClean="0">
                <a:latin typeface="Sylfaen" panose="010A0502050306030303" pitchFamily="18" charset="0"/>
              </a:rPr>
              <a:t> </a:t>
            </a:r>
            <a:r>
              <a:rPr lang="en-US" altLang="cs-CZ" dirty="0" err="1" smtClean="0">
                <a:latin typeface="Sylfaen" panose="010A0502050306030303" pitchFamily="18" charset="0"/>
              </a:rPr>
              <a:t>կեսին</a:t>
            </a:r>
            <a:r>
              <a:rPr lang="en-US" altLang="cs-CZ" dirty="0" smtClean="0">
                <a:latin typeface="Sylfaen" panose="010A0502050306030303" pitchFamily="18" charset="0"/>
              </a:rPr>
              <a:t>: </a:t>
            </a:r>
            <a:endParaRPr kumimoji="0" lang="en-US" altLang="cs-CZ" dirty="0" smtClean="0">
              <a:latin typeface="Sylfaen" panose="010A0502050306030303" pitchFamily="18" charset="0"/>
            </a:endParaRP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kumimoji="0" lang="en-US" altLang="cs-CZ" dirty="0" err="1" smtClean="0">
                <a:latin typeface="Sylfaen" panose="010A0502050306030303" pitchFamily="18" charset="0"/>
              </a:rPr>
              <a:t>Անհատական</a:t>
            </a:r>
            <a:r>
              <a:rPr kumimoji="0" lang="en-US" altLang="cs-CZ" dirty="0" smtClean="0">
                <a:latin typeface="Sylfaen" panose="010A0502050306030303" pitchFamily="18" charset="0"/>
              </a:rPr>
              <a:t> </a:t>
            </a:r>
            <a:r>
              <a:rPr kumimoji="0" lang="en-US" altLang="cs-CZ" dirty="0" err="1" smtClean="0">
                <a:latin typeface="Sylfaen" panose="010A0502050306030303" pitchFamily="18" charset="0"/>
              </a:rPr>
              <a:t>ուղեղի</a:t>
            </a:r>
            <a:r>
              <a:rPr kumimoji="0" lang="en-US" altLang="cs-CZ" dirty="0" smtClean="0">
                <a:latin typeface="Sylfaen" panose="010A0502050306030303" pitchFamily="18" charset="0"/>
              </a:rPr>
              <a:t> </a:t>
            </a:r>
            <a:r>
              <a:rPr kumimoji="0" lang="en-US" altLang="cs-CZ" dirty="0" err="1" smtClean="0">
                <a:latin typeface="Sylfaen" panose="010A0502050306030303" pitchFamily="18" charset="0"/>
              </a:rPr>
              <a:t>գրոհ</a:t>
            </a:r>
            <a:r>
              <a:rPr kumimoji="0" lang="en-US" altLang="cs-CZ" dirty="0" smtClean="0">
                <a:latin typeface="Sylfaen" panose="010A0502050306030303" pitchFamily="18" charset="0"/>
              </a:rPr>
              <a:t> </a:t>
            </a:r>
            <a:r>
              <a:rPr kumimoji="0" lang="en-US" altLang="cs-CZ" dirty="0" err="1" smtClean="0">
                <a:latin typeface="Sylfaen" panose="010A0502050306030303" pitchFamily="18" charset="0"/>
              </a:rPr>
              <a:t>անել</a:t>
            </a:r>
            <a:r>
              <a:rPr kumimoji="0" lang="en-US" altLang="cs-CZ" dirty="0" smtClean="0">
                <a:latin typeface="Sylfaen" panose="010A0502050306030303" pitchFamily="18" charset="0"/>
              </a:rPr>
              <a:t> </a:t>
            </a:r>
            <a:r>
              <a:rPr kumimoji="0" lang="en-US" altLang="cs-CZ" dirty="0" err="1" smtClean="0">
                <a:latin typeface="Sylfaen" panose="010A0502050306030303" pitchFamily="18" charset="0"/>
              </a:rPr>
              <a:t>փոփոխության</a:t>
            </a:r>
            <a:r>
              <a:rPr kumimoji="0" lang="en-US" altLang="cs-CZ" dirty="0" smtClean="0">
                <a:latin typeface="Sylfaen" panose="010A0502050306030303" pitchFamily="18" charset="0"/>
              </a:rPr>
              <a:t> </a:t>
            </a:r>
            <a:r>
              <a:rPr kumimoji="0" lang="en-US" altLang="cs-CZ" dirty="0" err="1" smtClean="0">
                <a:latin typeface="Sylfaen" panose="010A0502050306030303" pitchFamily="18" charset="0"/>
              </a:rPr>
              <a:t>կողմ</a:t>
            </a:r>
            <a:r>
              <a:rPr kumimoji="0" lang="en-US" altLang="cs-CZ" dirty="0" smtClean="0">
                <a:latin typeface="Sylfaen" panose="010A0502050306030303" pitchFamily="18" charset="0"/>
              </a:rPr>
              <a:t> </a:t>
            </a:r>
            <a:r>
              <a:rPr kumimoji="0" lang="en-US" altLang="cs-CZ" dirty="0" err="1" smtClean="0">
                <a:latin typeface="Sylfaen" panose="010A0502050306030303" pitchFamily="18" charset="0"/>
              </a:rPr>
              <a:t>կամ</a:t>
            </a:r>
            <a:r>
              <a:rPr kumimoji="0" lang="en-US" altLang="cs-CZ" dirty="0" smtClean="0">
                <a:latin typeface="Sylfaen" panose="010A0502050306030303" pitchFamily="18" charset="0"/>
              </a:rPr>
              <a:t> </a:t>
            </a:r>
            <a:r>
              <a:rPr kumimoji="0" lang="en-US" altLang="cs-CZ" dirty="0" err="1" smtClean="0">
                <a:latin typeface="Sylfaen" panose="010A0502050306030303" pitchFamily="18" charset="0"/>
              </a:rPr>
              <a:t>դեմ</a:t>
            </a:r>
            <a:r>
              <a:rPr kumimoji="0" lang="en-US" altLang="cs-CZ" dirty="0" smtClean="0">
                <a:latin typeface="Sylfaen" panose="010A0502050306030303" pitchFamily="18" charset="0"/>
              </a:rPr>
              <a:t> </a:t>
            </a:r>
            <a:r>
              <a:rPr kumimoji="0" lang="en-US" altLang="cs-CZ" dirty="0" err="1" smtClean="0">
                <a:latin typeface="Sylfaen" panose="010A0502050306030303" pitchFamily="18" charset="0"/>
              </a:rPr>
              <a:t>ուժերի</a:t>
            </a:r>
            <a:r>
              <a:rPr kumimoji="0" lang="en-US" altLang="cs-CZ" dirty="0" smtClean="0">
                <a:latin typeface="Sylfaen" panose="010A0502050306030303" pitchFamily="18" charset="0"/>
              </a:rPr>
              <a:t> </a:t>
            </a:r>
            <a:r>
              <a:rPr kumimoji="0" lang="en-US" altLang="cs-CZ" dirty="0" err="1" smtClean="0">
                <a:latin typeface="Sylfaen" panose="010A0502050306030303" pitchFamily="18" charset="0"/>
              </a:rPr>
              <a:t>վերաբերյալ</a:t>
            </a:r>
            <a:r>
              <a:rPr kumimoji="0" lang="en-US" altLang="cs-CZ" dirty="0" smtClean="0">
                <a:latin typeface="Sylfaen" panose="010A0502050306030303" pitchFamily="18" charset="0"/>
              </a:rPr>
              <a:t>՝ </a:t>
            </a:r>
            <a:r>
              <a:rPr kumimoji="0" lang="en-US" altLang="cs-CZ" dirty="0" err="1" smtClean="0">
                <a:latin typeface="Sylfaen" panose="010A0502050306030303" pitchFamily="18" charset="0"/>
              </a:rPr>
              <a:t>օգտագործելով</a:t>
            </a:r>
            <a:r>
              <a:rPr kumimoji="0" lang="en-US" altLang="cs-CZ" dirty="0" smtClean="0">
                <a:latin typeface="Sylfaen" panose="010A0502050306030303" pitchFamily="18" charset="0"/>
              </a:rPr>
              <a:t> </a:t>
            </a:r>
            <a:r>
              <a:rPr kumimoji="0" lang="en-US" altLang="cs-CZ" dirty="0" err="1" smtClean="0">
                <a:latin typeface="Sylfaen" panose="010A0502050306030303" pitchFamily="18" charset="0"/>
              </a:rPr>
              <a:t>կպչուն</a:t>
            </a:r>
            <a:r>
              <a:rPr kumimoji="0" lang="en-US" altLang="cs-CZ" dirty="0" smtClean="0">
                <a:latin typeface="Sylfaen" panose="010A0502050306030303" pitchFamily="18" charset="0"/>
              </a:rPr>
              <a:t> </a:t>
            </a:r>
            <a:r>
              <a:rPr kumimoji="0" lang="en-US" altLang="cs-CZ" dirty="0" err="1" smtClean="0">
                <a:latin typeface="Sylfaen" panose="010A0502050306030303" pitchFamily="18" charset="0"/>
              </a:rPr>
              <a:t>թղթեր</a:t>
            </a:r>
            <a:r>
              <a:rPr kumimoji="0" lang="en-US" altLang="cs-CZ" dirty="0" smtClean="0">
                <a:latin typeface="Sylfaen" panose="010A0502050306030303" pitchFamily="18" charset="0"/>
              </a:rPr>
              <a:t>: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kumimoji="0" lang="en-US" altLang="cs-CZ" dirty="0" err="1" smtClean="0">
                <a:latin typeface="Sylfaen" panose="010A0502050306030303" pitchFamily="18" charset="0"/>
              </a:rPr>
              <a:t>Խմբային</a:t>
            </a:r>
            <a:r>
              <a:rPr kumimoji="0" lang="en-US" altLang="cs-CZ" dirty="0" smtClean="0">
                <a:latin typeface="Sylfaen" panose="010A0502050306030303" pitchFamily="18" charset="0"/>
              </a:rPr>
              <a:t> </a:t>
            </a:r>
            <a:r>
              <a:rPr kumimoji="0" lang="en-US" altLang="cs-CZ" dirty="0" err="1" smtClean="0">
                <a:latin typeface="Sylfaen" panose="010A0502050306030303" pitchFamily="18" charset="0"/>
              </a:rPr>
              <a:t>աշխատանք</a:t>
            </a:r>
            <a:r>
              <a:rPr kumimoji="0" lang="en-US" altLang="cs-CZ" dirty="0" smtClean="0">
                <a:latin typeface="Sylfaen" panose="010A0502050306030303" pitchFamily="18" charset="0"/>
              </a:rPr>
              <a:t>  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eriod"/>
            </a:pPr>
            <a:r>
              <a:rPr lang="en-US" altLang="cs-CZ" b="1" dirty="0" err="1" smtClean="0">
                <a:latin typeface="Sylfaen" panose="010A0502050306030303" pitchFamily="18" charset="0"/>
              </a:rPr>
              <a:t>Հատկորոշել</a:t>
            </a:r>
            <a:r>
              <a:rPr lang="en-US" altLang="cs-CZ" b="1" dirty="0" smtClean="0">
                <a:latin typeface="Sylfaen" panose="010A0502050306030303" pitchFamily="18" charset="0"/>
              </a:rPr>
              <a:t> </a:t>
            </a:r>
            <a:r>
              <a:rPr lang="en-US" altLang="cs-CZ" b="1" dirty="0" err="1" smtClean="0">
                <a:latin typeface="Sylfaen" panose="010A0502050306030303" pitchFamily="18" charset="0"/>
              </a:rPr>
              <a:t>ուժերը</a:t>
            </a:r>
            <a:r>
              <a:rPr lang="en-US" altLang="cs-CZ" b="1" dirty="0" smtClean="0">
                <a:latin typeface="Sylfaen" panose="010A0502050306030303" pitchFamily="18" charset="0"/>
              </a:rPr>
              <a:t> </a:t>
            </a:r>
            <a:r>
              <a:rPr lang="en-US" altLang="cs-CZ" dirty="0" smtClean="0">
                <a:latin typeface="Sylfaen" panose="010A0502050306030303" pitchFamily="18" charset="0"/>
              </a:rPr>
              <a:t>(</a:t>
            </a:r>
            <a:r>
              <a:rPr lang="en-US" altLang="cs-CZ" dirty="0" err="1" smtClean="0">
                <a:latin typeface="Sylfaen" panose="010A0502050306030303" pitchFamily="18" charset="0"/>
              </a:rPr>
              <a:t>ուղեղի</a:t>
            </a:r>
            <a:r>
              <a:rPr lang="en-US" altLang="cs-CZ" dirty="0" smtClean="0">
                <a:latin typeface="Sylfaen" panose="010A0502050306030303" pitchFamily="18" charset="0"/>
              </a:rPr>
              <a:t> </a:t>
            </a:r>
            <a:r>
              <a:rPr lang="en-US" altLang="cs-CZ" dirty="0" err="1" smtClean="0">
                <a:latin typeface="Sylfaen" panose="010A0502050306030303" pitchFamily="18" charset="0"/>
              </a:rPr>
              <a:t>գրոհի</a:t>
            </a:r>
            <a:r>
              <a:rPr lang="en-US" altLang="cs-CZ" dirty="0" smtClean="0">
                <a:latin typeface="Sylfaen" panose="010A0502050306030303" pitchFamily="18" charset="0"/>
              </a:rPr>
              <a:t> </a:t>
            </a:r>
            <a:r>
              <a:rPr lang="en-US" altLang="cs-CZ" dirty="0" err="1" smtClean="0">
                <a:latin typeface="Sylfaen" panose="010A0502050306030303" pitchFamily="18" charset="0"/>
              </a:rPr>
              <a:t>արդյունք</a:t>
            </a:r>
            <a:r>
              <a:rPr lang="en-US" altLang="cs-CZ" dirty="0" smtClean="0">
                <a:latin typeface="Sylfaen" panose="010A0502050306030303" pitchFamily="18" charset="0"/>
              </a:rPr>
              <a:t>) և </a:t>
            </a:r>
            <a:r>
              <a:rPr lang="en-US" altLang="cs-CZ" dirty="0" err="1" smtClean="0">
                <a:latin typeface="Sylfaen" panose="010A0502050306030303" pitchFamily="18" charset="0"/>
              </a:rPr>
              <a:t>նշել</a:t>
            </a:r>
            <a:r>
              <a:rPr lang="en-US" altLang="cs-CZ" dirty="0" smtClean="0">
                <a:latin typeface="Sylfaen" panose="010A0502050306030303" pitchFamily="18" charset="0"/>
              </a:rPr>
              <a:t> </a:t>
            </a:r>
            <a:r>
              <a:rPr lang="en-US" altLang="cs-CZ" dirty="0" err="1" smtClean="0">
                <a:latin typeface="Sylfaen" panose="010A0502050306030303" pitchFamily="18" charset="0"/>
              </a:rPr>
              <a:t>դրանք</a:t>
            </a:r>
            <a:r>
              <a:rPr lang="en-US" altLang="cs-CZ" dirty="0" smtClean="0">
                <a:latin typeface="Sylfaen" panose="010A0502050306030303" pitchFamily="18" charset="0"/>
              </a:rPr>
              <a:t> </a:t>
            </a:r>
            <a:r>
              <a:rPr lang="en-US" altLang="cs-CZ" dirty="0" err="1" smtClean="0">
                <a:latin typeface="Sylfaen" panose="010A0502050306030303" pitchFamily="18" charset="0"/>
              </a:rPr>
              <a:t>դիագրամում</a:t>
            </a:r>
            <a:r>
              <a:rPr lang="en-US" altLang="cs-CZ" dirty="0" smtClean="0">
                <a:latin typeface="Sylfaen" panose="010A0502050306030303" pitchFamily="18" charset="0"/>
              </a:rPr>
              <a:t>, </a:t>
            </a:r>
            <a:endParaRPr kumimoji="0" lang="en-US" altLang="cs-CZ" dirty="0" smtClean="0">
              <a:latin typeface="Sylfaen" panose="010A0502050306030303" pitchFamily="18" charset="0"/>
            </a:endParaRPr>
          </a:p>
          <a:p>
            <a:pPr marL="914400" lvl="1" indent="-457200">
              <a:spcBef>
                <a:spcPct val="20000"/>
              </a:spcBef>
              <a:buFont typeface="+mj-lt"/>
              <a:buAutoNum type="arabicPeriod"/>
            </a:pPr>
            <a:r>
              <a:rPr lang="en-US" altLang="cs-CZ" b="1" dirty="0" err="1" smtClean="0">
                <a:latin typeface="Sylfaen" panose="010A0502050306030303" pitchFamily="18" charset="0"/>
              </a:rPr>
              <a:t>Նայել</a:t>
            </a:r>
            <a:r>
              <a:rPr lang="en-US" altLang="cs-CZ" b="1" dirty="0" smtClean="0">
                <a:latin typeface="Sylfaen" panose="010A0502050306030303" pitchFamily="18" charset="0"/>
              </a:rPr>
              <a:t> </a:t>
            </a:r>
            <a:r>
              <a:rPr lang="en-US" altLang="cs-CZ" b="1" dirty="0" err="1" smtClean="0">
                <a:latin typeface="Sylfaen" panose="010A0502050306030303" pitchFamily="18" charset="0"/>
              </a:rPr>
              <a:t>քո</a:t>
            </a:r>
            <a:r>
              <a:rPr lang="en-US" altLang="cs-CZ" b="1" dirty="0" smtClean="0">
                <a:latin typeface="Sylfaen" panose="010A0502050306030303" pitchFamily="18" charset="0"/>
              </a:rPr>
              <a:t> </a:t>
            </a:r>
            <a:r>
              <a:rPr lang="en-US" altLang="cs-CZ" b="1" dirty="0" err="1" smtClean="0">
                <a:latin typeface="Sylfaen" panose="010A0502050306030303" pitchFamily="18" charset="0"/>
              </a:rPr>
              <a:t>արած</a:t>
            </a:r>
            <a:r>
              <a:rPr lang="en-US" altLang="cs-CZ" b="1" dirty="0" smtClean="0">
                <a:latin typeface="Sylfaen" panose="010A0502050306030303" pitchFamily="18" charset="0"/>
              </a:rPr>
              <a:t> </a:t>
            </a:r>
            <a:r>
              <a:rPr lang="en-US" altLang="cs-CZ" b="1" dirty="0" err="1" smtClean="0">
                <a:latin typeface="Sylfaen" panose="010A0502050306030303" pitchFamily="18" charset="0"/>
              </a:rPr>
              <a:t>վերլուծությանը</a:t>
            </a:r>
            <a:r>
              <a:rPr kumimoji="0" lang="en-US" altLang="cs-CZ" dirty="0" smtClean="0">
                <a:latin typeface="Sylfaen" panose="010A0502050306030303" pitchFamily="18" charset="0"/>
              </a:rPr>
              <a:t>, </a:t>
            </a:r>
            <a:r>
              <a:rPr kumimoji="0" lang="en-US" altLang="cs-CZ" dirty="0" err="1" smtClean="0">
                <a:latin typeface="Sylfaen" panose="010A0502050306030303" pitchFamily="18" charset="0"/>
              </a:rPr>
              <a:t>օրինակ</a:t>
            </a:r>
            <a:r>
              <a:rPr lang="en-US" altLang="cs-CZ" dirty="0" smtClean="0">
                <a:latin typeface="Sylfaen" panose="010A0502050306030303" pitchFamily="18" charset="0"/>
              </a:rPr>
              <a:t>՝ </a:t>
            </a:r>
            <a:r>
              <a:rPr lang="en-US" altLang="cs-CZ" dirty="0" err="1" smtClean="0">
                <a:latin typeface="Sylfaen" panose="010A0502050306030303" pitchFamily="18" charset="0"/>
              </a:rPr>
              <a:t>քո</a:t>
            </a:r>
            <a:r>
              <a:rPr lang="en-US" altLang="cs-CZ" dirty="0" smtClean="0">
                <a:latin typeface="Sylfaen" panose="010A0502050306030303" pitchFamily="18" charset="0"/>
              </a:rPr>
              <a:t> «</a:t>
            </a:r>
            <a:r>
              <a:rPr lang="en-US" altLang="cs-CZ" dirty="0" err="1" smtClean="0">
                <a:latin typeface="Sylfaen" panose="010A0502050306030303" pitchFamily="18" charset="0"/>
              </a:rPr>
              <a:t>հինգ</a:t>
            </a:r>
            <a:r>
              <a:rPr lang="en-US" altLang="cs-CZ" dirty="0" smtClean="0">
                <a:latin typeface="Sylfaen" panose="010A0502050306030303" pitchFamily="18" charset="0"/>
              </a:rPr>
              <a:t> </a:t>
            </a:r>
            <a:r>
              <a:rPr lang="en-US" altLang="cs-CZ" dirty="0" err="1" smtClean="0">
                <a:latin typeface="Sylfaen" panose="010A0502050306030303" pitchFamily="18" charset="0"/>
              </a:rPr>
              <a:t>ինչուներին</a:t>
            </a:r>
            <a:r>
              <a:rPr lang="en-US" altLang="cs-CZ" dirty="0" smtClean="0">
                <a:latin typeface="Sylfaen" panose="010A0502050306030303" pitchFamily="18" charset="0"/>
              </a:rPr>
              <a:t>» </a:t>
            </a:r>
            <a:r>
              <a:rPr lang="en-US" altLang="cs-CZ" dirty="0" err="1" smtClean="0">
                <a:latin typeface="Sylfaen" panose="010A0502050306030303" pitchFamily="18" charset="0"/>
              </a:rPr>
              <a:t>կամ</a:t>
            </a:r>
            <a:r>
              <a:rPr lang="en-US" altLang="cs-CZ" dirty="0" smtClean="0">
                <a:latin typeface="Sylfaen" panose="010A0502050306030303" pitchFamily="18" charset="0"/>
              </a:rPr>
              <a:t> </a:t>
            </a:r>
            <a:r>
              <a:rPr kumimoji="0" lang="en-US" altLang="cs-CZ" dirty="0" smtClean="0">
                <a:latin typeface="Sylfaen" panose="010A0502050306030303" pitchFamily="18" charset="0"/>
              </a:rPr>
              <a:t>fishbone </a:t>
            </a:r>
            <a:r>
              <a:rPr kumimoji="0" lang="en-US" altLang="cs-CZ" dirty="0" err="1" smtClean="0">
                <a:latin typeface="Sylfaen" panose="010A0502050306030303" pitchFamily="18" charset="0"/>
              </a:rPr>
              <a:t>դիագրամին</a:t>
            </a:r>
            <a:r>
              <a:rPr lang="en-US" altLang="cs-CZ" dirty="0" smtClean="0">
                <a:latin typeface="Sylfaen" panose="010A0502050306030303" pitchFamily="18" charset="0"/>
              </a:rPr>
              <a:t>՝ </a:t>
            </a:r>
            <a:r>
              <a:rPr lang="en-US" altLang="cs-CZ" dirty="0" err="1" smtClean="0">
                <a:latin typeface="Sylfaen" panose="010A0502050306030303" pitchFamily="18" charset="0"/>
              </a:rPr>
              <a:t>գտնելու</a:t>
            </a:r>
            <a:r>
              <a:rPr lang="en-US" altLang="cs-CZ" dirty="0" smtClean="0">
                <a:latin typeface="Sylfaen" panose="010A0502050306030303" pitchFamily="18" charset="0"/>
              </a:rPr>
              <a:t> </a:t>
            </a:r>
            <a:r>
              <a:rPr lang="en-US" altLang="cs-CZ" dirty="0" err="1" smtClean="0">
                <a:latin typeface="Sylfaen" panose="010A0502050306030303" pitchFamily="18" charset="0"/>
              </a:rPr>
              <a:t>այլ</a:t>
            </a:r>
            <a:r>
              <a:rPr lang="en-US" altLang="cs-CZ" dirty="0" smtClean="0">
                <a:latin typeface="Sylfaen" panose="010A0502050306030303" pitchFamily="18" charset="0"/>
              </a:rPr>
              <a:t> </a:t>
            </a:r>
            <a:r>
              <a:rPr lang="en-US" altLang="cs-CZ" dirty="0" err="1" smtClean="0">
                <a:latin typeface="Sylfaen" panose="010A0502050306030303" pitchFamily="18" charset="0"/>
              </a:rPr>
              <a:t>ներշնչանք</a:t>
            </a:r>
            <a:r>
              <a:rPr lang="en-US" altLang="cs-CZ" dirty="0" smtClean="0">
                <a:latin typeface="Sylfaen" panose="010A0502050306030303" pitchFamily="18" charset="0"/>
              </a:rPr>
              <a:t>: 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eriod"/>
            </a:pPr>
            <a:r>
              <a:rPr lang="en-US" b="1" dirty="0" err="1" smtClean="0">
                <a:latin typeface="Sylfaen" panose="010A0502050306030303" pitchFamily="18" charset="0"/>
              </a:rPr>
              <a:t>Որոշել</a:t>
            </a:r>
            <a:r>
              <a:rPr lang="en-US" b="1" dirty="0" smtClean="0">
                <a:latin typeface="Sylfaen" panose="010A0502050306030303" pitchFamily="18" charset="0"/>
              </a:rPr>
              <a:t> </a:t>
            </a:r>
            <a:r>
              <a:rPr lang="en-US" b="1" dirty="0" err="1" smtClean="0">
                <a:latin typeface="Sylfaen" panose="010A0502050306030303" pitchFamily="18" charset="0"/>
              </a:rPr>
              <a:t>յուրաքանչյուր</a:t>
            </a:r>
            <a:r>
              <a:rPr lang="en-US" b="1" dirty="0" smtClean="0">
                <a:latin typeface="Sylfaen" panose="010A0502050306030303" pitchFamily="18" charset="0"/>
              </a:rPr>
              <a:t> </a:t>
            </a:r>
            <a:r>
              <a:rPr lang="en-US" b="1" dirty="0" err="1" smtClean="0">
                <a:latin typeface="Sylfaen" panose="010A0502050306030303" pitchFamily="18" charset="0"/>
              </a:rPr>
              <a:t>ուժի</a:t>
            </a:r>
            <a:r>
              <a:rPr lang="en-US" b="1" dirty="0" smtClean="0">
                <a:latin typeface="Sylfaen" panose="010A0502050306030303" pitchFamily="18" charset="0"/>
              </a:rPr>
              <a:t> </a:t>
            </a:r>
            <a:r>
              <a:rPr lang="en-US" b="1" dirty="0" err="1" smtClean="0">
                <a:latin typeface="Sylfaen" panose="010A0502050306030303" pitchFamily="18" charset="0"/>
              </a:rPr>
              <a:t>հզորությունը</a:t>
            </a:r>
            <a:r>
              <a:rPr lang="en-US" dirty="0" smtClean="0">
                <a:latin typeface="Sylfaen" panose="010A0502050306030303" pitchFamily="18" charset="0"/>
              </a:rPr>
              <a:t> 1-5-բալանոց </a:t>
            </a:r>
            <a:r>
              <a:rPr lang="en-US" dirty="0" err="1" smtClean="0">
                <a:latin typeface="Sylfaen" panose="010A0502050306030303" pitchFamily="18" charset="0"/>
              </a:rPr>
              <a:t>սանդղակի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վրա</a:t>
            </a:r>
            <a:r>
              <a:rPr lang="en-US" dirty="0" smtClean="0">
                <a:latin typeface="Sylfaen" panose="010A0502050306030303" pitchFamily="18" charset="0"/>
              </a:rPr>
              <a:t> (</a:t>
            </a:r>
            <a:r>
              <a:rPr lang="en-US" dirty="0" err="1" smtClean="0">
                <a:latin typeface="Sylfaen" panose="010A0502050306030303" pitchFamily="18" charset="0"/>
              </a:rPr>
              <a:t>որտեղ</a:t>
            </a:r>
            <a:r>
              <a:rPr lang="en-US" dirty="0" smtClean="0">
                <a:latin typeface="Sylfaen" panose="010A0502050306030303" pitchFamily="18" charset="0"/>
              </a:rPr>
              <a:t> 1-ն </a:t>
            </a:r>
            <a:r>
              <a:rPr lang="en-US" dirty="0" err="1" smtClean="0">
                <a:latin typeface="Sylfaen" panose="010A0502050306030303" pitchFamily="18" charset="0"/>
              </a:rPr>
              <a:t>թույլն</a:t>
            </a:r>
            <a:r>
              <a:rPr lang="en-US" dirty="0" smtClean="0">
                <a:latin typeface="Sylfaen" panose="010A0502050306030303" pitchFamily="18" charset="0"/>
              </a:rPr>
              <a:t> է, </a:t>
            </a:r>
            <a:r>
              <a:rPr lang="en-US" dirty="0" err="1" smtClean="0">
                <a:latin typeface="Sylfaen" panose="010A0502050306030303" pitchFamily="18" charset="0"/>
              </a:rPr>
              <a:t>իսկ</a:t>
            </a:r>
            <a:r>
              <a:rPr lang="en-US" dirty="0" smtClean="0">
                <a:latin typeface="Sylfaen" panose="010A0502050306030303" pitchFamily="18" charset="0"/>
              </a:rPr>
              <a:t> 5-ը՝ </a:t>
            </a:r>
            <a:r>
              <a:rPr lang="en-US" dirty="0" err="1" smtClean="0">
                <a:latin typeface="Sylfaen" panose="010A0502050306030303" pitchFamily="18" charset="0"/>
              </a:rPr>
              <a:t>ուժեղը</a:t>
            </a:r>
            <a:r>
              <a:rPr lang="en-US" dirty="0" smtClean="0">
                <a:latin typeface="Sylfaen" panose="010A0502050306030303" pitchFamily="18" charset="0"/>
              </a:rPr>
              <a:t>) – </a:t>
            </a:r>
            <a:r>
              <a:rPr lang="en-US" dirty="0" err="1" smtClean="0">
                <a:latin typeface="Sylfaen" panose="010A0502050306030303" pitchFamily="18" charset="0"/>
              </a:rPr>
              <a:t>խմբից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յուրաքանչյուրը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կարող</a:t>
            </a:r>
            <a:r>
              <a:rPr lang="en-US" dirty="0" smtClean="0">
                <a:latin typeface="Sylfaen" panose="010A0502050306030303" pitchFamily="18" charset="0"/>
              </a:rPr>
              <a:t> է </a:t>
            </a:r>
            <a:r>
              <a:rPr lang="en-US" dirty="0" err="1" smtClean="0">
                <a:latin typeface="Sylfaen" panose="010A0502050306030303" pitchFamily="18" charset="0"/>
              </a:rPr>
              <a:t>բաշխել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իր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միավորը</a:t>
            </a:r>
            <a:r>
              <a:rPr lang="en-US" dirty="0" smtClean="0">
                <a:latin typeface="Sylfaen" panose="010A0502050306030303" pitchFamily="18" charset="0"/>
              </a:rPr>
              <a:t> և </a:t>
            </a:r>
            <a:r>
              <a:rPr lang="en-US" dirty="0" err="1" smtClean="0">
                <a:latin typeface="Sylfaen" panose="010A0502050306030303" pitchFamily="18" charset="0"/>
              </a:rPr>
              <a:t>օգտագործել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միջոցը</a:t>
            </a:r>
            <a:r>
              <a:rPr lang="en-US" dirty="0" smtClean="0">
                <a:latin typeface="Sylfaen" panose="010A0502050306030303" pitchFamily="18" charset="0"/>
              </a:rPr>
              <a:t>՝ </a:t>
            </a:r>
            <a:r>
              <a:rPr lang="en-US" dirty="0" err="1" smtClean="0">
                <a:latin typeface="Sylfaen" panose="010A0502050306030303" pitchFamily="18" charset="0"/>
              </a:rPr>
              <a:t>որպես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արդյունք</a:t>
            </a:r>
            <a:r>
              <a:rPr lang="en-US" dirty="0" smtClean="0">
                <a:latin typeface="Sylfaen" panose="010A0502050306030303" pitchFamily="18" charset="0"/>
              </a:rPr>
              <a:t>: 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eriod"/>
            </a:pPr>
            <a:r>
              <a:rPr lang="en-US" b="1" dirty="0" err="1" smtClean="0">
                <a:latin typeface="Sylfaen" panose="010A0502050306030303" pitchFamily="18" charset="0"/>
              </a:rPr>
              <a:t>Որոշել</a:t>
            </a:r>
            <a:r>
              <a:rPr lang="en-US" b="1" dirty="0" smtClean="0">
                <a:latin typeface="Sylfaen" panose="010A0502050306030303" pitchFamily="18" charset="0"/>
              </a:rPr>
              <a:t> </a:t>
            </a:r>
            <a:r>
              <a:rPr lang="en-US" b="1" dirty="0" err="1" smtClean="0">
                <a:latin typeface="Sylfaen" panose="010A0502050306030303" pitchFamily="18" charset="0"/>
              </a:rPr>
              <a:t>սեփական</a:t>
            </a:r>
            <a:r>
              <a:rPr lang="en-US" b="1" dirty="0" smtClean="0">
                <a:latin typeface="Sylfaen" panose="010A0502050306030303" pitchFamily="18" charset="0"/>
              </a:rPr>
              <a:t> </a:t>
            </a:r>
            <a:r>
              <a:rPr lang="en-US" b="1" dirty="0" err="1" smtClean="0">
                <a:latin typeface="Sylfaen" panose="010A0502050306030303" pitchFamily="18" charset="0"/>
              </a:rPr>
              <a:t>ազդեցությունն</a:t>
            </a:r>
            <a:r>
              <a:rPr lang="en-US" b="1" dirty="0" smtClean="0">
                <a:latin typeface="Sylfaen" panose="010A0502050306030303" pitchFamily="18" charset="0"/>
              </a:rPr>
              <a:t> </a:t>
            </a:r>
            <a:r>
              <a:rPr lang="en-US" b="1" dirty="0" err="1" smtClean="0">
                <a:latin typeface="Sylfaen" panose="010A0502050306030303" pitchFamily="18" charset="0"/>
              </a:rPr>
              <a:t>ուժի</a:t>
            </a:r>
            <a:r>
              <a:rPr lang="en-US" b="1" dirty="0" smtClean="0">
                <a:latin typeface="Sylfaen" panose="010A0502050306030303" pitchFamily="18" charset="0"/>
              </a:rPr>
              <a:t> </a:t>
            </a:r>
            <a:r>
              <a:rPr lang="en-US" b="1" dirty="0" err="1" smtClean="0">
                <a:latin typeface="Sylfaen" panose="010A0502050306030303" pitchFamily="18" charset="0"/>
              </a:rPr>
              <a:t>վրա</a:t>
            </a:r>
            <a:r>
              <a:rPr lang="en-US" b="1" dirty="0" smtClean="0">
                <a:latin typeface="Sylfaen" panose="010A0502050306030303" pitchFamily="18" charset="0"/>
              </a:rPr>
              <a:t> </a:t>
            </a:r>
            <a:r>
              <a:rPr lang="en-US" dirty="0" smtClean="0">
                <a:latin typeface="Sylfaen" panose="010A0502050306030303" pitchFamily="18" charset="0"/>
              </a:rPr>
              <a:t>– </a:t>
            </a:r>
            <a:r>
              <a:rPr lang="en-US" dirty="0" err="1" smtClean="0">
                <a:latin typeface="Sylfaen" panose="010A0502050306030303" pitchFamily="18" charset="0"/>
              </a:rPr>
              <a:t>օգտագործել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նմանատիպ</a:t>
            </a:r>
            <a:r>
              <a:rPr lang="en-US" dirty="0" smtClean="0">
                <a:latin typeface="Sylfaen" panose="010A0502050306030303" pitchFamily="18" charset="0"/>
              </a:rPr>
              <a:t> 1-5-բալանոց </a:t>
            </a:r>
            <a:r>
              <a:rPr lang="en-US" dirty="0" err="1" smtClean="0">
                <a:latin typeface="Sylfaen" panose="010A0502050306030303" pitchFamily="18" charset="0"/>
              </a:rPr>
              <a:t>սանդղակ</a:t>
            </a:r>
            <a:r>
              <a:rPr lang="en-US" dirty="0" smtClean="0">
                <a:latin typeface="Sylfaen" panose="010A0502050306030303" pitchFamily="18" charset="0"/>
              </a:rPr>
              <a:t>՝ ի </a:t>
            </a:r>
            <a:r>
              <a:rPr lang="en-US" dirty="0" err="1" smtClean="0">
                <a:latin typeface="Sylfaen" panose="010A0502050306030303" pitchFamily="18" charset="0"/>
              </a:rPr>
              <a:t>հայտ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բերելու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համար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յուրաքանչյուր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ուժի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վրա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ձեր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ազդեցության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հզորությունը</a:t>
            </a:r>
            <a:r>
              <a:rPr lang="en-US" dirty="0">
                <a:latin typeface="Sylfaen" panose="010A0502050306030303" pitchFamily="18" charset="0"/>
              </a:rPr>
              <a:t>:</a:t>
            </a:r>
            <a:endParaRPr kumimoji="0" lang="en-US" altLang="cs-CZ" dirty="0" smtClean="0">
              <a:latin typeface="Sylfaen" panose="010A0502050306030303" pitchFamily="18" charset="0"/>
            </a:endParaRP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lang="en-US" altLang="cs-CZ" dirty="0" err="1" smtClean="0">
                <a:latin typeface="Sylfaen" panose="010A0502050306030303" pitchFamily="18" charset="0"/>
              </a:rPr>
              <a:t>Ներկայցնել</a:t>
            </a:r>
            <a:r>
              <a:rPr lang="en-US" altLang="cs-CZ" dirty="0" smtClean="0">
                <a:latin typeface="Sylfaen" panose="010A0502050306030303" pitchFamily="18" charset="0"/>
              </a:rPr>
              <a:t> </a:t>
            </a:r>
            <a:r>
              <a:rPr lang="en-US" altLang="cs-CZ" dirty="0" err="1" smtClean="0">
                <a:latin typeface="Sylfaen" panose="010A0502050306030303" pitchFamily="18" charset="0"/>
              </a:rPr>
              <a:t>ձեր</a:t>
            </a:r>
            <a:r>
              <a:rPr lang="en-US" altLang="cs-CZ" dirty="0" smtClean="0">
                <a:latin typeface="Sylfaen" panose="010A0502050306030303" pitchFamily="18" charset="0"/>
              </a:rPr>
              <a:t> </a:t>
            </a:r>
            <a:r>
              <a:rPr lang="en-US" altLang="cs-CZ" dirty="0" err="1" smtClean="0">
                <a:latin typeface="Sylfaen" panose="010A0502050306030303" pitchFamily="18" charset="0"/>
              </a:rPr>
              <a:t>ուժային</a:t>
            </a:r>
            <a:r>
              <a:rPr lang="en-US" altLang="cs-CZ" dirty="0" smtClean="0">
                <a:latin typeface="Sylfaen" panose="010A0502050306030303" pitchFamily="18" charset="0"/>
              </a:rPr>
              <a:t> </a:t>
            </a:r>
            <a:r>
              <a:rPr lang="en-US" altLang="cs-CZ" dirty="0" err="1" smtClean="0">
                <a:latin typeface="Sylfaen" panose="010A0502050306030303" pitchFamily="18" charset="0"/>
              </a:rPr>
              <a:t>դաշտի</a:t>
            </a:r>
            <a:r>
              <a:rPr lang="en-US" altLang="cs-CZ" dirty="0" smtClean="0">
                <a:latin typeface="Sylfaen" panose="010A0502050306030303" pitchFamily="18" charset="0"/>
              </a:rPr>
              <a:t> </a:t>
            </a:r>
            <a:r>
              <a:rPr lang="en-US" altLang="cs-CZ" dirty="0" err="1" smtClean="0">
                <a:latin typeface="Sylfaen" panose="010A0502050306030303" pitchFamily="18" charset="0"/>
              </a:rPr>
              <a:t>դիագրամը</a:t>
            </a:r>
            <a:r>
              <a:rPr lang="en-US" altLang="cs-CZ" dirty="0" smtClean="0">
                <a:latin typeface="Sylfaen" panose="010A0502050306030303" pitchFamily="18" charset="0"/>
              </a:rPr>
              <a:t> </a:t>
            </a:r>
            <a:r>
              <a:rPr lang="en-US" altLang="cs-CZ" dirty="0" err="1" smtClean="0">
                <a:latin typeface="Sylfaen" panose="010A0502050306030303" pitchFamily="18" charset="0"/>
              </a:rPr>
              <a:t>ուրիշներին</a:t>
            </a:r>
            <a:r>
              <a:rPr lang="en-US" altLang="cs-CZ" dirty="0" smtClean="0">
                <a:latin typeface="Sylfaen" panose="010A0502050306030303" pitchFamily="18" charset="0"/>
              </a:rPr>
              <a:t>: </a:t>
            </a:r>
          </a:p>
          <a:p>
            <a:pPr marL="0" indent="0">
              <a:spcBef>
                <a:spcPct val="20000"/>
              </a:spcBef>
              <a:buNone/>
            </a:pPr>
            <a:endParaRPr lang="en-US" altLang="cs-CZ" dirty="0" smtClean="0">
              <a:latin typeface="Sylfaen" panose="010A0502050306030303" pitchFamily="18" charset="0"/>
            </a:endParaRPr>
          </a:p>
          <a:p>
            <a:pPr marL="0" indent="0">
              <a:spcBef>
                <a:spcPct val="20000"/>
              </a:spcBef>
              <a:buNone/>
            </a:pPr>
            <a:r>
              <a:rPr lang="en-US" altLang="cs-CZ" dirty="0" err="1" smtClean="0">
                <a:latin typeface="Sylfaen" panose="010A0502050306030303" pitchFamily="18" charset="0"/>
              </a:rPr>
              <a:t>Ամենավերջնական</a:t>
            </a:r>
            <a:r>
              <a:rPr lang="en-US" altLang="cs-CZ" dirty="0" smtClean="0">
                <a:latin typeface="Sylfaen" panose="010A0502050306030303" pitchFamily="18" charset="0"/>
              </a:rPr>
              <a:t> </a:t>
            </a:r>
            <a:r>
              <a:rPr lang="en-US" altLang="cs-CZ" dirty="0" err="1" smtClean="0">
                <a:latin typeface="Sylfaen" panose="010A0502050306030303" pitchFamily="18" charset="0"/>
              </a:rPr>
              <a:t>քայլը</a:t>
            </a:r>
            <a:r>
              <a:rPr lang="en-US" altLang="cs-CZ" dirty="0" smtClean="0">
                <a:latin typeface="Sylfaen" panose="010A0502050306030303" pitchFamily="18" charset="0"/>
              </a:rPr>
              <a:t> </a:t>
            </a:r>
            <a:r>
              <a:rPr lang="en-US" altLang="cs-CZ" dirty="0" err="1" smtClean="0">
                <a:latin typeface="Sylfaen" panose="010A0502050306030303" pitchFamily="18" charset="0"/>
              </a:rPr>
              <a:t>կլինի</a:t>
            </a:r>
            <a:r>
              <a:rPr lang="en-US" altLang="cs-CZ" dirty="0" smtClean="0">
                <a:latin typeface="Sylfaen" panose="010A0502050306030303" pitchFamily="18" charset="0"/>
              </a:rPr>
              <a:t> </a:t>
            </a:r>
            <a:r>
              <a:rPr lang="en-US" altLang="cs-CZ" dirty="0" err="1" smtClean="0">
                <a:latin typeface="Sylfaen" panose="010A0502050306030303" pitchFamily="18" charset="0"/>
              </a:rPr>
              <a:t>գործողությունների</a:t>
            </a:r>
            <a:r>
              <a:rPr lang="en-US" altLang="cs-CZ" dirty="0" smtClean="0">
                <a:latin typeface="Sylfaen" panose="010A0502050306030303" pitchFamily="18" charset="0"/>
              </a:rPr>
              <a:t> </a:t>
            </a:r>
            <a:r>
              <a:rPr lang="en-US" altLang="cs-CZ" dirty="0" err="1" smtClean="0">
                <a:latin typeface="Sylfaen" panose="010A0502050306030303" pitchFamily="18" charset="0"/>
              </a:rPr>
              <a:t>մշակումը</a:t>
            </a:r>
            <a:r>
              <a:rPr lang="en-US" altLang="cs-CZ" dirty="0" smtClean="0">
                <a:latin typeface="Sylfaen" panose="010A0502050306030303" pitchFamily="18" charset="0"/>
              </a:rPr>
              <a:t>՝ </a:t>
            </a:r>
            <a:r>
              <a:rPr lang="en-US" altLang="cs-CZ" dirty="0" err="1" smtClean="0">
                <a:latin typeface="Sylfaen" panose="010A0502050306030303" pitchFamily="18" charset="0"/>
              </a:rPr>
              <a:t>հաղթահարելու</a:t>
            </a:r>
            <a:r>
              <a:rPr lang="en-US" altLang="cs-CZ" dirty="0" smtClean="0">
                <a:latin typeface="Sylfaen" panose="010A0502050306030303" pitchFamily="18" charset="0"/>
              </a:rPr>
              <a:t> </a:t>
            </a:r>
            <a:r>
              <a:rPr lang="en-US" altLang="cs-CZ" dirty="0" err="1" smtClean="0">
                <a:latin typeface="Sylfaen" panose="010A0502050306030303" pitchFamily="18" charset="0"/>
              </a:rPr>
              <a:t>հակադարձ</a:t>
            </a:r>
            <a:r>
              <a:rPr lang="en-US" altLang="cs-CZ" dirty="0" smtClean="0">
                <a:latin typeface="Sylfaen" panose="010A0502050306030303" pitchFamily="18" charset="0"/>
              </a:rPr>
              <a:t> </a:t>
            </a:r>
            <a:r>
              <a:rPr lang="en-US" altLang="cs-CZ" dirty="0" err="1" smtClean="0">
                <a:latin typeface="Sylfaen" panose="010A0502050306030303" pitchFamily="18" charset="0"/>
              </a:rPr>
              <a:t>ուժերը</a:t>
            </a:r>
            <a:r>
              <a:rPr lang="en-US" altLang="cs-CZ" dirty="0" smtClean="0">
                <a:latin typeface="Sylfaen" panose="010A0502050306030303" pitchFamily="18" charset="0"/>
              </a:rPr>
              <a:t> և </a:t>
            </a:r>
            <a:r>
              <a:rPr lang="en-US" altLang="cs-CZ" dirty="0" err="1" smtClean="0">
                <a:latin typeface="Sylfaen" panose="010A0502050306030303" pitchFamily="18" charset="0"/>
              </a:rPr>
              <a:t>ամրապնդելու</a:t>
            </a:r>
            <a:r>
              <a:rPr lang="en-US" altLang="cs-CZ" dirty="0" smtClean="0">
                <a:latin typeface="Sylfaen" panose="010A0502050306030303" pitchFamily="18" charset="0"/>
              </a:rPr>
              <a:t> </a:t>
            </a:r>
            <a:r>
              <a:rPr lang="en-US" altLang="cs-CZ" dirty="0" err="1" smtClean="0">
                <a:latin typeface="Sylfaen" panose="010A0502050306030303" pitchFamily="18" charset="0"/>
              </a:rPr>
              <a:t>նպաստավոր</a:t>
            </a:r>
            <a:r>
              <a:rPr lang="en-US" altLang="cs-CZ" dirty="0" smtClean="0">
                <a:latin typeface="Sylfaen" panose="010A0502050306030303" pitchFamily="18" charset="0"/>
              </a:rPr>
              <a:t>/</a:t>
            </a:r>
            <a:r>
              <a:rPr lang="en-US" altLang="cs-CZ" dirty="0" err="1" smtClean="0">
                <a:latin typeface="Sylfaen" panose="010A0502050306030303" pitchFamily="18" charset="0"/>
              </a:rPr>
              <a:t>աջակցող</a:t>
            </a:r>
            <a:r>
              <a:rPr lang="en-US" altLang="cs-CZ" dirty="0" smtClean="0">
                <a:latin typeface="Sylfaen" panose="010A0502050306030303" pitchFamily="18" charset="0"/>
              </a:rPr>
              <a:t> </a:t>
            </a:r>
            <a:r>
              <a:rPr lang="en-US" altLang="cs-CZ" dirty="0" err="1" smtClean="0">
                <a:latin typeface="Sylfaen" panose="010A0502050306030303" pitchFamily="18" charset="0"/>
              </a:rPr>
              <a:t>ուժերը</a:t>
            </a:r>
            <a:r>
              <a:rPr lang="en-US" altLang="cs-CZ" dirty="0" smtClean="0">
                <a:latin typeface="Sylfaen" panose="010A0502050306030303" pitchFamily="18" charset="0"/>
              </a:rPr>
              <a:t>: </a:t>
            </a:r>
            <a:endParaRPr kumimoji="0" lang="en-US" altLang="cs-CZ" dirty="0" smtClean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3392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Վարժության</a:t>
            </a:r>
            <a:r>
              <a:rPr lang="en-US" dirty="0" smtClean="0"/>
              <a:t> </a:t>
            </a:r>
            <a:r>
              <a:rPr lang="en-US" dirty="0" err="1" smtClean="0"/>
              <a:t>հետադարձ</a:t>
            </a:r>
            <a:r>
              <a:rPr lang="en-US" dirty="0" smtClean="0"/>
              <a:t> </a:t>
            </a:r>
            <a:r>
              <a:rPr lang="en-US" dirty="0" err="1" smtClean="0"/>
              <a:t>հարցեր</a:t>
            </a:r>
            <a:r>
              <a:rPr lang="en-US" dirty="0" smtClean="0"/>
              <a:t> /Debriefing/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altLang="cs-CZ" dirty="0" err="1" smtClean="0"/>
              <a:t>Արդյոք</a:t>
            </a:r>
            <a:r>
              <a:rPr kumimoji="0" lang="en-US" altLang="cs-CZ" dirty="0" smtClean="0"/>
              <a:t> </a:t>
            </a:r>
            <a:r>
              <a:rPr kumimoji="0" lang="en-US" altLang="cs-CZ" dirty="0" err="1" smtClean="0"/>
              <a:t>քննարկման</a:t>
            </a:r>
            <a:r>
              <a:rPr kumimoji="0" lang="en-US" altLang="cs-CZ" dirty="0" smtClean="0"/>
              <a:t> </a:t>
            </a:r>
            <a:r>
              <a:rPr kumimoji="0" lang="en-US" altLang="cs-CZ" dirty="0" err="1" smtClean="0"/>
              <a:t>ժամանակ</a:t>
            </a:r>
            <a:r>
              <a:rPr kumimoji="0" lang="en-US" altLang="cs-CZ" dirty="0" smtClean="0"/>
              <a:t> </a:t>
            </a:r>
            <a:r>
              <a:rPr kumimoji="0" lang="en-US" altLang="cs-CZ" dirty="0" err="1" smtClean="0"/>
              <a:t>գտե՞լ</a:t>
            </a:r>
            <a:r>
              <a:rPr kumimoji="0" lang="en-US" altLang="cs-CZ" dirty="0" smtClean="0"/>
              <a:t> </a:t>
            </a:r>
            <a:r>
              <a:rPr kumimoji="0" lang="en-US" altLang="cs-CZ" dirty="0" err="1" smtClean="0"/>
              <a:t>եք</a:t>
            </a:r>
            <a:r>
              <a:rPr kumimoji="0" lang="en-US" altLang="cs-CZ" dirty="0" smtClean="0"/>
              <a:t> </a:t>
            </a:r>
            <a:r>
              <a:rPr kumimoji="0" lang="en-US" altLang="cs-CZ" dirty="0" err="1" smtClean="0"/>
              <a:t>նույն</a:t>
            </a:r>
            <a:r>
              <a:rPr kumimoji="0" lang="en-US" altLang="cs-CZ" dirty="0" smtClean="0"/>
              <a:t> </a:t>
            </a:r>
            <a:r>
              <a:rPr kumimoji="0" lang="en-US" altLang="cs-CZ" dirty="0" err="1" smtClean="0"/>
              <a:t>ուժերը</a:t>
            </a:r>
            <a:r>
              <a:rPr kumimoji="0" lang="en-US" altLang="cs-CZ" dirty="0" smtClean="0"/>
              <a:t>, </a:t>
            </a:r>
            <a:r>
              <a:rPr kumimoji="0" lang="en-US" altLang="cs-CZ" dirty="0" err="1" smtClean="0"/>
              <a:t>ինչ</a:t>
            </a:r>
            <a:r>
              <a:rPr kumimoji="0" lang="en-US" altLang="cs-CZ" dirty="0" smtClean="0"/>
              <a:t> և </a:t>
            </a:r>
            <a:r>
              <a:rPr kumimoji="0" lang="en-US" altLang="cs-CZ" dirty="0" err="1" smtClean="0"/>
              <a:t>ուղեղային</a:t>
            </a:r>
            <a:r>
              <a:rPr kumimoji="0" lang="en-US" altLang="cs-CZ" dirty="0" smtClean="0"/>
              <a:t> </a:t>
            </a:r>
            <a:r>
              <a:rPr kumimoji="0" lang="en-US" altLang="cs-CZ" dirty="0" err="1" smtClean="0"/>
              <a:t>գրոհի</a:t>
            </a:r>
            <a:r>
              <a:rPr kumimoji="0" lang="en-US" altLang="cs-CZ" dirty="0" smtClean="0"/>
              <a:t> </a:t>
            </a:r>
            <a:r>
              <a:rPr kumimoji="0" lang="en-US" altLang="cs-CZ" dirty="0" err="1" smtClean="0"/>
              <a:t>ընթացքում</a:t>
            </a:r>
            <a:r>
              <a:rPr kumimoji="0" lang="en-US" altLang="cs-CZ" dirty="0" smtClean="0"/>
              <a:t>: </a:t>
            </a:r>
          </a:p>
          <a:p>
            <a:r>
              <a:rPr kumimoji="0" lang="en-US" altLang="cs-CZ" dirty="0" smtClean="0"/>
              <a:t>Ի </a:t>
            </a:r>
            <a:r>
              <a:rPr kumimoji="0" lang="en-US" altLang="cs-CZ" dirty="0" err="1" smtClean="0"/>
              <a:t>վիճակի</a:t>
            </a:r>
            <a:r>
              <a:rPr kumimoji="0" lang="en-US" altLang="cs-CZ" dirty="0" smtClean="0"/>
              <a:t>՞ </a:t>
            </a:r>
            <a:r>
              <a:rPr kumimoji="0" lang="en-US" altLang="cs-CZ" dirty="0" err="1" smtClean="0"/>
              <a:t>եք</a:t>
            </a:r>
            <a:r>
              <a:rPr kumimoji="0" lang="en-US" altLang="cs-CZ" dirty="0" smtClean="0"/>
              <a:t> </a:t>
            </a:r>
            <a:r>
              <a:rPr lang="en-US" altLang="cs-CZ" dirty="0" err="1" smtClean="0"/>
              <a:t>վեր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հանել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այն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ուժերը</a:t>
            </a:r>
            <a:r>
              <a:rPr lang="en-US" altLang="cs-CZ" dirty="0" smtClean="0"/>
              <a:t>, </a:t>
            </a:r>
            <a:r>
              <a:rPr lang="en-US" altLang="cs-CZ" dirty="0" err="1" smtClean="0"/>
              <a:t>որ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կօգնեն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հասնել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ձեր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նպատակին</a:t>
            </a:r>
            <a:r>
              <a:rPr lang="en-US" altLang="cs-CZ" dirty="0" smtClean="0"/>
              <a:t>: </a:t>
            </a:r>
            <a:r>
              <a:rPr kumimoji="0" lang="en-US" altLang="cs-CZ" dirty="0" smtClean="0"/>
              <a:t> </a:t>
            </a:r>
          </a:p>
          <a:p>
            <a:r>
              <a:rPr kumimoji="0" lang="en-US" altLang="cs-CZ" dirty="0" err="1" smtClean="0"/>
              <a:t>Կա՞ն</a:t>
            </a:r>
            <a:r>
              <a:rPr kumimoji="0" lang="en-US" altLang="cs-CZ" dirty="0" smtClean="0"/>
              <a:t> </a:t>
            </a:r>
            <a:r>
              <a:rPr kumimoji="0" lang="en-US" altLang="cs-CZ" dirty="0" err="1" smtClean="0"/>
              <a:t>արդյոք</a:t>
            </a:r>
            <a:r>
              <a:rPr kumimoji="0" lang="en-US" altLang="cs-CZ" dirty="0" smtClean="0"/>
              <a:t> </a:t>
            </a:r>
            <a:r>
              <a:rPr kumimoji="0" lang="en-US" altLang="cs-CZ" dirty="0" err="1" smtClean="0"/>
              <a:t>պատնեշներ</a:t>
            </a:r>
            <a:r>
              <a:rPr kumimoji="0" lang="en-US" altLang="cs-CZ" dirty="0" smtClean="0"/>
              <a:t>, </a:t>
            </a:r>
            <a:r>
              <a:rPr kumimoji="0" lang="en-US" altLang="cs-CZ" dirty="0" err="1" smtClean="0"/>
              <a:t>որ</a:t>
            </a:r>
            <a:r>
              <a:rPr lang="en-US" altLang="cs-CZ" dirty="0" err="1" smtClean="0"/>
              <a:t>ոնք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չի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կարելի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հաղթահարել</a:t>
            </a:r>
            <a:r>
              <a:rPr lang="en-US" altLang="cs-CZ" dirty="0" smtClean="0"/>
              <a:t>: </a:t>
            </a:r>
            <a:endParaRPr kumimoji="0"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41798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Sylfaen" panose="010A0502050306030303" pitchFamily="18" charset="0"/>
              </a:rPr>
              <a:t>III – </a:t>
            </a:r>
            <a:r>
              <a:rPr lang="en-US" dirty="0" err="1" smtClean="0">
                <a:latin typeface="Sylfaen" panose="010A0502050306030303" pitchFamily="18" charset="0"/>
              </a:rPr>
              <a:t>Արդյունքների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սահմանում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endParaRPr lang="en-US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8123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Sylfaen" panose="010A0502050306030303" pitchFamily="18" charset="0"/>
              </a:rPr>
              <a:t>Շահակիցներին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ուղղված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արդյունքների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սահմանում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>
                <a:latin typeface="Sylfaen" panose="010A0502050306030303" pitchFamily="18" charset="0"/>
              </a:rPr>
              <a:t>Քաղաքականության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վրա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ազդելուն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ուղղված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միջամտության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համատեքստում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b="1" dirty="0" err="1" smtClean="0">
                <a:latin typeface="Sylfaen" panose="010A0502050306030303" pitchFamily="18" charset="0"/>
              </a:rPr>
              <a:t>արդյունքը</a:t>
            </a:r>
            <a:r>
              <a:rPr lang="en-US" b="1" dirty="0" smtClean="0">
                <a:latin typeface="Sylfaen" panose="010A0502050306030303" pitchFamily="18" charset="0"/>
              </a:rPr>
              <a:t> </a:t>
            </a:r>
            <a:r>
              <a:rPr lang="en-US" b="1" dirty="0" err="1" smtClean="0">
                <a:latin typeface="Sylfaen" panose="010A0502050306030303" pitchFamily="18" charset="0"/>
              </a:rPr>
              <a:t>քաղաքականության</a:t>
            </a:r>
            <a:r>
              <a:rPr lang="en-US" b="1" dirty="0" smtClean="0">
                <a:latin typeface="Sylfaen" panose="010A0502050306030303" pitchFamily="18" charset="0"/>
              </a:rPr>
              <a:t> </a:t>
            </a:r>
            <a:r>
              <a:rPr lang="en-US" b="1" dirty="0" err="1" smtClean="0">
                <a:latin typeface="Sylfaen" panose="010A0502050306030303" pitchFamily="18" charset="0"/>
              </a:rPr>
              <a:t>փոփոխությունն</a:t>
            </a:r>
            <a:r>
              <a:rPr lang="en-US" b="1" dirty="0" smtClean="0">
                <a:latin typeface="Sylfaen" panose="010A0502050306030303" pitchFamily="18" charset="0"/>
              </a:rPr>
              <a:t> է: </a:t>
            </a:r>
            <a:endParaRPr lang="cs-CZ" dirty="0" smtClean="0">
              <a:latin typeface="Sylfaen" panose="010A0502050306030303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Sylfaen" panose="010A0502050306030303" pitchFamily="18" charset="0"/>
              </a:rPr>
              <a:t>Կարող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ենք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փնտրել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արդյունքի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շատ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տարբեր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տեսակներ</a:t>
            </a:r>
            <a:r>
              <a:rPr lang="en-US" dirty="0" smtClean="0">
                <a:latin typeface="Sylfaen" panose="010A0502050306030303" pitchFamily="18" charset="0"/>
              </a:rPr>
              <a:t>, </a:t>
            </a:r>
            <a:r>
              <a:rPr lang="en-US" dirty="0" err="1" smtClean="0">
                <a:latin typeface="Sylfaen" panose="010A0502050306030303" pitchFamily="18" charset="0"/>
              </a:rPr>
              <a:t>որոնք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մեզ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կհուշեն</a:t>
            </a:r>
            <a:r>
              <a:rPr lang="en-US" dirty="0" smtClean="0">
                <a:latin typeface="Sylfaen" panose="010A0502050306030303" pitchFamily="18" charset="0"/>
              </a:rPr>
              <a:t>՝ </a:t>
            </a:r>
            <a:r>
              <a:rPr lang="en-US" dirty="0" err="1" smtClean="0">
                <a:latin typeface="Sylfaen" panose="010A0502050306030303" pitchFamily="18" charset="0"/>
              </a:rPr>
              <a:t>արդյոք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մեր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միջամտությունները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ցանկալի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ազդեցությունն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են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ունենում</a:t>
            </a:r>
            <a:r>
              <a:rPr lang="en-US" dirty="0" smtClean="0">
                <a:latin typeface="Sylfaen" panose="010A0502050306030303" pitchFamily="18" charset="0"/>
              </a:rPr>
              <a:t>: </a:t>
            </a:r>
            <a:r>
              <a:rPr lang="cs-CZ" dirty="0" smtClean="0">
                <a:latin typeface="Sylfaen" panose="010A0502050306030303" pitchFamily="18" charset="0"/>
              </a:rPr>
              <a:t> </a:t>
            </a:r>
          </a:p>
          <a:p>
            <a:pPr marL="0" indent="0" algn="just">
              <a:buNone/>
            </a:pPr>
            <a:r>
              <a:rPr lang="cs-CZ" dirty="0" smtClean="0">
                <a:latin typeface="Sylfaen" panose="010A0502050306030303" pitchFamily="18" charset="0"/>
              </a:rPr>
              <a:t>ROMA</a:t>
            </a:r>
            <a:r>
              <a:rPr lang="en-US" dirty="0" smtClean="0">
                <a:latin typeface="Sylfaen" panose="010A0502050306030303" pitchFamily="18" charset="0"/>
              </a:rPr>
              <a:t>-ն </a:t>
            </a:r>
            <a:r>
              <a:rPr lang="en-US" dirty="0" err="1" smtClean="0">
                <a:latin typeface="Sylfaen" panose="010A0502050306030303" pitchFamily="18" charset="0"/>
              </a:rPr>
              <a:t>առաջարկում</a:t>
            </a:r>
            <a:r>
              <a:rPr lang="en-US" dirty="0" smtClean="0">
                <a:latin typeface="Sylfaen" panose="010A0502050306030303" pitchFamily="18" charset="0"/>
              </a:rPr>
              <a:t> է </a:t>
            </a:r>
            <a:r>
              <a:rPr lang="en-GB" b="1" dirty="0" err="1" smtClean="0">
                <a:latin typeface="Sylfaen" panose="010A0502050306030303" pitchFamily="18" charset="0"/>
              </a:rPr>
              <a:t>ինը</a:t>
            </a:r>
            <a:r>
              <a:rPr lang="en-GB" b="1" dirty="0" smtClean="0">
                <a:latin typeface="Sylfaen" panose="010A0502050306030303" pitchFamily="18" charset="0"/>
              </a:rPr>
              <a:t> </a:t>
            </a:r>
            <a:r>
              <a:rPr lang="en-GB" b="1" dirty="0" err="1" smtClean="0">
                <a:latin typeface="Sylfaen" panose="010A0502050306030303" pitchFamily="18" charset="0"/>
              </a:rPr>
              <a:t>հնարավոր</a:t>
            </a:r>
            <a:r>
              <a:rPr lang="en-GB" b="1" dirty="0" smtClean="0">
                <a:latin typeface="Sylfaen" panose="010A0502050306030303" pitchFamily="18" charset="0"/>
              </a:rPr>
              <a:t> </a:t>
            </a:r>
            <a:r>
              <a:rPr lang="en-GB" b="1" dirty="0" err="1" smtClean="0">
                <a:latin typeface="Sylfaen" panose="010A0502050306030303" pitchFamily="18" charset="0"/>
              </a:rPr>
              <a:t>արդյունք</a:t>
            </a:r>
            <a:r>
              <a:rPr lang="en-GB" b="1" dirty="0" smtClean="0">
                <a:latin typeface="Sylfaen" panose="010A0502050306030303" pitchFamily="18" charset="0"/>
              </a:rPr>
              <a:t>՝ </a:t>
            </a:r>
            <a:r>
              <a:rPr lang="en-US" dirty="0" err="1" smtClean="0">
                <a:latin typeface="Sylfaen" panose="010A0502050306030303" pitchFamily="18" charset="0"/>
              </a:rPr>
              <a:t>համաձայնեցնելու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յուրաքանչյուր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շահակցի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կամ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շահակիցների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խմբի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հետ</a:t>
            </a:r>
            <a:r>
              <a:rPr lang="en-US" dirty="0" smtClean="0">
                <a:latin typeface="Sylfaen" panose="010A0502050306030303" pitchFamily="18" charset="0"/>
              </a:rPr>
              <a:t>: </a:t>
            </a:r>
            <a:endParaRPr lang="cs-CZ" dirty="0" smtClean="0">
              <a:latin typeface="Sylfaen" panose="010A0502050306030303" pitchFamily="18" charset="0"/>
            </a:endParaRP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87220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94110404"/>
              </p:ext>
            </p:extLst>
          </p:nvPr>
        </p:nvGraphicFramePr>
        <p:xfrm>
          <a:off x="593651" y="0"/>
          <a:ext cx="11293548" cy="833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957">
                  <a:extLst>
                    <a:ext uri="{9D8B030D-6E8A-4147-A177-3AD203B41FA5}">
                      <a16:colId xmlns="" xmlns:a16="http://schemas.microsoft.com/office/drawing/2014/main" val="1708345808"/>
                    </a:ext>
                  </a:extLst>
                </a:gridCol>
                <a:gridCol w="4030963">
                  <a:extLst>
                    <a:ext uri="{9D8B030D-6E8A-4147-A177-3AD203B41FA5}">
                      <a16:colId xmlns="" xmlns:a16="http://schemas.microsoft.com/office/drawing/2014/main" val="1554616522"/>
                    </a:ext>
                  </a:extLst>
                </a:gridCol>
                <a:gridCol w="6632628">
                  <a:extLst>
                    <a:ext uri="{9D8B030D-6E8A-4147-A177-3AD203B41FA5}">
                      <a16:colId xmlns="" xmlns:a16="http://schemas.microsoft.com/office/drawing/2014/main" val="7784726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ylfaen" panose="010A0502050306030303" pitchFamily="18" charset="0"/>
                        </a:rPr>
                        <a:t>Արդյունք</a:t>
                      </a:r>
                      <a:endParaRPr lang="en-GB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Քննարկման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lt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կետեր</a:t>
                      </a:r>
                      <a:endParaRPr lang="en-GB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25562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Sylfaen" panose="010A0502050306030303" pitchFamily="18" charset="0"/>
                        </a:rPr>
                        <a:t>1</a:t>
                      </a:r>
                      <a:endParaRPr lang="en-GB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Առանցքային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շահակիցների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շահը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հետաքրքրությունը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խնդիրները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քաղաքականության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օրակարգին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հասցնելը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endParaRPr lang="en-GB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Որքա՞ն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հետաքրքրված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և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բաց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են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քաղաքականության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դերակատարները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ձեր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խնդիրների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նկատմամբ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Ինչպիսի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՞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ապացույցներ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կհամոզեն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նրանց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: </a:t>
                      </a:r>
                      <a:endParaRPr lang="en-GB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6277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Sylfaen" panose="010A0502050306030303" pitchFamily="18" charset="0"/>
                        </a:rPr>
                        <a:t>2</a:t>
                      </a:r>
                      <a:endParaRPr lang="en-GB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Sylfaen" panose="010A0502050306030303" pitchFamily="18" charset="0"/>
                        </a:rPr>
                        <a:t>Հանրային</a:t>
                      </a:r>
                      <a:r>
                        <a:rPr lang="en-GB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dirty="0" err="1" smtClean="0">
                          <a:latin typeface="Sylfaen" panose="010A0502050306030303" pitchFamily="18" charset="0"/>
                        </a:rPr>
                        <a:t>կարծիք</a:t>
                      </a:r>
                      <a:endParaRPr lang="en-GB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Ինչպե՞ս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է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հանրությունը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ներգրավվում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այս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խնդիրներում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: </a:t>
                      </a:r>
                      <a:endParaRPr lang="en-GB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59179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Sylfaen" panose="010A0502050306030303" pitchFamily="18" charset="0"/>
                        </a:rPr>
                        <a:t>3</a:t>
                      </a:r>
                      <a:endParaRPr lang="en-GB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ylfaen" panose="010A0502050306030303" pitchFamily="18" charset="0"/>
                        </a:rPr>
                        <a:t>Այլ</a:t>
                      </a:r>
                      <a:r>
                        <a:rPr lang="en-US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Sylfaen" panose="010A0502050306030303" pitchFamily="18" charset="0"/>
                        </a:rPr>
                        <a:t>դերակատարների</a:t>
                      </a:r>
                      <a:r>
                        <a:rPr lang="en-US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Sylfaen" panose="010A0502050306030303" pitchFamily="18" charset="0"/>
                        </a:rPr>
                        <a:t>կարողությունները</a:t>
                      </a:r>
                      <a:r>
                        <a:rPr lang="en-US" dirty="0" smtClean="0">
                          <a:latin typeface="Sylfaen" panose="010A0502050306030303" pitchFamily="18" charset="0"/>
                        </a:rPr>
                        <a:t> և </a:t>
                      </a:r>
                      <a:r>
                        <a:rPr lang="en-US" dirty="0" err="1" smtClean="0">
                          <a:latin typeface="Sylfaen" panose="010A0502050306030303" pitchFamily="18" charset="0"/>
                        </a:rPr>
                        <a:t>մասնակցությունը</a:t>
                      </a:r>
                      <a:r>
                        <a:rPr lang="en-US" dirty="0" smtClean="0">
                          <a:latin typeface="Sylfaen" panose="010A0502050306030303" pitchFamily="18" charset="0"/>
                        </a:rPr>
                        <a:t> </a:t>
                      </a:r>
                      <a:endParaRPr lang="en-GB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Է՞լ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ով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է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ներգրավվում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այս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քաղաքականության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ոլորտում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Որքա՞ն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ազդեցիկ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են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նրանք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Ի՞նչ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կարող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է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արվել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՝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ուրիշներին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ներգրավելու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համար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: </a:t>
                      </a:r>
                      <a:endParaRPr lang="en-GB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46460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Sylfaen" panose="010A0502050306030303" pitchFamily="18" charset="0"/>
                        </a:rPr>
                        <a:t>4</a:t>
                      </a:r>
                      <a:endParaRPr lang="en-GB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Քաղաքականության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դերակատարների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և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մեկնաբանների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միջև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դիսկուրսի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փոփոխություն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endParaRPr lang="en-GB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Ի՞նչ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են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ասում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ազդեցիկ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քաղաքականության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դերակատարներն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այս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հարցի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շուրջ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Ի՞նչ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լեզու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են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նրանք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օգտագործում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: </a:t>
                      </a:r>
                      <a:endParaRPr lang="en-GB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09963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Sylfaen" panose="010A0502050306030303" pitchFamily="18" charset="0"/>
                        </a:rPr>
                        <a:t>5</a:t>
                      </a:r>
                      <a:endParaRPr lang="en-GB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Քաղաքականության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ստեղծման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գործընթացում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բարելավումներ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endParaRPr lang="en-GB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Ո՞ւմ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հետ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են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խորհրդակցում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քաղաքականությունների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մշակման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ընթացքում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Ինչպե՞ս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են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ապացույցները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հաշվի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առնվում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: </a:t>
                      </a:r>
                      <a:endParaRPr lang="en-GB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52033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Sylfaen" panose="010A0502050306030303" pitchFamily="18" charset="0"/>
                        </a:rPr>
                        <a:t>6</a:t>
                      </a:r>
                      <a:endParaRPr lang="en-GB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Փոփոխություն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կամ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ոչ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մի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փոփոխություն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քաղաքականության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բովանդակության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մեջ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endParaRPr lang="en-GB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Ինչպիսի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՞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նոր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օրենսդրություն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բյուջեներ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ծրագրեր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կամ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ռազմավարություններ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են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մշակվում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:</a:t>
                      </a:r>
                      <a:endParaRPr lang="en-GB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1576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Sylfaen" panose="010A0502050306030303" pitchFamily="18" charset="0"/>
                        </a:rPr>
                        <a:t>7</a:t>
                      </a:r>
                      <a:endParaRPr lang="en-GB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Վարվելաձևի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փոփոխություն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արդյունավետ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իրականացման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համար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endParaRPr lang="en-GB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y-AM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Ո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՞վ է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ներգրավված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թիրախավորված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քաղաքականությունների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իրականացման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մեջ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Ունե՞ն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նրանք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մատւոցելու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համար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հմտություններ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կապեր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և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խթաններ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:</a:t>
                      </a:r>
                      <a:endParaRPr lang="en-GB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27179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Sylfaen" panose="010A0502050306030303" pitchFamily="18" charset="0"/>
                        </a:rPr>
                        <a:t>8</a:t>
                      </a:r>
                      <a:endParaRPr lang="en-GB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Մատակարարման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աջակցման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համար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ցանցեր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և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համակարգեր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endParaRPr lang="en-GB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Տարբեր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դերակատարներն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աշխատու՞մ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են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համագործակցելով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քաղաքականության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իրականացման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ուղղությամբ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Սա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ապահովելու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համար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կա՞ն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արդյոք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անհրաժեշտ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կառուցվածքներ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ու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խթաններ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:</a:t>
                      </a:r>
                      <a:endParaRPr lang="en-GB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37544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Sylfaen" panose="010A0502050306030303" pitchFamily="18" charset="0"/>
                        </a:rPr>
                        <a:t>9</a:t>
                      </a:r>
                      <a:endParaRPr lang="en-GB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Դերակատարների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միջև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հարաբերություններ</a:t>
                      </a:r>
                      <a:endParaRPr lang="en-GB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Արդյոք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տարբեր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դերակատարների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միջև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գոյություն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ունե՞ն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վստահության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կապեր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endParaRPr lang="en-GB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2402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874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Sylfaen" panose="010A0502050306030303" pitchFamily="18" charset="0"/>
              </a:rPr>
              <a:t>Արդյունքների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սահմանում</a:t>
            </a:r>
            <a:r>
              <a:rPr lang="en-US" dirty="0" smtClean="0">
                <a:latin typeface="Sylfaen" panose="010A0502050306030303" pitchFamily="18" charset="0"/>
              </a:rPr>
              <a:t> – Rapid </a:t>
            </a:r>
            <a:r>
              <a:rPr lang="en-US" dirty="0" err="1" smtClean="0">
                <a:latin typeface="Sylfaen" panose="010A0502050306030303" pitchFamily="18" charset="0"/>
              </a:rPr>
              <a:t>վերաբնակեցման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օրինակ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To track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change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useful</a:t>
            </a:r>
            <a:r>
              <a:rPr lang="cs-CZ" dirty="0" smtClean="0"/>
              <a:t> to </a:t>
            </a:r>
            <a:r>
              <a:rPr lang="cs-CZ" dirty="0" err="1" smtClean="0"/>
              <a:t>identify</a:t>
            </a:r>
            <a:r>
              <a:rPr lang="cs-CZ" dirty="0" smtClean="0"/>
              <a:t> 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outcomes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stakeholders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differ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three</a:t>
            </a:r>
            <a:r>
              <a:rPr lang="cs-CZ" dirty="0" smtClean="0"/>
              <a:t> </a:t>
            </a:r>
            <a:r>
              <a:rPr lang="cs-CZ" dirty="0" err="1" smtClean="0"/>
              <a:t>categories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show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succes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intervention</a:t>
            </a:r>
            <a:endParaRPr lang="cs-CZ" dirty="0" smtClean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55654860"/>
              </p:ext>
            </p:extLst>
          </p:nvPr>
        </p:nvGraphicFramePr>
        <p:xfrm>
          <a:off x="838200" y="1690688"/>
          <a:ext cx="10974572" cy="853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163">
                  <a:extLst>
                    <a:ext uri="{9D8B030D-6E8A-4147-A177-3AD203B41FA5}">
                      <a16:colId xmlns="" xmlns:a16="http://schemas.microsoft.com/office/drawing/2014/main" val="3455168540"/>
                    </a:ext>
                  </a:extLst>
                </a:gridCol>
                <a:gridCol w="3572539">
                  <a:extLst>
                    <a:ext uri="{9D8B030D-6E8A-4147-A177-3AD203B41FA5}">
                      <a16:colId xmlns="" xmlns:a16="http://schemas.microsoft.com/office/drawing/2014/main" val="1895615926"/>
                    </a:ext>
                  </a:extLst>
                </a:gridCol>
                <a:gridCol w="1850065">
                  <a:extLst>
                    <a:ext uri="{9D8B030D-6E8A-4147-A177-3AD203B41FA5}">
                      <a16:colId xmlns="" xmlns:a16="http://schemas.microsoft.com/office/drawing/2014/main" val="310693714"/>
                    </a:ext>
                  </a:extLst>
                </a:gridCol>
                <a:gridCol w="1786270">
                  <a:extLst>
                    <a:ext uri="{9D8B030D-6E8A-4147-A177-3AD203B41FA5}">
                      <a16:colId xmlns="" xmlns:a16="http://schemas.microsoft.com/office/drawing/2014/main" val="1187656131"/>
                    </a:ext>
                  </a:extLst>
                </a:gridCol>
                <a:gridCol w="1807535">
                  <a:extLst>
                    <a:ext uri="{9D8B030D-6E8A-4147-A177-3AD203B41FA5}">
                      <a16:colId xmlns="" xmlns:a16="http://schemas.microsoft.com/office/drawing/2014/main" val="17655766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ylfaen" panose="010A0502050306030303" pitchFamily="18" charset="0"/>
                        </a:rPr>
                        <a:t>Դերակատարների</a:t>
                      </a:r>
                      <a:r>
                        <a:rPr lang="en-US" baseline="0" dirty="0" smtClean="0">
                          <a:latin typeface="Sylfaen" panose="010A0502050306030303" pitchFamily="18" charset="0"/>
                        </a:rPr>
                        <a:t> և </a:t>
                      </a:r>
                      <a:r>
                        <a:rPr lang="en-US" baseline="0" dirty="0" err="1" smtClean="0">
                          <a:latin typeface="Sylfaen" panose="010A0502050306030303" pitchFamily="18" charset="0"/>
                        </a:rPr>
                        <a:t>առաջնահերթ</a:t>
                      </a:r>
                      <a:r>
                        <a:rPr lang="en-US" baseline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Sylfaen" panose="010A0502050306030303" pitchFamily="18" charset="0"/>
                        </a:rPr>
                        <a:t>արդյունքներ</a:t>
                      </a:r>
                      <a:r>
                        <a:rPr lang="en-US" baseline="0" dirty="0" smtClean="0">
                          <a:latin typeface="Sylfaen" panose="010A0502050306030303" pitchFamily="18" charset="0"/>
                        </a:rPr>
                        <a:t> </a:t>
                      </a:r>
                      <a:endParaRPr lang="en-GB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/>
                      </a:pPr>
                      <a:endParaRPr lang="en-GB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err="1" smtClean="0">
                          <a:latin typeface="Sylfaen" panose="010A0502050306030303" pitchFamily="18" charset="0"/>
                        </a:rPr>
                        <a:t>Ակնկալում</a:t>
                      </a:r>
                      <a:r>
                        <a:rPr lang="en-GB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noProof="0" dirty="0" err="1" smtClean="0">
                          <a:latin typeface="Sylfaen" panose="010A0502050306030303" pitchFamily="18" charset="0"/>
                        </a:rPr>
                        <a:t>են</a:t>
                      </a:r>
                      <a:r>
                        <a:rPr lang="en-GB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baseline="0" noProof="0" dirty="0" err="1" smtClean="0">
                          <a:latin typeface="Sylfaen" panose="010A0502050306030303" pitchFamily="18" charset="0"/>
                        </a:rPr>
                        <a:t>տեսնել</a:t>
                      </a:r>
                      <a:r>
                        <a:rPr lang="en-GB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endParaRPr lang="en-GB" noProof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err="1" smtClean="0">
                          <a:latin typeface="Sylfaen" panose="010A0502050306030303" pitchFamily="18" charset="0"/>
                        </a:rPr>
                        <a:t>Ցանկանում</a:t>
                      </a:r>
                      <a:r>
                        <a:rPr lang="en-GB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noProof="0" dirty="0" err="1" smtClean="0">
                          <a:latin typeface="Sylfaen" panose="010A0502050306030303" pitchFamily="18" charset="0"/>
                        </a:rPr>
                        <a:t>են</a:t>
                      </a:r>
                      <a:r>
                        <a:rPr lang="en-GB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noProof="0" dirty="0" err="1" smtClean="0">
                          <a:latin typeface="Sylfaen" panose="010A0502050306030303" pitchFamily="18" charset="0"/>
                        </a:rPr>
                        <a:t>տեսնել</a:t>
                      </a:r>
                      <a:endParaRPr lang="en-GB" noProof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err="1" smtClean="0">
                          <a:latin typeface="Sylfaen" panose="010A0502050306030303" pitchFamily="18" charset="0"/>
                        </a:rPr>
                        <a:t>Շատ</a:t>
                      </a:r>
                      <a:r>
                        <a:rPr lang="en-GB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noProof="0" dirty="0" err="1" smtClean="0">
                          <a:latin typeface="Sylfaen" panose="010A0502050306030303" pitchFamily="18" charset="0"/>
                        </a:rPr>
                        <a:t>են</a:t>
                      </a:r>
                      <a:r>
                        <a:rPr lang="en-GB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noProof="0" dirty="0" err="1" smtClean="0">
                          <a:latin typeface="Sylfaen" panose="010A0502050306030303" pitchFamily="18" charset="0"/>
                        </a:rPr>
                        <a:t>ցանկանում</a:t>
                      </a:r>
                      <a:r>
                        <a:rPr lang="en-GB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baseline="0" noProof="0" dirty="0" err="1" smtClean="0">
                          <a:latin typeface="Sylfaen" panose="010A0502050306030303" pitchFamily="18" charset="0"/>
                        </a:rPr>
                        <a:t>տեսնել</a:t>
                      </a:r>
                      <a:r>
                        <a:rPr lang="en-GB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endParaRPr lang="en-GB" noProof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65713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Տեղական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քաղաքական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գործիչներ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endParaRPr lang="en-GB" sz="1600" noProof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(4)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Դիսկուրսի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փոփոխություն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քաղաքականության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դերակատարների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և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մեկնաբանների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շրջանում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endParaRPr lang="cs-CZ" sz="1600" b="0" i="0" u="none" strike="noStrike" kern="1200" baseline="0" dirty="0" smtClean="0">
                        <a:solidFill>
                          <a:schemeClr val="dk1"/>
                        </a:solidFill>
                        <a:latin typeface="Sylfaen" panose="010A0502050306030303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cs-CZ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(7)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Վարվելաձևի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փոփոխություն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արդյունավետ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իրականացման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համար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endParaRPr lang="en-GB" sz="160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Նախևառաջ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ճանաչել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բնակարանային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ապահովումը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որպես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ծախսարդյունավետ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լուծում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endParaRPr lang="en-GB" sz="1600" noProof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y-AM" sz="1600" noProof="0" dirty="0" smtClean="0">
                          <a:latin typeface="Sylfaen" panose="010A0502050306030303" pitchFamily="18" charset="0"/>
                        </a:rPr>
                        <a:t>Ս</a:t>
                      </a:r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կսել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օգտագործել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այս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միջոցը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՝ </a:t>
                      </a:r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անտնությունը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կրճատելու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համար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endParaRPr lang="en-GB" sz="1600" noProof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Ճանաչել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Roma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-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ներին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(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գնչուներ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)՝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որպես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իրենց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համայնքների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անդամներ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endParaRPr lang="en-GB" sz="1600" noProof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1867763"/>
                  </a:ext>
                </a:extLst>
              </a:tr>
              <a:tr h="1775526">
                <a:tc>
                  <a:txBody>
                    <a:bodyPr/>
                    <a:lstStyle/>
                    <a:p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Աշխատանքի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 և </a:t>
                      </a:r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սոցիալական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հարցերի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նախարարության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սոցիալական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բնակարանային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ապահովման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վարչություն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endParaRPr lang="en-GB" sz="1600" noProof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cs-CZ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600" dirty="0" err="1" smtClean="0">
                          <a:latin typeface="Sylfaen" panose="010A0502050306030303" pitchFamily="18" charset="0"/>
                        </a:rPr>
                        <a:t>Այլ</a:t>
                      </a:r>
                      <a:r>
                        <a:rPr lang="en-US" sz="160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Sylfaen" panose="010A0502050306030303" pitchFamily="18" charset="0"/>
                        </a:rPr>
                        <a:t>դերակատարների</a:t>
                      </a:r>
                      <a:r>
                        <a:rPr lang="en-US" sz="160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Sylfaen" panose="010A0502050306030303" pitchFamily="18" charset="0"/>
                        </a:rPr>
                        <a:t>կարողությունները</a:t>
                      </a:r>
                      <a:r>
                        <a:rPr lang="en-US" sz="1600" dirty="0" smtClean="0">
                          <a:latin typeface="Sylfaen" panose="010A0502050306030303" pitchFamily="18" charset="0"/>
                        </a:rPr>
                        <a:t> և </a:t>
                      </a:r>
                      <a:r>
                        <a:rPr lang="en-US" sz="1600" dirty="0" err="1" smtClean="0">
                          <a:latin typeface="Sylfaen" panose="010A0502050306030303" pitchFamily="18" charset="0"/>
                        </a:rPr>
                        <a:t>մասնակցությունը</a:t>
                      </a:r>
                      <a:r>
                        <a:rPr lang="en-US" sz="1600" dirty="0" smtClean="0">
                          <a:latin typeface="Sylfaen" panose="010A0502050306030303" pitchFamily="18" charset="0"/>
                        </a:rPr>
                        <a:t> </a:t>
                      </a:r>
                      <a:endParaRPr lang="en-GB" sz="1600" dirty="0" smtClean="0">
                        <a:latin typeface="Sylfaen" panose="010A0502050306030303" pitchFamily="18" charset="0"/>
                      </a:endParaRPr>
                    </a:p>
                    <a:p>
                      <a:r>
                        <a:rPr lang="cs-CZ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(5)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Քաղաքականության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ստեղծման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գործընթացում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բարելավումներ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endParaRPr lang="en-GB" sz="1600" dirty="0" smtClean="0">
                        <a:latin typeface="Sylfaen" panose="010A0502050306030303" pitchFamily="18" charset="0"/>
                      </a:endParaRPr>
                    </a:p>
                    <a:p>
                      <a:r>
                        <a:rPr lang="cs-CZ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(6)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Փոփոխություն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կամ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ոչ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մի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փոփոխություն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քաղաքականության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բովանդակության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մեջ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endParaRPr lang="en-GB" sz="160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Կան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փաստարկներ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երկխոսության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համար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այլ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 (</a:t>
                      </a:r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հաճախ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հակադարձ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)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դերակատարների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հետ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սոցիալական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բնակարանային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ապահովման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ռազմավարության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պատրաստաման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ընթացքում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endParaRPr lang="en-GB" sz="1600" noProof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Պատրաստել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ֆինանսական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փաստաթղթեր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 /framework/` </a:t>
                      </a:r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բնակարանային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ապահովմանն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առաջինն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այլ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քաղաքներում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նպաստելու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համար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endParaRPr lang="en-GB" sz="1600" noProof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Ակտիվորեն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խթանել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բնակարանային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ապահովմանը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առաջինը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չեխական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քաղաքներում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(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աջակցել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սոցիալական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բնակարանային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ապահովման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համակարգողների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ցանցին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)</a:t>
                      </a:r>
                      <a:endParaRPr lang="en-GB" sz="1600" noProof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03966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Նախարար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 և </a:t>
                      </a:r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կառավարության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անդամներ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 </a:t>
                      </a:r>
                      <a:endParaRPr lang="en-GB" sz="1600" noProof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Both"/>
                        <a:tabLst/>
                        <a:defRPr/>
                      </a:pPr>
                      <a:r>
                        <a:rPr lang="cs-CZ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Առանցքային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շահակիցների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շահը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հետաքրքրությունը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խնդիրները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քաղաքականության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օրակարգին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հասցնելը</a:t>
                      </a:r>
                      <a:endParaRPr lang="en-GB" sz="1600" dirty="0" smtClean="0">
                        <a:latin typeface="Sylfaen" panose="010A050205030603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Sylfaen" panose="010A0502050306030303" pitchFamily="18" charset="0"/>
                        </a:rPr>
                        <a:t>4</a:t>
                      </a:r>
                      <a:r>
                        <a:rPr lang="en-US" sz="1600" baseline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Քաղաքականության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դերակատարների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և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մեկնաբանների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միջև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դիսկուրսի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փոփոխություն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 </a:t>
                      </a:r>
                      <a:endParaRPr lang="en-GB" sz="1600" dirty="0" smtClean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y-AM" sz="1600" noProof="0" dirty="0" smtClean="0">
                          <a:latin typeface="Sylfaen" panose="010A0502050306030303" pitchFamily="18" charset="0"/>
                        </a:rPr>
                        <a:t>Հ</a:t>
                      </a:r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ամաձայնվել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և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առաջ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տանել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ռազմավարությունը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կառավարություն</a:t>
                      </a:r>
                      <a:endParaRPr lang="en-GB" sz="1600" noProof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Ապահովել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ֆինանսներ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՝ </a:t>
                      </a:r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միջոցառումների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իրականացման</a:t>
                      </a:r>
                      <a:r>
                        <a:rPr lang="en-GB" sz="1600" baseline="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baseline="0" noProof="0" dirty="0" err="1" smtClean="0">
                          <a:latin typeface="Sylfaen" panose="010A0502050306030303" pitchFamily="18" charset="0"/>
                        </a:rPr>
                        <a:t>համար</a:t>
                      </a:r>
                      <a:endParaRPr lang="en-GB" sz="1600" noProof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Բնակարանային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պաահովման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դրական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պատկեր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ստեղծել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առաջին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հերթին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 ԶԼՄ-</a:t>
                      </a:r>
                      <a:r>
                        <a:rPr lang="en-GB" sz="1600" noProof="0" dirty="0" err="1" smtClean="0">
                          <a:latin typeface="Sylfaen" panose="010A0502050306030303" pitchFamily="18" charset="0"/>
                        </a:rPr>
                        <a:t>ներում</a:t>
                      </a:r>
                      <a:r>
                        <a:rPr lang="en-GB" sz="1600" noProof="0" dirty="0" smtClean="0">
                          <a:latin typeface="Sylfaen" panose="010A0502050306030303" pitchFamily="18" charset="0"/>
                        </a:rPr>
                        <a:t> </a:t>
                      </a:r>
                      <a:endParaRPr lang="en-GB" sz="1600" noProof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63493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1616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>
                <a:latin typeface="Sylfaen" panose="010A0502050306030303" pitchFamily="18" charset="0"/>
              </a:rPr>
              <a:t>Վարժություն</a:t>
            </a:r>
            <a:r>
              <a:rPr lang="en-GB" dirty="0" smtClean="0">
                <a:latin typeface="Sylfaen" panose="010A0502050306030303" pitchFamily="18" charset="0"/>
              </a:rPr>
              <a:t> – </a:t>
            </a:r>
            <a:r>
              <a:rPr lang="en-GB" dirty="0" err="1" smtClean="0">
                <a:latin typeface="Sylfaen" panose="010A0502050306030303" pitchFamily="18" charset="0"/>
              </a:rPr>
              <a:t>սեփական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առաջխաղացման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ցուցիչների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սահմանում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endParaRPr lang="en-GB" dirty="0">
              <a:latin typeface="Sylfaen" panose="010A0502050306030303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err="1" smtClean="0">
                <a:latin typeface="Sylfaen" panose="010A0502050306030303" pitchFamily="18" charset="0"/>
              </a:rPr>
              <a:t>Նպատակն</a:t>
            </a:r>
            <a:r>
              <a:rPr lang="en-GB" dirty="0" smtClean="0">
                <a:latin typeface="Sylfaen" panose="010A0502050306030303" pitchFamily="18" charset="0"/>
              </a:rPr>
              <a:t> է </a:t>
            </a:r>
            <a:r>
              <a:rPr lang="en-GB" dirty="0" err="1" smtClean="0">
                <a:latin typeface="Sylfaen" panose="010A0502050306030303" pitchFamily="18" charset="0"/>
              </a:rPr>
              <a:t>սահմանել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առաջխաղացման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ցուցիչներ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այն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շահակիցների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համար</a:t>
            </a:r>
            <a:r>
              <a:rPr lang="en-GB" dirty="0" smtClean="0">
                <a:latin typeface="Sylfaen" panose="010A0502050306030303" pitchFamily="18" charset="0"/>
              </a:rPr>
              <a:t>, </a:t>
            </a:r>
            <a:r>
              <a:rPr lang="en-GB" dirty="0" err="1" smtClean="0">
                <a:latin typeface="Sylfaen" panose="010A0502050306030303" pitchFamily="18" charset="0"/>
              </a:rPr>
              <a:t>որոնց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դուք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հատկորոշել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եք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որպես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ազդեցիկ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լուծվող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խնդրի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համար</a:t>
            </a:r>
            <a:r>
              <a:rPr lang="en-GB" dirty="0" smtClean="0">
                <a:latin typeface="Sylfaen" panose="010A0502050306030303" pitchFamily="18" charset="0"/>
              </a:rPr>
              <a:t> – </a:t>
            </a:r>
            <a:r>
              <a:rPr lang="en-GB" dirty="0" err="1" smtClean="0">
                <a:latin typeface="Sylfaen" panose="010A0502050306030303" pitchFamily="18" charset="0"/>
              </a:rPr>
              <a:t>խմբային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աշխատանք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>
                <a:latin typeface="Sylfaen" panose="010A0502050306030303" pitchFamily="18" charset="0"/>
              </a:rPr>
              <a:t>Ընտրե՛ք</a:t>
            </a:r>
            <a:r>
              <a:rPr lang="en-GB" dirty="0" smtClean="0">
                <a:latin typeface="Sylfaen" panose="010A0502050306030303" pitchFamily="18" charset="0"/>
              </a:rPr>
              <a:t> 5 </a:t>
            </a:r>
            <a:r>
              <a:rPr lang="en-GB" dirty="0" err="1" smtClean="0">
                <a:latin typeface="Sylfaen" panose="010A0502050306030303" pitchFamily="18" charset="0"/>
              </a:rPr>
              <a:t>շահակից</a:t>
            </a:r>
            <a:r>
              <a:rPr lang="en-GB" dirty="0" smtClean="0">
                <a:latin typeface="Sylfaen" panose="010A0502050306030303" pitchFamily="18" charset="0"/>
              </a:rPr>
              <a:t>, </a:t>
            </a:r>
            <a:r>
              <a:rPr lang="en-GB" dirty="0" err="1" smtClean="0">
                <a:latin typeface="Sylfaen" panose="010A0502050306030303" pitchFamily="18" charset="0"/>
              </a:rPr>
              <a:t>որոնք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ազդեցիկ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են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ձեր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համար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նպատակ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հանդիսացող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քաղաքականության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փոփոխության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համար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>
                <a:latin typeface="Sylfaen" panose="010A0502050306030303" pitchFamily="18" charset="0"/>
              </a:rPr>
              <a:t>Որոշե՛ք</a:t>
            </a:r>
            <a:r>
              <a:rPr lang="en-GB" dirty="0" smtClean="0">
                <a:latin typeface="Sylfaen" panose="010A0502050306030303" pitchFamily="18" charset="0"/>
              </a:rPr>
              <a:t>՝ </a:t>
            </a:r>
            <a:r>
              <a:rPr lang="en-GB" dirty="0" err="1" smtClean="0">
                <a:latin typeface="Sylfaen" panose="010A0502050306030303" pitchFamily="18" charset="0"/>
              </a:rPr>
              <a:t>ինչ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տեսակի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արդյունք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եք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ակնկալում</a:t>
            </a:r>
            <a:r>
              <a:rPr lang="en-GB" dirty="0" smtClean="0">
                <a:latin typeface="Sylfaen" panose="010A0502050306030303" pitchFamily="18" charset="0"/>
              </a:rPr>
              <a:t>/</a:t>
            </a:r>
            <a:r>
              <a:rPr lang="en-GB" dirty="0" err="1" smtClean="0">
                <a:latin typeface="Sylfaen" panose="010A0502050306030303" pitchFamily="18" charset="0"/>
              </a:rPr>
              <a:t>ցանկանում</a:t>
            </a:r>
            <a:r>
              <a:rPr lang="en-GB" dirty="0" smtClean="0">
                <a:latin typeface="Sylfaen" panose="010A0502050306030303" pitchFamily="18" charset="0"/>
              </a:rPr>
              <a:t>/ </a:t>
            </a:r>
            <a:r>
              <a:rPr lang="en-GB" dirty="0" err="1" smtClean="0">
                <a:latin typeface="Sylfaen" panose="010A0502050306030303" pitchFamily="18" charset="0"/>
              </a:rPr>
              <a:t>շատ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ցանկանում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տեսնել</a:t>
            </a:r>
            <a:r>
              <a:rPr lang="en-GB" dirty="0" smtClean="0">
                <a:latin typeface="Sylfaen" panose="010A0502050306030303" pitchFamily="18" charset="0"/>
              </a:rPr>
              <a:t>՝ </a:t>
            </a:r>
            <a:r>
              <a:rPr lang="en-GB" dirty="0" err="1" smtClean="0">
                <a:latin typeface="Sylfaen" panose="010A0502050306030303" pitchFamily="18" charset="0"/>
              </a:rPr>
              <a:t>նրանց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վրա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ազդելով</a:t>
            </a:r>
            <a:r>
              <a:rPr lang="en-GB" dirty="0" smtClean="0">
                <a:latin typeface="Sylfaen" panose="010A0502050306030303" pitchFamily="18" charset="0"/>
              </a:rPr>
              <a:t> – </a:t>
            </a:r>
            <a:r>
              <a:rPr lang="en-GB" dirty="0" err="1" smtClean="0">
                <a:latin typeface="Sylfaen" panose="010A0502050306030303" pitchFamily="18" charset="0"/>
              </a:rPr>
              <a:t>առավելագույնը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երեքը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>
                <a:latin typeface="Sylfaen" panose="010A0502050306030303" pitchFamily="18" charset="0"/>
              </a:rPr>
              <a:t>Հատկորոշե՛ք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արդյունքը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>
                <a:latin typeface="Sylfaen" panose="010A0502050306030303" pitchFamily="18" charset="0"/>
              </a:rPr>
              <a:t>Ներկայացրե՛ք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մյուսներին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ձեր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կոալիցիայի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առաջխաղացման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ցուցիչները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endParaRPr lang="cs-CZ" dirty="0" smtClean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920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latin typeface="Sylfaen" panose="010A0502050306030303" pitchFamily="18" charset="0"/>
              </a:rPr>
              <a:t>Հետադարձ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հարցեր</a:t>
            </a:r>
            <a:r>
              <a:rPr lang="en-GB" dirty="0" smtClean="0">
                <a:latin typeface="Sylfaen" panose="010A0502050306030303" pitchFamily="18" charset="0"/>
              </a:rPr>
              <a:t> /Debriefing/</a:t>
            </a:r>
            <a:endParaRPr lang="en-GB" dirty="0">
              <a:latin typeface="Sylfaen" panose="010A05020503060303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>
                <a:latin typeface="Sylfaen" panose="010A0502050306030303" pitchFamily="18" charset="0"/>
              </a:rPr>
              <a:t>Մեթոդը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հասկանալի</a:t>
            </a:r>
            <a:r>
              <a:rPr lang="en-GB" dirty="0" smtClean="0">
                <a:latin typeface="Sylfaen" panose="010A0502050306030303" pitchFamily="18" charset="0"/>
              </a:rPr>
              <a:t>՞ է: </a:t>
            </a:r>
          </a:p>
          <a:p>
            <a:r>
              <a:rPr lang="en-GB" dirty="0" err="1" smtClean="0">
                <a:latin typeface="Sylfaen" panose="010A0502050306030303" pitchFamily="18" charset="0"/>
              </a:rPr>
              <a:t>Արդյոք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դուք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կարո՞ղ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էիք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գործ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ունենալ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այն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արդյունքների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հետ</a:t>
            </a:r>
            <a:r>
              <a:rPr lang="en-GB" dirty="0" smtClean="0">
                <a:latin typeface="Sylfaen" panose="010A0502050306030303" pitchFamily="18" charset="0"/>
              </a:rPr>
              <a:t>, </a:t>
            </a:r>
            <a:r>
              <a:rPr lang="en-GB" dirty="0" err="1" smtClean="0">
                <a:latin typeface="Sylfaen" panose="010A0502050306030303" pitchFamily="18" charset="0"/>
              </a:rPr>
              <a:t>որոնք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ակնկալել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էիք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ձեր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կոալիցիաների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համար</a:t>
            </a:r>
            <a:r>
              <a:rPr lang="en-GB" dirty="0" smtClean="0">
                <a:latin typeface="Sylfaen" panose="010A0502050306030303" pitchFamily="18" charset="0"/>
              </a:rPr>
              <a:t>: </a:t>
            </a:r>
            <a:r>
              <a:rPr lang="en-GB" dirty="0" err="1" smtClean="0">
                <a:latin typeface="Sylfaen" panose="010A0502050306030303" pitchFamily="18" charset="0"/>
              </a:rPr>
              <a:t>Դուք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ակնկալու՞մ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եք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այս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փոփոխությունները</a:t>
            </a:r>
            <a:r>
              <a:rPr lang="en-GB" dirty="0" smtClean="0">
                <a:latin typeface="Sylfaen" panose="010A0502050306030303" pitchFamily="18" charset="0"/>
              </a:rPr>
              <a:t>՝ </a:t>
            </a:r>
            <a:r>
              <a:rPr lang="en-GB" dirty="0" err="1" smtClean="0">
                <a:latin typeface="Sylfaen" panose="010A0502050306030303" pitchFamily="18" charset="0"/>
              </a:rPr>
              <a:t>որպես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ձեր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գործողությունների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արդյունք</a:t>
            </a:r>
            <a:r>
              <a:rPr lang="en-GB" dirty="0" smtClean="0">
                <a:latin typeface="Sylfaen" panose="010A0502050306030303" pitchFamily="18" charset="0"/>
              </a:rPr>
              <a:t>: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GB" dirty="0" err="1" smtClean="0">
                <a:latin typeface="Sylfaen" panose="010A0502050306030303" pitchFamily="18" charset="0"/>
                <a:sym typeface="Wingdings" panose="05000000000000000000" pitchFamily="2" charset="2"/>
              </a:rPr>
              <a:t>Դուք</a:t>
            </a:r>
            <a:r>
              <a:rPr lang="en-GB" dirty="0" smtClean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GB" dirty="0" err="1" smtClean="0">
                <a:latin typeface="Sylfaen" panose="010A0502050306030303" pitchFamily="18" charset="0"/>
                <a:sym typeface="Wingdings" panose="05000000000000000000" pitchFamily="2" charset="2"/>
              </a:rPr>
              <a:t>պետք</a:t>
            </a:r>
            <a:r>
              <a:rPr lang="en-GB" dirty="0" smtClean="0">
                <a:latin typeface="Sylfaen" panose="010A0502050306030303" pitchFamily="18" charset="0"/>
                <a:sym typeface="Wingdings" panose="05000000000000000000" pitchFamily="2" charset="2"/>
              </a:rPr>
              <a:t> է </a:t>
            </a:r>
            <a:r>
              <a:rPr lang="en-GB" dirty="0" err="1" smtClean="0">
                <a:latin typeface="Sylfaen" panose="010A0502050306030303" pitchFamily="18" charset="0"/>
                <a:sym typeface="Wingdings" panose="05000000000000000000" pitchFamily="2" charset="2"/>
              </a:rPr>
              <a:t>կենտրոնանաք</a:t>
            </a:r>
            <a:r>
              <a:rPr lang="en-GB" dirty="0" smtClean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GB" dirty="0" err="1" smtClean="0">
                <a:latin typeface="Sylfaen" panose="010A0502050306030303" pitchFamily="18" charset="0"/>
                <a:sym typeface="Wingdings" panose="05000000000000000000" pitchFamily="2" charset="2"/>
              </a:rPr>
              <a:t>թիրախային</a:t>
            </a:r>
            <a:r>
              <a:rPr lang="en-GB" dirty="0" smtClean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GB" dirty="0" err="1" smtClean="0">
                <a:latin typeface="Sylfaen" panose="010A0502050306030303" pitchFamily="18" charset="0"/>
                <a:sym typeface="Wingdings" panose="05000000000000000000" pitchFamily="2" charset="2"/>
              </a:rPr>
              <a:t>խմբում</a:t>
            </a:r>
            <a:r>
              <a:rPr lang="en-GB" dirty="0" smtClean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GB" dirty="0" err="1" smtClean="0">
                <a:latin typeface="Sylfaen" panose="010A0502050306030303" pitchFamily="18" charset="0"/>
                <a:sym typeface="Wingdings" panose="05000000000000000000" pitchFamily="2" charset="2"/>
              </a:rPr>
              <a:t>փոփոխությունների</a:t>
            </a:r>
            <a:r>
              <a:rPr lang="en-GB" dirty="0" smtClean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GB" dirty="0" err="1" smtClean="0">
                <a:latin typeface="Sylfaen" panose="010A0502050306030303" pitchFamily="18" charset="0"/>
                <a:sym typeface="Wingdings" panose="05000000000000000000" pitchFamily="2" charset="2"/>
              </a:rPr>
              <a:t>վրա</a:t>
            </a:r>
            <a:r>
              <a:rPr lang="en-GB" dirty="0" smtClean="0">
                <a:latin typeface="Sylfaen" panose="010A0502050306030303" pitchFamily="18" charset="0"/>
                <a:sym typeface="Wingdings" panose="05000000000000000000" pitchFamily="2" charset="2"/>
              </a:rPr>
              <a:t>՝ </a:t>
            </a:r>
            <a:r>
              <a:rPr lang="en-GB" dirty="0" err="1" smtClean="0">
                <a:latin typeface="Sylfaen" panose="010A0502050306030303" pitchFamily="18" charset="0"/>
                <a:sym typeface="Wingdings" panose="05000000000000000000" pitchFamily="2" charset="2"/>
              </a:rPr>
              <a:t>չափելու</a:t>
            </a:r>
            <a:r>
              <a:rPr lang="en-GB" dirty="0" smtClean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GB" dirty="0" err="1" smtClean="0">
                <a:latin typeface="Sylfaen" panose="010A0502050306030303" pitchFamily="18" charset="0"/>
                <a:sym typeface="Wingdings" panose="05000000000000000000" pitchFamily="2" charset="2"/>
              </a:rPr>
              <a:t>համար</a:t>
            </a:r>
            <a:r>
              <a:rPr lang="en-GB" dirty="0" smtClean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GB" dirty="0" err="1" smtClean="0">
                <a:latin typeface="Sylfaen" panose="010A0502050306030303" pitchFamily="18" charset="0"/>
                <a:sym typeface="Wingdings" panose="05000000000000000000" pitchFamily="2" charset="2"/>
              </a:rPr>
              <a:t>հաջողությունը</a:t>
            </a:r>
            <a:r>
              <a:rPr lang="en-GB" dirty="0" smtClean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GB" dirty="0" err="1" smtClean="0">
                <a:latin typeface="Sylfaen" panose="010A0502050306030303" pitchFamily="18" charset="0"/>
                <a:sym typeface="Wingdings" panose="05000000000000000000" pitchFamily="2" charset="2"/>
              </a:rPr>
              <a:t>քաղաքականությունների</a:t>
            </a:r>
            <a:r>
              <a:rPr lang="en-GB" dirty="0" smtClean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GB" dirty="0" err="1" smtClean="0">
                <a:latin typeface="Sylfaen" panose="010A0502050306030303" pitchFamily="18" charset="0"/>
                <a:sym typeface="Wingdings" panose="05000000000000000000" pitchFamily="2" charset="2"/>
              </a:rPr>
              <a:t>մշակման</a:t>
            </a:r>
            <a:r>
              <a:rPr lang="en-GB" dirty="0" smtClean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GB" dirty="0" err="1" smtClean="0">
                <a:latin typeface="Sylfaen" panose="010A0502050306030303" pitchFamily="18" charset="0"/>
                <a:sym typeface="Wingdings" panose="05000000000000000000" pitchFamily="2" charset="2"/>
              </a:rPr>
              <a:t>մեջ</a:t>
            </a:r>
            <a:r>
              <a:rPr lang="en-GB" dirty="0" smtClean="0">
                <a:latin typeface="Sylfaen" panose="010A0502050306030303" pitchFamily="18" charset="0"/>
                <a:sym typeface="Wingdings" panose="05000000000000000000" pitchFamily="2" charset="2"/>
              </a:rPr>
              <a:t>: </a:t>
            </a:r>
            <a:endParaRPr lang="cs-CZ" dirty="0" smtClean="0">
              <a:latin typeface="Sylfaen" panose="010A0502050306030303" pitchFamily="18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en-US" dirty="0" err="1" smtClean="0">
                <a:latin typeface="Sylfaen" panose="010A0502050306030303" pitchFamily="18" charset="0"/>
              </a:rPr>
              <a:t>Վերադարձե՛ք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ձեր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խմբերին</a:t>
            </a:r>
            <a:r>
              <a:rPr lang="en-US" dirty="0" smtClean="0">
                <a:latin typeface="Sylfaen" panose="010A0502050306030303" pitchFamily="18" charset="0"/>
              </a:rPr>
              <a:t> և </a:t>
            </a:r>
            <a:r>
              <a:rPr lang="en-US" dirty="0" err="1" smtClean="0">
                <a:latin typeface="Sylfaen" panose="010A0502050306030303" pitchFamily="18" charset="0"/>
              </a:rPr>
              <a:t>սահմանեք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այն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գործողությունները</a:t>
            </a:r>
            <a:r>
              <a:rPr lang="en-US" dirty="0" smtClean="0">
                <a:latin typeface="Sylfaen" panose="010A0502050306030303" pitchFamily="18" charset="0"/>
              </a:rPr>
              <a:t>, </a:t>
            </a:r>
            <a:r>
              <a:rPr lang="en-US" dirty="0" err="1" smtClean="0">
                <a:latin typeface="Sylfaen" panose="010A0502050306030303" pitchFamily="18" charset="0"/>
              </a:rPr>
              <a:t>որոնք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կօգնեն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ձեզ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նպատակին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հասնելու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հարցւոմ</a:t>
            </a:r>
            <a:r>
              <a:rPr lang="en-US" dirty="0" smtClean="0">
                <a:latin typeface="Sylfaen" panose="010A0502050306030303" pitchFamily="18" charset="0"/>
              </a:rPr>
              <a:t>  </a:t>
            </a:r>
            <a:endParaRPr lang="en-GB" dirty="0" smtClean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53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Sylfaen" panose="010A0502050306030303" pitchFamily="18" charset="0"/>
              </a:rPr>
              <a:t>IV – </a:t>
            </a:r>
            <a:r>
              <a:rPr lang="en-US" dirty="0" err="1" smtClean="0">
                <a:latin typeface="Sylfaen" panose="010A0502050306030303" pitchFamily="18" charset="0"/>
              </a:rPr>
              <a:t>Փոփոխությունների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տեսություն</a:t>
            </a:r>
            <a:endParaRPr lang="en-GB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86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Sylfaen" panose="010A0502050306030303" pitchFamily="18" charset="0"/>
              </a:rPr>
              <a:t>Փոփոխությունների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տեսություն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000" dirty="0" smtClean="0">
                <a:latin typeface="Sylfaen" panose="010A0502050306030303" pitchFamily="18" charset="0"/>
              </a:rPr>
              <a:t>ROMA </a:t>
            </a:r>
            <a:r>
              <a:rPr lang="en-GB" sz="2000" dirty="0" err="1" smtClean="0">
                <a:latin typeface="Sylfaen" panose="010A0502050306030303" pitchFamily="18" charset="0"/>
              </a:rPr>
              <a:t>մեթոդաբանությունն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առաջարկում</a:t>
            </a:r>
            <a:r>
              <a:rPr lang="en-GB" sz="2000" dirty="0" smtClean="0">
                <a:latin typeface="Sylfaen" panose="010A0502050306030303" pitchFamily="18" charset="0"/>
              </a:rPr>
              <a:t> է </a:t>
            </a:r>
            <a:r>
              <a:rPr lang="en-GB" sz="2000" dirty="0" err="1" smtClean="0">
                <a:latin typeface="Sylfaen" panose="010A0502050306030303" pitchFamily="18" charset="0"/>
              </a:rPr>
              <a:t>ունենալ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ռազմավարությւոն</a:t>
            </a:r>
            <a:r>
              <a:rPr lang="en-GB" sz="2000" dirty="0" smtClean="0">
                <a:latin typeface="Sylfaen" panose="010A0502050306030303" pitchFamily="18" charset="0"/>
              </a:rPr>
              <a:t>՝ </a:t>
            </a:r>
            <a:r>
              <a:rPr lang="en-GB" sz="2000" dirty="0" err="1" smtClean="0">
                <a:latin typeface="Sylfaen" panose="010A0502050306030303" pitchFamily="18" charset="0"/>
              </a:rPr>
              <a:t>հասնելու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քաղաքականության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միջամտությունների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նպատակներին</a:t>
            </a:r>
            <a:r>
              <a:rPr lang="en-GB" sz="2000" dirty="0" smtClean="0">
                <a:latin typeface="Sylfaen" panose="010A0502050306030303" pitchFamily="18" charset="0"/>
              </a:rPr>
              <a:t>: </a:t>
            </a:r>
            <a:r>
              <a:rPr lang="en-GB" sz="2000" dirty="0" err="1" smtClean="0">
                <a:latin typeface="Sylfaen" panose="010A0502050306030303" pitchFamily="18" charset="0"/>
              </a:rPr>
              <a:t>Սա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կապված</a:t>
            </a:r>
            <a:r>
              <a:rPr lang="en-GB" sz="2000" dirty="0" smtClean="0">
                <a:latin typeface="Sylfaen" panose="010A0502050306030303" pitchFamily="18" charset="0"/>
              </a:rPr>
              <a:t> է </a:t>
            </a:r>
            <a:r>
              <a:rPr lang="en-GB" sz="2000" b="1" dirty="0" err="1" smtClean="0">
                <a:latin typeface="Sylfaen" panose="010A0502050306030303" pitchFamily="18" charset="0"/>
              </a:rPr>
              <a:t>շահակիցների</a:t>
            </a:r>
            <a:r>
              <a:rPr lang="en-GB" sz="2000" b="1" dirty="0" smtClean="0">
                <a:latin typeface="Sylfaen" panose="010A0502050306030303" pitchFamily="18" charset="0"/>
              </a:rPr>
              <a:t> </a:t>
            </a:r>
            <a:r>
              <a:rPr lang="en-GB" sz="2000" b="1" dirty="0" err="1" smtClean="0">
                <a:latin typeface="Sylfaen" panose="010A0502050306030303" pitchFamily="18" charset="0"/>
              </a:rPr>
              <a:t>վարքում</a:t>
            </a:r>
            <a:r>
              <a:rPr lang="en-GB" sz="2000" b="1" dirty="0" smtClean="0">
                <a:latin typeface="Sylfaen" panose="010A0502050306030303" pitchFamily="18" charset="0"/>
              </a:rPr>
              <a:t> </a:t>
            </a:r>
            <a:r>
              <a:rPr lang="en-GB" sz="2000" b="1" dirty="0" err="1" smtClean="0">
                <a:latin typeface="Sylfaen" panose="010A0502050306030303" pitchFamily="18" charset="0"/>
              </a:rPr>
              <a:t>փոփոխությունների</a:t>
            </a:r>
            <a:r>
              <a:rPr lang="en-GB" sz="2000" b="1" dirty="0" smtClean="0">
                <a:latin typeface="Sylfaen" panose="010A0502050306030303" pitchFamily="18" charset="0"/>
              </a:rPr>
              <a:t> </a:t>
            </a:r>
            <a:r>
              <a:rPr lang="en-GB" sz="2000" b="1" dirty="0" err="1" smtClean="0">
                <a:latin typeface="Sylfaen" panose="010A0502050306030303" pitchFamily="18" charset="0"/>
              </a:rPr>
              <a:t>հետ</a:t>
            </a:r>
            <a:r>
              <a:rPr lang="en-GB" sz="2000" b="1" dirty="0" smtClean="0">
                <a:latin typeface="Sylfaen" panose="010A0502050306030303" pitchFamily="18" charset="0"/>
              </a:rPr>
              <a:t>: </a:t>
            </a:r>
            <a:r>
              <a:rPr lang="en-GB" sz="2000" dirty="0" err="1">
                <a:latin typeface="Sylfaen" panose="010A0502050306030303" pitchFamily="18" charset="0"/>
              </a:rPr>
              <a:t>Ձ</a:t>
            </a:r>
            <a:r>
              <a:rPr lang="en-GB" sz="2000" dirty="0" err="1" smtClean="0">
                <a:latin typeface="Sylfaen" panose="010A0502050306030303" pitchFamily="18" charset="0"/>
              </a:rPr>
              <a:t>եր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ռազմավարության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մեջ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ծրագրավորված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ցանկացած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միջոցառում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կամ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գործողություն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պետք</a:t>
            </a:r>
            <a:r>
              <a:rPr lang="en-GB" sz="2000" dirty="0" smtClean="0">
                <a:latin typeface="Sylfaen" panose="010A0502050306030303" pitchFamily="18" charset="0"/>
              </a:rPr>
              <a:t> է </a:t>
            </a:r>
            <a:r>
              <a:rPr lang="en-GB" sz="2000" dirty="0" err="1" smtClean="0">
                <a:latin typeface="Sylfaen" panose="010A0502050306030303" pitchFamily="18" charset="0"/>
              </a:rPr>
              <a:t>դիտարկվի</a:t>
            </a:r>
            <a:r>
              <a:rPr lang="en-GB" sz="2000" dirty="0" smtClean="0">
                <a:latin typeface="Sylfaen" panose="010A0502050306030303" pitchFamily="18" charset="0"/>
              </a:rPr>
              <a:t>՝ </a:t>
            </a:r>
            <a:r>
              <a:rPr lang="en-GB" sz="2000" dirty="0" err="1" smtClean="0">
                <a:latin typeface="Sylfaen" panose="010A0502050306030303" pitchFamily="18" charset="0"/>
              </a:rPr>
              <a:t>որպես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գործիք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այս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փոփոխության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համար</a:t>
            </a:r>
            <a:r>
              <a:rPr lang="en-GB" sz="2000" dirty="0" smtClean="0">
                <a:latin typeface="Sylfaen" panose="010A0502050306030303" pitchFamily="18" charset="0"/>
              </a:rPr>
              <a:t>: </a:t>
            </a:r>
            <a:r>
              <a:rPr lang="en-GB" sz="2000" dirty="0" err="1" smtClean="0">
                <a:latin typeface="Sylfaen" panose="010A0502050306030303" pitchFamily="18" charset="0"/>
              </a:rPr>
              <a:t>Այն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ոչ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միայն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ունի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շոշափելի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անմիջական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ելքեր</a:t>
            </a:r>
            <a:r>
              <a:rPr lang="en-GB" sz="2000" dirty="0" smtClean="0">
                <a:latin typeface="Sylfaen" panose="010A0502050306030303" pitchFamily="18" charset="0"/>
              </a:rPr>
              <a:t> և </a:t>
            </a:r>
            <a:r>
              <a:rPr lang="en-GB" sz="2000" dirty="0" err="1" smtClean="0">
                <a:latin typeface="Sylfaen" panose="010A0502050306030303" pitchFamily="18" charset="0"/>
              </a:rPr>
              <a:t>արդյունքներ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կամ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տեսանելի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ազդեցություն</a:t>
            </a:r>
            <a:r>
              <a:rPr lang="en-GB" sz="2000" dirty="0" smtClean="0">
                <a:latin typeface="Sylfaen" panose="010A0502050306030303" pitchFamily="18" charset="0"/>
              </a:rPr>
              <a:t>, </a:t>
            </a:r>
            <a:r>
              <a:rPr lang="en-GB" sz="2000" dirty="0" err="1" smtClean="0">
                <a:latin typeface="Sylfaen" panose="010A0502050306030303" pitchFamily="18" charset="0"/>
              </a:rPr>
              <a:t>այլև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կարող</a:t>
            </a:r>
            <a:r>
              <a:rPr lang="en-GB" sz="2000" dirty="0" smtClean="0">
                <a:latin typeface="Sylfaen" panose="010A0502050306030303" pitchFamily="18" charset="0"/>
              </a:rPr>
              <a:t> է  (և </a:t>
            </a:r>
            <a:r>
              <a:rPr lang="en-GB" sz="2000" dirty="0" err="1" smtClean="0">
                <a:latin typeface="Sylfaen" panose="010A0502050306030303" pitchFamily="18" charset="0"/>
              </a:rPr>
              <a:t>քաղաքականության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մշակման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մեջ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պետք</a:t>
            </a:r>
            <a:r>
              <a:rPr lang="en-GB" sz="2000" dirty="0" smtClean="0">
                <a:latin typeface="Sylfaen" panose="010A0502050306030303" pitchFamily="18" charset="0"/>
              </a:rPr>
              <a:t> է) </a:t>
            </a:r>
            <a:r>
              <a:rPr lang="en-GB" sz="2000" dirty="0" err="1" smtClean="0">
                <a:latin typeface="Sylfaen" panose="010A0502050306030303" pitchFamily="18" charset="0"/>
              </a:rPr>
              <a:t>հանգեցնել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փոփոխությունների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վարքագծի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մեջ</a:t>
            </a:r>
            <a:r>
              <a:rPr lang="en-GB" sz="2000" dirty="0" smtClean="0">
                <a:latin typeface="Sylfaen" panose="010A0502050306030303" pitchFamily="18" charset="0"/>
              </a:rPr>
              <a:t>:  </a:t>
            </a:r>
          </a:p>
          <a:p>
            <a:pPr marL="0" indent="0" algn="just">
              <a:buNone/>
            </a:pPr>
            <a:r>
              <a:rPr lang="en-GB" sz="2000" dirty="0" err="1" smtClean="0">
                <a:latin typeface="Sylfaen" panose="010A0502050306030303" pitchFamily="18" charset="0"/>
              </a:rPr>
              <a:t>Վարքագծի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տեսությունը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նշում</a:t>
            </a:r>
            <a:r>
              <a:rPr lang="en-GB" sz="2000" dirty="0" smtClean="0">
                <a:latin typeface="Sylfaen" panose="010A0502050306030303" pitchFamily="18" charset="0"/>
              </a:rPr>
              <a:t> է, </a:t>
            </a:r>
            <a:r>
              <a:rPr lang="en-GB" sz="2000" dirty="0" err="1" smtClean="0">
                <a:latin typeface="Sylfaen" panose="010A0502050306030303" pitchFamily="18" charset="0"/>
              </a:rPr>
              <a:t>որ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փոփոխությունները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կարող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են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նկարագրվել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հետևյալ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կողմերով</a:t>
            </a:r>
            <a:r>
              <a:rPr lang="en-GB" sz="2000" dirty="0" smtClean="0">
                <a:latin typeface="Sylfaen" panose="010A0502050306030303" pitchFamily="18" charset="0"/>
              </a:rPr>
              <a:t>՝ ՝ </a:t>
            </a:r>
            <a:r>
              <a:rPr lang="cs-CZ" sz="2000" dirty="0" smtClean="0">
                <a:latin typeface="Sylfaen" panose="010A0502050306030303" pitchFamily="18" charset="0"/>
              </a:rPr>
              <a:t> </a:t>
            </a:r>
            <a:endParaRPr lang="en-GB" sz="2000" dirty="0" smtClean="0">
              <a:latin typeface="Sylfaen" panose="010A0502050306030303" pitchFamily="18" charset="0"/>
            </a:endParaRPr>
          </a:p>
          <a:p>
            <a:pPr lvl="1" algn="just"/>
            <a:r>
              <a:rPr lang="en-GB" sz="2000" dirty="0" err="1" smtClean="0">
                <a:latin typeface="Sylfaen" panose="010A0502050306030303" pitchFamily="18" charset="0"/>
              </a:rPr>
              <a:t>Մոտիվացիա</a:t>
            </a:r>
            <a:endParaRPr lang="en-GB" sz="2000" dirty="0" smtClean="0">
              <a:latin typeface="Sylfaen" panose="010A0502050306030303" pitchFamily="18" charset="0"/>
            </a:endParaRPr>
          </a:p>
          <a:p>
            <a:pPr lvl="1" algn="just"/>
            <a:r>
              <a:rPr lang="en-GB" sz="2000" dirty="0" err="1" smtClean="0">
                <a:latin typeface="Sylfaen" panose="010A0502050306030303" pitchFamily="18" charset="0"/>
              </a:rPr>
              <a:t>Վերաբերմունք</a:t>
            </a:r>
            <a:endParaRPr lang="en-GB" sz="2000" dirty="0" smtClean="0">
              <a:latin typeface="Sylfaen" panose="010A0502050306030303" pitchFamily="18" charset="0"/>
            </a:endParaRPr>
          </a:p>
          <a:p>
            <a:pPr lvl="1" algn="just"/>
            <a:r>
              <a:rPr lang="hy-AM" sz="2000" dirty="0" smtClean="0">
                <a:latin typeface="Sylfaen" panose="010A0502050306030303" pitchFamily="18" charset="0"/>
              </a:rPr>
              <a:t>Հ</a:t>
            </a:r>
            <a:r>
              <a:rPr lang="en-GB" sz="2000" dirty="0" err="1" smtClean="0">
                <a:latin typeface="Sylfaen" panose="010A0502050306030303" pitchFamily="18" charset="0"/>
              </a:rPr>
              <a:t>մտություններ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</a:p>
          <a:p>
            <a:pPr lvl="1" algn="just"/>
            <a:r>
              <a:rPr lang="en-GB" sz="2000" dirty="0" err="1" smtClean="0">
                <a:latin typeface="Sylfaen" panose="010A0502050306030303" pitchFamily="18" charset="0"/>
              </a:rPr>
              <a:t>Միջավայրում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արտաքին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փոփոխություններ</a:t>
            </a:r>
            <a:r>
              <a:rPr lang="en-GB" sz="2000" dirty="0" smtClean="0">
                <a:latin typeface="Sylfaen" panose="010A0502050306030303" pitchFamily="18" charset="0"/>
              </a:rPr>
              <a:t>, </a:t>
            </a:r>
            <a:r>
              <a:rPr lang="en-GB" sz="2000" dirty="0" err="1" smtClean="0">
                <a:latin typeface="Sylfaen" panose="010A0502050306030303" pitchFamily="18" charset="0"/>
              </a:rPr>
              <a:t>որոնք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թուլացնում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են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ներքին</a:t>
            </a:r>
            <a:r>
              <a:rPr lang="en-GB" sz="2000" dirty="0" smtClean="0">
                <a:latin typeface="Sylfaen" panose="010A0502050306030303" pitchFamily="18" charset="0"/>
              </a:rPr>
              <a:t> </a:t>
            </a:r>
            <a:r>
              <a:rPr lang="en-GB" sz="2000" dirty="0" err="1" smtClean="0">
                <a:latin typeface="Sylfaen" panose="010A0502050306030303" pitchFamily="18" charset="0"/>
              </a:rPr>
              <a:t>փոփոխությունները</a:t>
            </a:r>
            <a:endParaRPr lang="en-GB" sz="2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904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latin typeface="Sylfaen" panose="010A0502050306030303" pitchFamily="18" charset="0"/>
              </a:rPr>
              <a:t>Այսօրվա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ծրագիրն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ու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նպատակները</a:t>
            </a:r>
            <a:endParaRPr lang="en-GB" dirty="0">
              <a:latin typeface="Sylfaen" panose="010A05020503060303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 err="1" smtClean="0">
                <a:latin typeface="Sylfaen" panose="010A0502050306030303" pitchFamily="18" charset="0"/>
              </a:rPr>
              <a:t>Օրվա</a:t>
            </a:r>
            <a:r>
              <a:rPr lang="en-US" sz="3200" dirty="0" smtClean="0">
                <a:latin typeface="Sylfaen" panose="010A0502050306030303" pitchFamily="18" charset="0"/>
              </a:rPr>
              <a:t>/</a:t>
            </a:r>
            <a:r>
              <a:rPr lang="en-US" sz="3200" dirty="0" err="1" smtClean="0">
                <a:latin typeface="Sylfaen" panose="010A0502050306030303" pitchFamily="18" charset="0"/>
              </a:rPr>
              <a:t>դասի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վերջում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դուք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պետք</a:t>
            </a:r>
            <a:r>
              <a:rPr lang="en-US" sz="3200" dirty="0" smtClean="0">
                <a:latin typeface="Sylfaen" panose="010A0502050306030303" pitchFamily="18" charset="0"/>
              </a:rPr>
              <a:t> է </a:t>
            </a:r>
            <a:r>
              <a:rPr lang="en-US" sz="3200" dirty="0" err="1" smtClean="0">
                <a:latin typeface="Sylfaen" panose="010A0502050306030303" pitchFamily="18" charset="0"/>
              </a:rPr>
              <a:t>իմանաք</a:t>
            </a:r>
            <a:r>
              <a:rPr lang="en-US" sz="3200" dirty="0" smtClean="0">
                <a:latin typeface="Sylfaen" panose="010A0502050306030303" pitchFamily="18" charset="0"/>
              </a:rPr>
              <a:t>, </a:t>
            </a:r>
            <a:r>
              <a:rPr lang="en-US" sz="3200" dirty="0" err="1" smtClean="0">
                <a:latin typeface="Sylfaen" panose="010A0502050306030303" pitchFamily="18" charset="0"/>
              </a:rPr>
              <a:t>թե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ինչպես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Sylfaen" panose="010A0502050306030303" pitchFamily="18" charset="0"/>
              </a:rPr>
              <a:t>Սահմանել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ձեր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կոալիցիաների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համար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շոշափելի</a:t>
            </a:r>
            <a:r>
              <a:rPr lang="en-US" sz="3200" dirty="0" smtClean="0">
                <a:latin typeface="Sylfaen" panose="010A0502050306030303" pitchFamily="18" charset="0"/>
              </a:rPr>
              <a:t> և </a:t>
            </a:r>
            <a:r>
              <a:rPr lang="en-US" sz="3200" dirty="0" err="1" smtClean="0">
                <a:latin typeface="Sylfaen" panose="010A0502050306030303" pitchFamily="18" charset="0"/>
              </a:rPr>
              <a:t>չափելի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նպատակներ</a:t>
            </a:r>
            <a:r>
              <a:rPr lang="en-US" sz="3200" dirty="0" smtClean="0">
                <a:latin typeface="Sylfaen" panose="010A0502050306030303" pitchFamily="18" charset="0"/>
              </a:rPr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Sylfaen" panose="010A0502050306030303" pitchFamily="18" charset="0"/>
              </a:rPr>
              <a:t>Սահմանել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ձեր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կոալիցիաների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միջամտությունների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համատեքստը</a:t>
            </a:r>
            <a:r>
              <a:rPr lang="en-US" sz="3200" dirty="0" smtClean="0">
                <a:latin typeface="Sylfaen" panose="010A0502050306030303" pitchFamily="18" charset="0"/>
              </a:rPr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Sylfaen" panose="010A0502050306030303" pitchFamily="18" charset="0"/>
              </a:rPr>
              <a:t>Հետևել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ձեր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մասնակցության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ռազմավարության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հաջողությանը</a:t>
            </a:r>
            <a:r>
              <a:rPr lang="en-US" sz="3200" dirty="0">
                <a:latin typeface="Sylfaen" panose="010A0502050306030303" pitchFamily="18" charset="0"/>
              </a:rPr>
              <a:t>,</a:t>
            </a:r>
            <a:endParaRPr lang="en-US" sz="3200" dirty="0" smtClean="0">
              <a:latin typeface="Sylfaen" panose="010A05020503060303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Sylfaen" panose="010A0502050306030303" pitchFamily="18" charset="0"/>
              </a:rPr>
              <a:t>Թիրախավորել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ճիշտ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շահակիցների</a:t>
            </a:r>
            <a:r>
              <a:rPr lang="en-US" sz="3200" dirty="0" smtClean="0">
                <a:latin typeface="Sylfaen" panose="010A0502050306030303" pitchFamily="18" charset="0"/>
              </a:rPr>
              <a:t>՝ </a:t>
            </a:r>
            <a:r>
              <a:rPr lang="en-US" sz="3200" dirty="0" err="1" smtClean="0">
                <a:latin typeface="Sylfaen" panose="010A0502050306030303" pitchFamily="18" charset="0"/>
              </a:rPr>
              <a:t>ձեր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քաղաքականության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մշակման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նպատակին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հասնելու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համար</a:t>
            </a:r>
            <a:r>
              <a:rPr lang="en-US" sz="3200" dirty="0" smtClean="0">
                <a:latin typeface="Sylfaen" panose="010A0502050306030303" pitchFamily="18" charset="0"/>
              </a:rPr>
              <a:t>:</a:t>
            </a:r>
            <a:endParaRPr lang="cs-CZ" dirty="0" smtClean="0">
              <a:latin typeface="Sylfaen" panose="010A050205030603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32116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Sylfaen" panose="010A0502050306030303" pitchFamily="18" charset="0"/>
              </a:rPr>
              <a:t>Rapid </a:t>
            </a:r>
            <a:r>
              <a:rPr lang="en-US" dirty="0" err="1">
                <a:latin typeface="Sylfaen" panose="010A0502050306030303" pitchFamily="18" charset="0"/>
              </a:rPr>
              <a:t>վերաբնակեցման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մեջ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փոփոխության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տեսության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օրինակ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endParaRPr lang="en-US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81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Nadpis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Sylfaen" panose="010A0502050306030303" pitchFamily="18" charset="0"/>
              </a:rPr>
              <a:t>Վարժություն</a:t>
            </a:r>
            <a:r>
              <a:rPr lang="en-US" dirty="0" smtClean="0">
                <a:latin typeface="Sylfaen" panose="010A0502050306030303" pitchFamily="18" charset="0"/>
              </a:rPr>
              <a:t> – </a:t>
            </a:r>
            <a:r>
              <a:rPr lang="en-US" dirty="0" err="1" smtClean="0">
                <a:latin typeface="Sylfaen" panose="010A0502050306030303" pitchFamily="18" charset="0"/>
              </a:rPr>
              <a:t>փոփոխությունների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տեսություն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32" name="Zástupný symbol pro obsah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>
                <a:latin typeface="Sylfaen" panose="010A0502050306030303" pitchFamily="18" charset="0"/>
              </a:rPr>
              <a:t>Ձեր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կոալիցիայի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այն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թիրախային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խմբի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համար</a:t>
            </a:r>
            <a:r>
              <a:rPr lang="en-GB" dirty="0" smtClean="0">
                <a:latin typeface="Sylfaen" panose="010A0502050306030303" pitchFamily="18" charset="0"/>
              </a:rPr>
              <a:t>, </a:t>
            </a:r>
            <a:r>
              <a:rPr lang="en-GB" dirty="0" err="1" smtClean="0">
                <a:latin typeface="Sylfaen" panose="010A0502050306030303" pitchFamily="18" charset="0"/>
              </a:rPr>
              <a:t>որը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կենտրոնացած</a:t>
            </a:r>
            <a:r>
              <a:rPr lang="en-GB" dirty="0" smtClean="0">
                <a:latin typeface="Sylfaen" panose="010A0502050306030303" pitchFamily="18" charset="0"/>
              </a:rPr>
              <a:t> է </a:t>
            </a:r>
            <a:r>
              <a:rPr lang="en-GB" dirty="0" err="1" smtClean="0">
                <a:latin typeface="Sylfaen" panose="010A0502050306030303" pitchFamily="18" charset="0"/>
              </a:rPr>
              <a:t>փոփոխությունների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տեսության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մշակման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վրա</a:t>
            </a:r>
            <a:r>
              <a:rPr lang="en-GB" dirty="0" smtClean="0">
                <a:latin typeface="Sylfaen" panose="010A0502050306030303" pitchFamily="18" charset="0"/>
              </a:rPr>
              <a:t>: </a:t>
            </a:r>
            <a:endParaRPr lang="cs-CZ" dirty="0" smtClean="0">
              <a:latin typeface="Sylfaen" panose="010A05020503060303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Sylfaen" panose="010A0502050306030303" pitchFamily="18" charset="0"/>
              </a:rPr>
              <a:t>Խմբերում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սահմանե՛ք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այն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փոփոխությունները</a:t>
            </a:r>
            <a:r>
              <a:rPr lang="en-US" dirty="0" smtClean="0">
                <a:latin typeface="Sylfaen" panose="010A0502050306030303" pitchFamily="18" charset="0"/>
              </a:rPr>
              <a:t>, </a:t>
            </a:r>
            <a:r>
              <a:rPr lang="en-US" dirty="0" err="1" smtClean="0">
                <a:latin typeface="Sylfaen" panose="010A0502050306030303" pitchFamily="18" charset="0"/>
              </a:rPr>
              <a:t>որոնք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պետք</a:t>
            </a:r>
            <a:r>
              <a:rPr lang="en-US" dirty="0" smtClean="0">
                <a:latin typeface="Sylfaen" panose="010A0502050306030303" pitchFamily="18" charset="0"/>
              </a:rPr>
              <a:t> է </a:t>
            </a:r>
            <a:r>
              <a:rPr lang="en-US" dirty="0" err="1" smtClean="0">
                <a:latin typeface="Sylfaen" panose="010A0502050306030303" pitchFamily="18" charset="0"/>
              </a:rPr>
              <a:t>առաջ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բերվեն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ձեր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միջամտության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միջոցով</a:t>
            </a:r>
            <a:r>
              <a:rPr lang="en-US" dirty="0" smtClean="0">
                <a:latin typeface="Sylfaen" panose="010A0502050306030303" pitchFamily="18" charset="0"/>
              </a:rPr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Sylfaen" panose="010A0502050306030303" pitchFamily="18" charset="0"/>
              </a:rPr>
              <a:t>Օգտագործե՛ք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դատարկ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թուղթ</a:t>
            </a:r>
            <a:r>
              <a:rPr lang="en-US" dirty="0" smtClean="0">
                <a:latin typeface="Sylfaen" panose="010A0502050306030303" pitchFamily="18" charset="0"/>
              </a:rPr>
              <a:t>՝ </a:t>
            </a:r>
            <a:r>
              <a:rPr lang="en-US" dirty="0" err="1" smtClean="0">
                <a:latin typeface="Sylfaen" panose="010A0502050306030303" pitchFamily="18" charset="0"/>
              </a:rPr>
              <a:t>ձեր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գրառումները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ներկայացման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համար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հավաքելու</a:t>
            </a:r>
            <a:r>
              <a:rPr lang="en-US" dirty="0" smtClean="0">
                <a:latin typeface="Sylfaen" panose="010A0502050306030303" pitchFamily="18" charset="0"/>
              </a:rPr>
              <a:t>:  </a:t>
            </a:r>
            <a:endParaRPr lang="en-US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097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latin typeface="Sylfaen" panose="010A0502050306030303" pitchFamily="18" charset="0"/>
              </a:rPr>
              <a:t>Հետադարձ</a:t>
            </a:r>
            <a:r>
              <a:rPr lang="en-GB" dirty="0">
                <a:latin typeface="Sylfaen" panose="010A0502050306030303" pitchFamily="18" charset="0"/>
              </a:rPr>
              <a:t> </a:t>
            </a:r>
            <a:r>
              <a:rPr lang="en-GB" dirty="0" err="1">
                <a:latin typeface="Sylfaen" panose="010A0502050306030303" pitchFamily="18" charset="0"/>
              </a:rPr>
              <a:t>հարցեր</a:t>
            </a:r>
            <a:r>
              <a:rPr lang="en-GB" dirty="0">
                <a:latin typeface="Sylfaen" panose="010A0502050306030303" pitchFamily="18" charset="0"/>
              </a:rPr>
              <a:t> /Debriefing/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err="1" smtClean="0">
                <a:latin typeface="Sylfaen" panose="010A0502050306030303" pitchFamily="18" charset="0"/>
              </a:rPr>
              <a:t>Արդյոք</a:t>
            </a:r>
            <a:r>
              <a:rPr lang="en-GB" sz="3200" dirty="0" smtClean="0">
                <a:latin typeface="Sylfaen" panose="010A0502050306030303" pitchFamily="18" charset="0"/>
              </a:rPr>
              <a:t> </a:t>
            </a:r>
            <a:r>
              <a:rPr lang="en-GB" sz="3200" dirty="0" err="1" smtClean="0">
                <a:latin typeface="Sylfaen" panose="010A0502050306030303" pitchFamily="18" charset="0"/>
              </a:rPr>
              <a:t>նկարագրված</a:t>
            </a:r>
            <a:r>
              <a:rPr lang="en-GB" sz="3200" dirty="0" smtClean="0">
                <a:latin typeface="Sylfaen" panose="010A0502050306030303" pitchFamily="18" charset="0"/>
              </a:rPr>
              <a:t> </a:t>
            </a:r>
            <a:r>
              <a:rPr lang="en-GB" sz="3200" dirty="0" err="1" smtClean="0">
                <a:latin typeface="Sylfaen" panose="010A0502050306030303" pitchFamily="18" charset="0"/>
              </a:rPr>
              <a:t>փոփոխություններով</a:t>
            </a:r>
            <a:r>
              <a:rPr lang="en-GB" sz="3200" dirty="0" smtClean="0">
                <a:latin typeface="Sylfaen" panose="010A0502050306030303" pitchFamily="18" charset="0"/>
              </a:rPr>
              <a:t> ի </a:t>
            </a:r>
            <a:r>
              <a:rPr lang="en-GB" sz="3200" dirty="0" err="1" smtClean="0">
                <a:latin typeface="Sylfaen" panose="010A0502050306030303" pitchFamily="18" charset="0"/>
              </a:rPr>
              <a:t>կատա՞ր</a:t>
            </a:r>
            <a:r>
              <a:rPr lang="en-GB" sz="3200" dirty="0" smtClean="0">
                <a:latin typeface="Sylfaen" panose="010A0502050306030303" pitchFamily="18" charset="0"/>
              </a:rPr>
              <a:t> </a:t>
            </a:r>
            <a:r>
              <a:rPr lang="en-GB" sz="3200" dirty="0" err="1" smtClean="0">
                <a:latin typeface="Sylfaen" panose="010A0502050306030303" pitchFamily="18" charset="0"/>
              </a:rPr>
              <a:t>են</a:t>
            </a:r>
            <a:r>
              <a:rPr lang="en-GB" sz="3200" dirty="0" smtClean="0">
                <a:latin typeface="Sylfaen" panose="010A0502050306030303" pitchFamily="18" charset="0"/>
              </a:rPr>
              <a:t> </a:t>
            </a:r>
            <a:r>
              <a:rPr lang="en-GB" sz="3200" dirty="0" err="1" smtClean="0">
                <a:latin typeface="Sylfaen" panose="010A0502050306030303" pitchFamily="18" charset="0"/>
              </a:rPr>
              <a:t>ածվում</a:t>
            </a:r>
            <a:r>
              <a:rPr lang="en-GB" sz="3200" dirty="0" smtClean="0">
                <a:latin typeface="Sylfaen" panose="010A0502050306030303" pitchFamily="18" charset="0"/>
              </a:rPr>
              <a:t> </a:t>
            </a:r>
            <a:r>
              <a:rPr lang="en-GB" sz="3200" dirty="0" err="1" smtClean="0">
                <a:latin typeface="Sylfaen" panose="010A0502050306030303" pitchFamily="18" charset="0"/>
              </a:rPr>
              <a:t>այն</a:t>
            </a:r>
            <a:r>
              <a:rPr lang="en-GB" sz="3200" dirty="0" smtClean="0">
                <a:latin typeface="Sylfaen" panose="010A0502050306030303" pitchFamily="18" charset="0"/>
              </a:rPr>
              <a:t> </a:t>
            </a:r>
            <a:r>
              <a:rPr lang="en-GB" sz="3200" dirty="0" err="1" smtClean="0">
                <a:latin typeface="Sylfaen" panose="010A0502050306030303" pitchFamily="18" charset="0"/>
              </a:rPr>
              <a:t>նպատակները</a:t>
            </a:r>
            <a:r>
              <a:rPr lang="en-GB" sz="3200" dirty="0" smtClean="0">
                <a:latin typeface="Sylfaen" panose="010A0502050306030303" pitchFamily="18" charset="0"/>
              </a:rPr>
              <a:t>, </a:t>
            </a:r>
            <a:r>
              <a:rPr lang="en-GB" sz="3200" dirty="0" err="1" smtClean="0">
                <a:latin typeface="Sylfaen" panose="010A0502050306030303" pitchFamily="18" charset="0"/>
              </a:rPr>
              <a:t>որոնք</a:t>
            </a:r>
            <a:r>
              <a:rPr lang="en-GB" sz="3200" dirty="0" smtClean="0">
                <a:latin typeface="Sylfaen" panose="010A0502050306030303" pitchFamily="18" charset="0"/>
              </a:rPr>
              <a:t> </a:t>
            </a:r>
            <a:r>
              <a:rPr lang="en-GB" sz="3200" dirty="0" err="1" smtClean="0">
                <a:latin typeface="Sylfaen" panose="010A0502050306030303" pitchFamily="18" charset="0"/>
              </a:rPr>
              <a:t>դուք</a:t>
            </a:r>
            <a:r>
              <a:rPr lang="en-GB" sz="3200" dirty="0" smtClean="0">
                <a:latin typeface="Sylfaen" panose="010A0502050306030303" pitchFamily="18" charset="0"/>
              </a:rPr>
              <a:t> </a:t>
            </a:r>
            <a:r>
              <a:rPr lang="en-GB" sz="3200" dirty="0" err="1" smtClean="0">
                <a:latin typeface="Sylfaen" panose="010A0502050306030303" pitchFamily="18" charset="0"/>
              </a:rPr>
              <a:t>նշել</a:t>
            </a:r>
            <a:r>
              <a:rPr lang="en-GB" sz="3200" dirty="0" smtClean="0">
                <a:latin typeface="Sylfaen" panose="010A0502050306030303" pitchFamily="18" charset="0"/>
              </a:rPr>
              <a:t> </a:t>
            </a:r>
            <a:r>
              <a:rPr lang="en-GB" sz="3200" dirty="0" err="1" smtClean="0">
                <a:latin typeface="Sylfaen" panose="010A0502050306030303" pitchFamily="18" charset="0"/>
              </a:rPr>
              <a:t>եք</a:t>
            </a:r>
            <a:r>
              <a:rPr lang="en-GB" sz="3200" dirty="0" smtClean="0">
                <a:latin typeface="Sylfaen" panose="010A0502050306030303" pitchFamily="18" charset="0"/>
              </a:rPr>
              <a:t> </a:t>
            </a:r>
            <a:r>
              <a:rPr lang="en-GB" sz="3200" dirty="0" err="1" smtClean="0">
                <a:latin typeface="Sylfaen" panose="010A0502050306030303" pitchFamily="18" charset="0"/>
              </a:rPr>
              <a:t>ձեր</a:t>
            </a:r>
            <a:r>
              <a:rPr lang="en-GB" sz="3200" dirty="0" smtClean="0">
                <a:latin typeface="Sylfaen" panose="010A0502050306030303" pitchFamily="18" charset="0"/>
              </a:rPr>
              <a:t> </a:t>
            </a:r>
            <a:r>
              <a:rPr lang="en-GB" sz="3200" dirty="0" err="1" smtClean="0">
                <a:latin typeface="Sylfaen" panose="010A0502050306030303" pitchFamily="18" charset="0"/>
              </a:rPr>
              <a:t>խմբի</a:t>
            </a:r>
            <a:r>
              <a:rPr lang="en-GB" sz="3200" dirty="0" smtClean="0">
                <a:latin typeface="Sylfaen" panose="010A0502050306030303" pitchFamily="18" charset="0"/>
              </a:rPr>
              <a:t>/</a:t>
            </a:r>
            <a:r>
              <a:rPr lang="en-GB" sz="3200" dirty="0" err="1" smtClean="0">
                <a:latin typeface="Sylfaen" panose="010A0502050306030303" pitchFamily="18" charset="0"/>
              </a:rPr>
              <a:t>կոալիցիայի</a:t>
            </a:r>
            <a:r>
              <a:rPr lang="en-GB" sz="3200" dirty="0" smtClean="0">
                <a:latin typeface="Sylfaen" panose="010A0502050306030303" pitchFamily="18" charset="0"/>
              </a:rPr>
              <a:t> </a:t>
            </a:r>
            <a:r>
              <a:rPr lang="en-GB" sz="3200" dirty="0" err="1" smtClean="0">
                <a:latin typeface="Sylfaen" panose="010A0502050306030303" pitchFamily="18" charset="0"/>
              </a:rPr>
              <a:t>համար</a:t>
            </a:r>
            <a:r>
              <a:rPr lang="en-GB" sz="3200" dirty="0" smtClean="0">
                <a:latin typeface="Sylfaen" panose="010A0502050306030303" pitchFamily="18" charset="0"/>
              </a:rPr>
              <a:t>: </a:t>
            </a:r>
          </a:p>
          <a:p>
            <a:r>
              <a:rPr lang="en-GB" sz="3200" dirty="0" err="1" smtClean="0">
                <a:latin typeface="Sylfaen" panose="010A0502050306030303" pitchFamily="18" charset="0"/>
              </a:rPr>
              <a:t>Կա՞ն</a:t>
            </a:r>
            <a:r>
              <a:rPr lang="en-GB" sz="3200" dirty="0" smtClean="0">
                <a:latin typeface="Sylfaen" panose="010A0502050306030303" pitchFamily="18" charset="0"/>
              </a:rPr>
              <a:t> </a:t>
            </a:r>
            <a:r>
              <a:rPr lang="en-GB" sz="3200" dirty="0" err="1" smtClean="0">
                <a:latin typeface="Sylfaen" panose="010A0502050306030303" pitchFamily="18" charset="0"/>
              </a:rPr>
              <a:t>արդյոք</a:t>
            </a:r>
            <a:r>
              <a:rPr lang="en-GB" sz="3200" dirty="0" smtClean="0">
                <a:latin typeface="Sylfaen" panose="010A0502050306030303" pitchFamily="18" charset="0"/>
              </a:rPr>
              <a:t> </a:t>
            </a:r>
            <a:r>
              <a:rPr lang="en-GB" sz="3200" dirty="0" err="1" smtClean="0">
                <a:latin typeface="Sylfaen" panose="010A0502050306030303" pitchFamily="18" charset="0"/>
              </a:rPr>
              <a:t>այլ</a:t>
            </a:r>
            <a:r>
              <a:rPr lang="en-GB" sz="3200" dirty="0" smtClean="0">
                <a:latin typeface="Sylfaen" panose="010A0502050306030303" pitchFamily="18" charset="0"/>
              </a:rPr>
              <a:t> </a:t>
            </a:r>
            <a:r>
              <a:rPr lang="en-GB" sz="3200" dirty="0" err="1" smtClean="0">
                <a:latin typeface="Sylfaen" panose="010A0502050306030303" pitchFamily="18" charset="0"/>
              </a:rPr>
              <a:t>թիրախային</a:t>
            </a:r>
            <a:r>
              <a:rPr lang="en-GB" sz="3200" dirty="0" smtClean="0">
                <a:latin typeface="Sylfaen" panose="010A0502050306030303" pitchFamily="18" charset="0"/>
              </a:rPr>
              <a:t> </a:t>
            </a:r>
            <a:r>
              <a:rPr lang="en-GB" sz="3200" dirty="0" err="1" smtClean="0">
                <a:latin typeface="Sylfaen" panose="010A0502050306030303" pitchFamily="18" charset="0"/>
              </a:rPr>
              <a:t>խմբեր</a:t>
            </a:r>
            <a:r>
              <a:rPr lang="en-GB" sz="3200" dirty="0" smtClean="0">
                <a:latin typeface="Sylfaen" panose="010A0502050306030303" pitchFamily="18" charset="0"/>
              </a:rPr>
              <a:t>, </a:t>
            </a:r>
            <a:r>
              <a:rPr lang="en-GB" sz="3200" dirty="0" err="1" smtClean="0">
                <a:latin typeface="Sylfaen" panose="010A0502050306030303" pitchFamily="18" charset="0"/>
              </a:rPr>
              <a:t>որ</a:t>
            </a:r>
            <a:r>
              <a:rPr lang="en-GB" sz="3200" dirty="0" smtClean="0">
                <a:latin typeface="Sylfaen" panose="010A0502050306030303" pitchFamily="18" charset="0"/>
              </a:rPr>
              <a:t> </a:t>
            </a:r>
            <a:r>
              <a:rPr lang="en-GB" sz="3200" dirty="0" err="1" smtClean="0">
                <a:latin typeface="Sylfaen" panose="010A0502050306030303" pitchFamily="18" charset="0"/>
              </a:rPr>
              <a:t>արժի</a:t>
            </a:r>
            <a:r>
              <a:rPr lang="en-GB" sz="3200" dirty="0" smtClean="0">
                <a:latin typeface="Sylfaen" panose="010A0502050306030303" pitchFamily="18" charset="0"/>
              </a:rPr>
              <a:t> </a:t>
            </a:r>
            <a:r>
              <a:rPr lang="en-GB" sz="3200" dirty="0" err="1" smtClean="0">
                <a:latin typeface="Sylfaen" panose="010A0502050306030303" pitchFamily="18" charset="0"/>
              </a:rPr>
              <a:t>նկարագրել</a:t>
            </a:r>
            <a:r>
              <a:rPr lang="en-GB" sz="3200" dirty="0" smtClean="0">
                <a:latin typeface="Sylfaen" panose="010A0502050306030303" pitchFamily="18" charset="0"/>
              </a:rPr>
              <a:t> </a:t>
            </a:r>
            <a:r>
              <a:rPr lang="en-GB" sz="3200" dirty="0" err="1" smtClean="0">
                <a:latin typeface="Sylfaen" panose="010A0502050306030303" pitchFamily="18" charset="0"/>
              </a:rPr>
              <a:t>այս</a:t>
            </a:r>
            <a:r>
              <a:rPr lang="en-GB" sz="3200" dirty="0" smtClean="0">
                <a:latin typeface="Sylfaen" panose="010A0502050306030303" pitchFamily="18" charset="0"/>
              </a:rPr>
              <a:t> </a:t>
            </a:r>
            <a:r>
              <a:rPr lang="en-GB" sz="3200" dirty="0" err="1" smtClean="0">
                <a:latin typeface="Sylfaen" panose="010A0502050306030303" pitchFamily="18" charset="0"/>
              </a:rPr>
              <a:t>ձևով</a:t>
            </a:r>
            <a:r>
              <a:rPr lang="en-GB" sz="3200" dirty="0" smtClean="0">
                <a:latin typeface="Sylfaen" panose="010A0502050306030303" pitchFamily="18" charset="0"/>
              </a:rPr>
              <a:t>: </a:t>
            </a:r>
            <a:endParaRPr lang="cs-CZ" sz="3200" dirty="0" smtClean="0">
              <a:latin typeface="Sylfaen" panose="010A0502050306030303" pitchFamily="18" charset="0"/>
            </a:endParaRPr>
          </a:p>
          <a:p>
            <a:r>
              <a:rPr lang="hy-AM" sz="3200" dirty="0" smtClean="0">
                <a:latin typeface="Sylfaen" panose="010A0502050306030303" pitchFamily="18" charset="0"/>
              </a:rPr>
              <a:t>Ա</a:t>
            </a:r>
            <a:r>
              <a:rPr lang="en-US" sz="3200" dirty="0" err="1" smtClean="0">
                <a:latin typeface="Sylfaen" panose="010A0502050306030303" pitchFamily="18" charset="0"/>
              </a:rPr>
              <a:t>րդյոք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դուք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ակնկալու՞մ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եք</a:t>
            </a:r>
            <a:r>
              <a:rPr lang="en-US" sz="3200" dirty="0" smtClean="0">
                <a:latin typeface="Sylfaen" panose="010A0502050306030303" pitchFamily="18" charset="0"/>
              </a:rPr>
              <a:t>, </a:t>
            </a:r>
            <a:r>
              <a:rPr lang="en-US" sz="3200" dirty="0" err="1" smtClean="0">
                <a:latin typeface="Sylfaen" panose="010A0502050306030303" pitchFamily="18" charset="0"/>
              </a:rPr>
              <a:t>որ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այս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փոփոխությունները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տեղի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կունենան</a:t>
            </a:r>
            <a:r>
              <a:rPr lang="en-US" sz="3200" dirty="0" smtClean="0">
                <a:latin typeface="Sylfaen" panose="010A0502050306030303" pitchFamily="18" charset="0"/>
              </a:rPr>
              <a:t>՝ </a:t>
            </a:r>
            <a:r>
              <a:rPr lang="en-US" sz="3200" dirty="0" err="1" smtClean="0">
                <a:latin typeface="Sylfaen" panose="010A0502050306030303" pitchFamily="18" charset="0"/>
              </a:rPr>
              <a:t>որպես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ձեր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կոալիցիաների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ծրագրի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արդյունք</a:t>
            </a:r>
            <a:r>
              <a:rPr lang="en-US" sz="3200" dirty="0" smtClean="0">
                <a:latin typeface="Sylfaen" panose="010A0502050306030303" pitchFamily="18" charset="0"/>
              </a:rPr>
              <a:t>: </a:t>
            </a:r>
            <a:endParaRPr lang="en-GB" sz="32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922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Sylfaen" panose="010A0502050306030303" pitchFamily="18" charset="0"/>
              </a:rPr>
              <a:t>V – </a:t>
            </a:r>
            <a:r>
              <a:rPr lang="en-US" dirty="0" err="1" smtClean="0">
                <a:latin typeface="Sylfaen" panose="010A0502050306030303" pitchFamily="18" charset="0"/>
              </a:rPr>
              <a:t>Հաղորդակցության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ռազմավարություն</a:t>
            </a:r>
            <a:endParaRPr lang="en-US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893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latin typeface="Sylfaen" panose="010A0502050306030303" pitchFamily="18" charset="0"/>
              </a:rPr>
              <a:t>Հաղորդակցության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ռազմավարություն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endParaRPr lang="en-GB" dirty="0">
              <a:latin typeface="Sylfaen" panose="010A05020503060303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Sylfaen" panose="010A0502050306030303" pitchFamily="18" charset="0"/>
              </a:rPr>
              <a:t>ROMA-ն </a:t>
            </a:r>
            <a:r>
              <a:rPr lang="en-US" dirty="0" err="1" smtClean="0">
                <a:latin typeface="Sylfaen" panose="010A0502050306030303" pitchFamily="18" charset="0"/>
              </a:rPr>
              <a:t>առաջարկում</a:t>
            </a:r>
            <a:r>
              <a:rPr lang="en-US" dirty="0" smtClean="0">
                <a:latin typeface="Sylfaen" panose="010A0502050306030303" pitchFamily="18" charset="0"/>
              </a:rPr>
              <a:t> է </a:t>
            </a:r>
            <a:r>
              <a:rPr lang="en-US" dirty="0" err="1" smtClean="0">
                <a:latin typeface="Sylfaen" panose="010A0502050306030303" pitchFamily="18" charset="0"/>
              </a:rPr>
              <a:t>երկու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մոտեցում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այն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հարցին</a:t>
            </a:r>
            <a:r>
              <a:rPr lang="en-US" dirty="0" smtClean="0">
                <a:latin typeface="Sylfaen" panose="010A0502050306030303" pitchFamily="18" charset="0"/>
              </a:rPr>
              <a:t>, </a:t>
            </a:r>
            <a:r>
              <a:rPr lang="en-US" dirty="0" err="1" smtClean="0">
                <a:latin typeface="Sylfaen" panose="010A0502050306030303" pitchFamily="18" charset="0"/>
              </a:rPr>
              <a:t>թե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ինչպես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մշակել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պատշաճ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հաղորդակցության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ռազմավարություն</a:t>
            </a:r>
            <a:r>
              <a:rPr lang="en-US" dirty="0" smtClean="0">
                <a:latin typeface="Sylfaen" panose="010A0502050306030303" pitchFamily="18" charset="0"/>
              </a:rPr>
              <a:t>՝ </a:t>
            </a:r>
            <a:r>
              <a:rPr lang="en-US" dirty="0" err="1" smtClean="0">
                <a:latin typeface="Sylfaen" panose="010A0502050306030303" pitchFamily="18" charset="0"/>
              </a:rPr>
              <a:t>հասնելու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համար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ձեր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նպատակներին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քաղաքականությունների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մշակման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մեջ</a:t>
            </a:r>
            <a:r>
              <a:rPr lang="en-US" dirty="0" smtClean="0">
                <a:latin typeface="Sylfaen" panose="010A0502050306030303" pitchFamily="18" charset="0"/>
              </a:rPr>
              <a:t>: </a:t>
            </a:r>
            <a:r>
              <a:rPr lang="en-US" dirty="0" err="1" smtClean="0">
                <a:latin typeface="Sylfaen" panose="010A0502050306030303" pitchFamily="18" charset="0"/>
              </a:rPr>
              <a:t>Մոտեցումները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տարբերվում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են</a:t>
            </a:r>
            <a:r>
              <a:rPr lang="en-US" dirty="0" smtClean="0">
                <a:latin typeface="Sylfaen" panose="010A0502050306030303" pitchFamily="18" charset="0"/>
              </a:rPr>
              <a:t>՝ </a:t>
            </a:r>
            <a:r>
              <a:rPr lang="en-US" dirty="0" err="1" smtClean="0">
                <a:latin typeface="Sylfaen" panose="010A0502050306030303" pitchFamily="18" charset="0"/>
              </a:rPr>
              <a:t>լուծվող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խնդրի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բարդությանը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համապատասխան</a:t>
            </a:r>
            <a:r>
              <a:rPr lang="en-US" dirty="0" smtClean="0">
                <a:latin typeface="Sylfaen" panose="010A0502050306030303" pitchFamily="18" charset="0"/>
              </a:rPr>
              <a:t>: 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Sylfaen" panose="010A0502050306030303" pitchFamily="18" charset="0"/>
              </a:rPr>
              <a:t>Խրախուսել</a:t>
            </a:r>
            <a:r>
              <a:rPr lang="en-US" b="1" dirty="0" smtClean="0">
                <a:latin typeface="Sylfaen" panose="010A0502050306030303" pitchFamily="18" charset="0"/>
              </a:rPr>
              <a:t> </a:t>
            </a:r>
            <a:r>
              <a:rPr lang="en-US" b="1" dirty="0" err="1" smtClean="0">
                <a:latin typeface="Sylfaen" panose="010A0502050306030303" pitchFamily="18" charset="0"/>
              </a:rPr>
              <a:t>որոշակի</a:t>
            </a:r>
            <a:r>
              <a:rPr lang="en-US" b="1" dirty="0" smtClean="0">
                <a:latin typeface="Sylfaen" panose="010A0502050306030303" pitchFamily="18" charset="0"/>
              </a:rPr>
              <a:t> </a:t>
            </a:r>
            <a:r>
              <a:rPr lang="en-US" b="1" dirty="0" err="1" smtClean="0">
                <a:latin typeface="Sylfaen" panose="010A0502050306030303" pitchFamily="18" charset="0"/>
              </a:rPr>
              <a:t>դիրքորոշում</a:t>
            </a:r>
            <a:r>
              <a:rPr lang="en-US" b="1" dirty="0" smtClean="0">
                <a:latin typeface="Sylfaen" panose="010A0502050306030303" pitchFamily="18" charset="0"/>
              </a:rPr>
              <a:t> </a:t>
            </a:r>
            <a:r>
              <a:rPr lang="en-US" b="1" dirty="0" err="1" smtClean="0">
                <a:latin typeface="Sylfaen" panose="010A0502050306030303" pitchFamily="18" charset="0"/>
              </a:rPr>
              <a:t>քաղաքականության</a:t>
            </a:r>
            <a:r>
              <a:rPr lang="en-US" b="1" dirty="0" smtClean="0">
                <a:latin typeface="Sylfaen" panose="010A0502050306030303" pitchFamily="18" charset="0"/>
              </a:rPr>
              <a:t> </a:t>
            </a:r>
            <a:r>
              <a:rPr lang="en-US" b="1" dirty="0" err="1" smtClean="0">
                <a:latin typeface="Sylfaen" panose="010A0502050306030303" pitchFamily="18" charset="0"/>
              </a:rPr>
              <a:t>վերաբերյալ</a:t>
            </a:r>
            <a:r>
              <a:rPr lang="en-US" b="1" dirty="0" smtClean="0">
                <a:latin typeface="Sylfaen" panose="010A0502050306030303" pitchFamily="18" charset="0"/>
              </a:rPr>
              <a:t> </a:t>
            </a:r>
            <a:r>
              <a:rPr lang="en-US" dirty="0" smtClean="0">
                <a:latin typeface="Sylfaen" panose="010A0502050306030303" pitchFamily="18" charset="0"/>
              </a:rPr>
              <a:t>– </a:t>
            </a:r>
            <a:r>
              <a:rPr lang="en-US" dirty="0" err="1" smtClean="0">
                <a:latin typeface="Sylfaen" panose="010A0502050306030303" pitchFamily="18" charset="0"/>
              </a:rPr>
              <a:t>պարզ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թեմայի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մեջ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դուք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կարող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եք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ցանկանալ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խրախուսել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քաղաքականություն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մշակողներին</a:t>
            </a:r>
            <a:r>
              <a:rPr lang="en-US" dirty="0" smtClean="0">
                <a:latin typeface="Sylfaen" panose="010A0502050306030303" pitchFamily="18" charset="0"/>
              </a:rPr>
              <a:t>, </a:t>
            </a:r>
            <a:r>
              <a:rPr lang="en-US" dirty="0" err="1" smtClean="0">
                <a:latin typeface="Sylfaen" panose="010A0502050306030303" pitchFamily="18" charset="0"/>
              </a:rPr>
              <a:t>որպեսզի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նրանք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որոշակի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դիրքորոշում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որդեգրեն</a:t>
            </a:r>
            <a:endParaRPr lang="en-US" dirty="0" smtClean="0">
              <a:latin typeface="Sylfaen" panose="010A05020503060303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Sylfaen" panose="010A0502050306030303" pitchFamily="18" charset="0"/>
              </a:rPr>
              <a:t>Գիտելիքի</a:t>
            </a:r>
            <a:r>
              <a:rPr lang="en-US" b="1" dirty="0" smtClean="0">
                <a:latin typeface="Sylfaen" panose="010A0502050306030303" pitchFamily="18" charset="0"/>
              </a:rPr>
              <a:t> </a:t>
            </a:r>
            <a:r>
              <a:rPr lang="en-US" b="1" dirty="0" err="1" smtClean="0">
                <a:latin typeface="Sylfaen" panose="010A0502050306030303" pitchFamily="18" charset="0"/>
              </a:rPr>
              <a:t>փոխանակում</a:t>
            </a:r>
            <a:r>
              <a:rPr lang="en-US" dirty="0" smtClean="0">
                <a:latin typeface="Sylfaen" panose="010A0502050306030303" pitchFamily="18" charset="0"/>
              </a:rPr>
              <a:t> – </a:t>
            </a:r>
            <a:r>
              <a:rPr lang="en-US" dirty="0" err="1" smtClean="0">
                <a:latin typeface="Sylfaen" panose="010A0502050306030303" pitchFamily="18" charset="0"/>
              </a:rPr>
              <a:t>քաղաքականության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վրա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չափելի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ազդեցություն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թողնելու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փոխարեն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ձեր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միջամտությունը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կամ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գործողությունը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կարող</a:t>
            </a:r>
            <a:r>
              <a:rPr lang="en-US" dirty="0" smtClean="0">
                <a:latin typeface="Sylfaen" panose="010A0502050306030303" pitchFamily="18" charset="0"/>
              </a:rPr>
              <a:t> է </a:t>
            </a:r>
            <a:r>
              <a:rPr lang="en-US" dirty="0" err="1" smtClean="0">
                <a:latin typeface="Sylfaen" panose="010A0502050306030303" pitchFamily="18" charset="0"/>
              </a:rPr>
              <a:t>ավելի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ուղղված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լինել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կարողությունների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զարգացմանը</a:t>
            </a:r>
            <a:r>
              <a:rPr lang="en-US" dirty="0" smtClean="0">
                <a:latin typeface="Sylfaen" panose="010A0502050306030303" pitchFamily="18" charset="0"/>
              </a:rPr>
              <a:t>, </a:t>
            </a:r>
            <a:r>
              <a:rPr lang="en-US" dirty="0" err="1" smtClean="0">
                <a:latin typeface="Sylfaen" panose="010A0502050306030303" pitchFamily="18" charset="0"/>
              </a:rPr>
              <a:t>դեբատների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որակի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բարելավմանը</a:t>
            </a:r>
            <a:r>
              <a:rPr lang="en-US" dirty="0" smtClean="0">
                <a:latin typeface="Sylfaen" panose="010A0502050306030303" pitchFamily="18" charset="0"/>
              </a:rPr>
              <a:t> և </a:t>
            </a:r>
            <a:r>
              <a:rPr lang="en-US" dirty="0" err="1" smtClean="0">
                <a:latin typeface="Sylfaen" panose="010A0502050306030303" pitchFamily="18" charset="0"/>
              </a:rPr>
              <a:t>լայնացմանը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երկխոսության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խորացման</a:t>
            </a:r>
            <a:r>
              <a:rPr lang="en-US" dirty="0" smtClean="0">
                <a:latin typeface="Sylfaen" panose="010A0502050306030303" pitchFamily="18" charset="0"/>
              </a:rPr>
              <a:t> և </a:t>
            </a:r>
            <a:r>
              <a:rPr lang="en-US" dirty="0" err="1" smtClean="0">
                <a:latin typeface="Sylfaen" panose="010A0502050306030303" pitchFamily="18" charset="0"/>
              </a:rPr>
              <a:t>գաղափարների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ու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շահերի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տարածման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միջոցով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endParaRPr lang="en-US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068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929280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err="1" smtClean="0"/>
              <a:t>Հաղորդակցության</a:t>
            </a:r>
            <a:r>
              <a:rPr lang="en-GB" sz="3600" dirty="0" smtClean="0"/>
              <a:t> </a:t>
            </a:r>
            <a:r>
              <a:rPr lang="en-GB" sz="3600" dirty="0" err="1" smtClean="0"/>
              <a:t>ռազմավարություն</a:t>
            </a:r>
            <a:r>
              <a:rPr lang="cs-CZ" sz="3600" dirty="0" smtClean="0"/>
              <a:t> – </a:t>
            </a:r>
            <a:r>
              <a:rPr lang="en-US" sz="3600" dirty="0" err="1" smtClean="0"/>
              <a:t>քաղաքականության</a:t>
            </a:r>
            <a:r>
              <a:rPr lang="en-US" sz="3600" dirty="0" smtClean="0"/>
              <a:t> </a:t>
            </a:r>
            <a:r>
              <a:rPr lang="en-US" sz="3600" dirty="0" err="1" smtClean="0"/>
              <a:t>շուրջ</a:t>
            </a:r>
            <a:r>
              <a:rPr lang="en-US" sz="3600" dirty="0" smtClean="0"/>
              <a:t> </a:t>
            </a:r>
            <a:r>
              <a:rPr lang="en-US" sz="3600" dirty="0" err="1" smtClean="0"/>
              <a:t>որոշակի</a:t>
            </a:r>
            <a:r>
              <a:rPr lang="en-US" sz="3600" dirty="0" smtClean="0"/>
              <a:t> </a:t>
            </a:r>
            <a:r>
              <a:rPr lang="en-US" sz="3600" dirty="0" err="1" smtClean="0"/>
              <a:t>դիրքորոշման</a:t>
            </a:r>
            <a:r>
              <a:rPr lang="en-US" sz="3600" dirty="0" smtClean="0"/>
              <a:t> </a:t>
            </a:r>
            <a:r>
              <a:rPr lang="en-US" sz="3600" dirty="0" err="1" smtClean="0"/>
              <a:t>խրախուսում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477818" y="3539629"/>
            <a:ext cx="2246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Մասնակցությունը</a:t>
            </a:r>
            <a:r>
              <a:rPr lang="en-US" dirty="0" smtClean="0"/>
              <a:t> </a:t>
            </a:r>
            <a:r>
              <a:rPr lang="en-US" dirty="0" err="1" smtClean="0"/>
              <a:t>ներսից</a:t>
            </a:r>
            <a:r>
              <a:rPr lang="en-US" dirty="0" smtClean="0"/>
              <a:t>/</a:t>
            </a:r>
            <a:r>
              <a:rPr lang="en-US" dirty="0" err="1" smtClean="0"/>
              <a:t>ավելի</a:t>
            </a:r>
            <a:r>
              <a:rPr lang="en-US" dirty="0" smtClean="0"/>
              <a:t> </a:t>
            </a:r>
            <a:r>
              <a:rPr lang="en-US" dirty="0" err="1" smtClean="0"/>
              <a:t>համագործակցային</a:t>
            </a:r>
            <a:r>
              <a:rPr lang="en-US" dirty="0" smtClean="0"/>
              <a:t> </a:t>
            </a:r>
            <a:r>
              <a:rPr lang="en-US" dirty="0" err="1" smtClean="0"/>
              <a:t>մոտեցում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6" name="TextovéPole 5"/>
          <p:cNvSpPr txBox="1"/>
          <p:nvPr/>
        </p:nvSpPr>
        <p:spPr>
          <a:xfrm>
            <a:off x="8591734" y="3539629"/>
            <a:ext cx="26152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Մասնակցությունը</a:t>
            </a:r>
            <a:r>
              <a:rPr lang="en-US" dirty="0"/>
              <a:t> </a:t>
            </a:r>
            <a:r>
              <a:rPr lang="en-US" dirty="0" err="1"/>
              <a:t>դ</a:t>
            </a:r>
            <a:r>
              <a:rPr lang="en-US" dirty="0" err="1" smtClean="0"/>
              <a:t>րսից</a:t>
            </a:r>
            <a:r>
              <a:rPr lang="en-US" dirty="0" smtClean="0"/>
              <a:t>/</a:t>
            </a:r>
            <a:r>
              <a:rPr lang="en-US" dirty="0" err="1" smtClean="0"/>
              <a:t>ավելի</a:t>
            </a:r>
            <a:r>
              <a:rPr lang="en-US" dirty="0" smtClean="0"/>
              <a:t> </a:t>
            </a:r>
            <a:r>
              <a:rPr lang="en-US" dirty="0" err="1" smtClean="0"/>
              <a:t>հակամարտային</a:t>
            </a:r>
            <a:r>
              <a:rPr lang="en-US" dirty="0" smtClean="0"/>
              <a:t> </a:t>
            </a:r>
            <a:r>
              <a:rPr lang="en-US" dirty="0" err="1"/>
              <a:t>մոտեցում</a:t>
            </a:r>
            <a:r>
              <a:rPr lang="en-US" dirty="0"/>
              <a:t> </a:t>
            </a:r>
            <a:endParaRPr lang="en-GB" dirty="0"/>
          </a:p>
        </p:txBody>
      </p:sp>
      <p:sp>
        <p:nvSpPr>
          <p:cNvPr id="7" name="TextovéPole 6"/>
          <p:cNvSpPr txBox="1"/>
          <p:nvPr/>
        </p:nvSpPr>
        <p:spPr>
          <a:xfrm>
            <a:off x="4317380" y="6211669"/>
            <a:ext cx="3557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informal engagement</a:t>
            </a:r>
          </a:p>
          <a:p>
            <a:pPr algn="ctr"/>
            <a:r>
              <a:rPr lang="en-US" dirty="0"/>
              <a:t>processes</a:t>
            </a:r>
            <a:endParaRPr lang="en-GB" dirty="0"/>
          </a:p>
        </p:txBody>
      </p:sp>
      <p:sp>
        <p:nvSpPr>
          <p:cNvPr id="8" name="TextovéPole 7"/>
          <p:cNvSpPr txBox="1"/>
          <p:nvPr/>
        </p:nvSpPr>
        <p:spPr>
          <a:xfrm>
            <a:off x="4557131" y="1321356"/>
            <a:ext cx="3077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Մասնակցության</a:t>
            </a:r>
            <a:r>
              <a:rPr lang="en-US" dirty="0" smtClean="0"/>
              <a:t> </a:t>
            </a:r>
            <a:r>
              <a:rPr lang="en-US" dirty="0" err="1" smtClean="0"/>
              <a:t>ֆորմալ</a:t>
            </a:r>
            <a:r>
              <a:rPr lang="en-US" dirty="0" smtClean="0"/>
              <a:t> </a:t>
            </a:r>
            <a:r>
              <a:rPr lang="en-US" dirty="0" err="1" smtClean="0"/>
              <a:t>գործընթացներ</a:t>
            </a:r>
            <a:r>
              <a:rPr lang="en-US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1792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err="1" smtClean="0"/>
              <a:t>Հաղորդակցության</a:t>
            </a:r>
            <a:r>
              <a:rPr lang="en-GB" dirty="0" smtClean="0"/>
              <a:t> </a:t>
            </a:r>
            <a:r>
              <a:rPr lang="en-GB" dirty="0" err="1" smtClean="0"/>
              <a:t>ռազմավարություն</a:t>
            </a:r>
            <a:r>
              <a:rPr lang="en-GB" dirty="0" smtClean="0"/>
              <a:t> </a:t>
            </a:r>
            <a:r>
              <a:rPr lang="cs-CZ" dirty="0" smtClean="0"/>
              <a:t>– </a:t>
            </a:r>
            <a:r>
              <a:rPr lang="en-US" dirty="0" err="1" smtClean="0"/>
              <a:t>գիտելիքի</a:t>
            </a:r>
            <a:r>
              <a:rPr lang="en-US" dirty="0" smtClean="0"/>
              <a:t> </a:t>
            </a:r>
            <a:r>
              <a:rPr lang="en-US" dirty="0" err="1" smtClean="0"/>
              <a:t>փոխանակում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71027346"/>
              </p:ext>
            </p:extLst>
          </p:nvPr>
        </p:nvGraphicFramePr>
        <p:xfrm>
          <a:off x="167269" y="1823720"/>
          <a:ext cx="11679044" cy="673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224">
                  <a:extLst>
                    <a:ext uri="{9D8B030D-6E8A-4147-A177-3AD203B41FA5}">
                      <a16:colId xmlns="" xmlns:a16="http://schemas.microsoft.com/office/drawing/2014/main" val="841836873"/>
                    </a:ext>
                  </a:extLst>
                </a:gridCol>
                <a:gridCol w="5880805">
                  <a:extLst>
                    <a:ext uri="{9D8B030D-6E8A-4147-A177-3AD203B41FA5}">
                      <a16:colId xmlns="" xmlns:a16="http://schemas.microsoft.com/office/drawing/2014/main" val="2651801905"/>
                    </a:ext>
                  </a:extLst>
                </a:gridCol>
                <a:gridCol w="3893015">
                  <a:extLst>
                    <a:ext uri="{9D8B030D-6E8A-4147-A177-3AD203B41FA5}">
                      <a16:colId xmlns="" xmlns:a16="http://schemas.microsoft.com/office/drawing/2014/main" val="3933974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Ի՞նչ</a:t>
                      </a:r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է </a:t>
                      </a:r>
                      <a:r>
                        <a:rPr lang="en-US" sz="20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դա</a:t>
                      </a:r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նշանակում</a:t>
                      </a:r>
                      <a:endParaRPr lang="en-US" sz="20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Գործողություններ</a:t>
                      </a:r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որոնցով</a:t>
                      </a:r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կարող</a:t>
                      </a:r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է </a:t>
                      </a:r>
                      <a:r>
                        <a:rPr lang="en-US" sz="20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ուղեկցվել</a:t>
                      </a:r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0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36174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Տեղեկացում</a:t>
                      </a:r>
                      <a:r>
                        <a:rPr lang="en-GB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և </a:t>
                      </a:r>
                      <a:r>
                        <a:rPr lang="en-GB" sz="20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թարգմանություն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Բովանդակության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տարածում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մի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ձևով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որը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հարիր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է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որոշակի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լսարանի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Այս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ոլորտում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հիմնական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պահանջներ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՝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թիրախավորված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շահակցին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և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նրա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կարիքները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հասկանալը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թարգմանություն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անհրաժեշտ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վայրերում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հատկապես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ոչ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մասնագետ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լսարանների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համար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արտադրանքի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փաթեթավորում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 և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մատուցում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պատշաճ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ձևերով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՝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առանց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դրա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օբյեկտիվությունը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հարվածի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տակ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դնելու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թերթիկներ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ուսումնասիրությունների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եզրակացություններ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վեբ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պորտալներ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տվյալների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բազաներ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ծրագրի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ավարտի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սեմինարներ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6030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1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Կապում</a:t>
                      </a:r>
                      <a:endParaRPr lang="en-US" sz="20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y-AM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Գ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տնել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հայտնի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փորձագետների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՝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քաղաքականություն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ստեղծողի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կողմից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ուրվագծված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որոշակի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խնդրի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շուրջ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խորհրդատվություն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տրամադրելու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y-AM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Ծ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րագրային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խորհրդատվական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կոմիտեներ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ֆոկուսային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խմբեր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սոցիալական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ցանցեր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55959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Համապատասխանեցում</a:t>
                      </a:r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(matchmaking)</a:t>
                      </a:r>
                      <a:endParaRPr lang="en-US" sz="20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Մարդկանց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ներկայացումն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այլ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մարդկանց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ում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նրանք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սովորաբար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չէին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հանդիպի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Սա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հարստացնում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է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այն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հեռանկարները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որոնց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վրա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քաղաքականություն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ստեղծողը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կարող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է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հենվել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՝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գուցե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փոխելով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քաղաքականության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հարցի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ձևակերպումը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Աջակցել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տեղական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համայնքային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ցանցերին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՝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ուժեղացնելով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իրենց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փաստարկներն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ավելի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խորը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ուսումնասիրություններով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և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իրար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կապելով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կառավարման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տարբեր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մակարդակներ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Վարչությունների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փորձագիտական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խորհրդատվական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կոմիտեներ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ընդհանուր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գիտաժողովներ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համալսարանական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պրակտիկաներ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կառավարությունում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ապացուցային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հիմքի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քարտեզագրումը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կոնկրետ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խնդրի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համար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6835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4993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ylfaen" panose="010A0502050306030303" pitchFamily="18" charset="0"/>
              </a:rPr>
              <a:t>Քննարկում</a:t>
            </a:r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Sylfaen" panose="010A0502050306030303" pitchFamily="18" charset="0"/>
              </a:rPr>
              <a:t>Հաղորդակցության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ռազմավարության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ո՞ր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մոտեցումը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կարելի</a:t>
            </a:r>
            <a:r>
              <a:rPr lang="en-US" dirty="0" smtClean="0">
                <a:latin typeface="Sylfaen" panose="010A0502050306030303" pitchFamily="18" charset="0"/>
              </a:rPr>
              <a:t> է </a:t>
            </a:r>
            <a:r>
              <a:rPr lang="en-US" dirty="0" err="1" smtClean="0">
                <a:latin typeface="Sylfaen" panose="010A0502050306030303" pitchFamily="18" charset="0"/>
              </a:rPr>
              <a:t>նկատել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ներկայացված</a:t>
            </a:r>
            <a:r>
              <a:rPr lang="en-US" dirty="0" smtClean="0">
                <a:latin typeface="Sylfaen" panose="010A0502050306030303" pitchFamily="18" charset="0"/>
              </a:rPr>
              <a:t> Rapid </a:t>
            </a:r>
            <a:r>
              <a:rPr lang="en-US" dirty="0" err="1">
                <a:latin typeface="Sylfaen" panose="010A0502050306030303" pitchFamily="18" charset="0"/>
              </a:rPr>
              <a:t>վերաբնակեցման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ծրագրում</a:t>
            </a:r>
            <a:r>
              <a:rPr lang="en-US" dirty="0" smtClean="0">
                <a:latin typeface="Sylfaen" panose="010A0502050306030303" pitchFamily="18" charset="0"/>
              </a:rPr>
              <a:t>: </a:t>
            </a:r>
          </a:p>
          <a:p>
            <a:r>
              <a:rPr lang="en-US" dirty="0" err="1" smtClean="0">
                <a:latin typeface="Sylfaen" panose="010A0502050306030303" pitchFamily="18" charset="0"/>
              </a:rPr>
              <a:t>Ո՞ր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մոտեցումն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եք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դուք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օգտագործում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ձեր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կոալիցիայում</a:t>
            </a:r>
            <a:r>
              <a:rPr lang="en-US" dirty="0" smtClean="0">
                <a:latin typeface="Sylfaen" panose="010A0502050306030303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xmlns="" val="82159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Վարժություն</a:t>
            </a:r>
            <a:r>
              <a:rPr lang="cs-CZ" dirty="0" smtClean="0"/>
              <a:t> – </a:t>
            </a:r>
            <a:r>
              <a:rPr lang="en-US" dirty="0" err="1" smtClean="0"/>
              <a:t>զարգացրեք</a:t>
            </a:r>
            <a:r>
              <a:rPr lang="en-US" dirty="0" smtClean="0"/>
              <a:t> </a:t>
            </a:r>
            <a:r>
              <a:rPr lang="en-US" dirty="0" err="1" smtClean="0"/>
              <a:t>ձեր</a:t>
            </a:r>
            <a:r>
              <a:rPr lang="en-US" dirty="0" smtClean="0"/>
              <a:t> </a:t>
            </a:r>
            <a:r>
              <a:rPr lang="en-US" dirty="0" err="1" smtClean="0"/>
              <a:t>սեփական</a:t>
            </a:r>
            <a:r>
              <a:rPr lang="en-US" dirty="0" smtClean="0"/>
              <a:t> </a:t>
            </a:r>
            <a:r>
              <a:rPr lang="en-US" dirty="0" err="1" smtClean="0"/>
              <a:t>հաղորդակցության</a:t>
            </a:r>
            <a:r>
              <a:rPr lang="en-US" dirty="0" smtClean="0"/>
              <a:t> </a:t>
            </a:r>
            <a:r>
              <a:rPr lang="en-US" dirty="0" err="1" smtClean="0"/>
              <a:t>ռազմավարությունը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Պատրաստեք</a:t>
            </a:r>
            <a:r>
              <a:rPr lang="en-US" dirty="0" smtClean="0"/>
              <a:t> </a:t>
            </a:r>
            <a:r>
              <a:rPr lang="en-US" dirty="0" err="1" smtClean="0"/>
              <a:t>կարճ</a:t>
            </a:r>
            <a:r>
              <a:rPr lang="en-US" dirty="0" smtClean="0"/>
              <a:t> </a:t>
            </a:r>
            <a:r>
              <a:rPr lang="en-US" dirty="0" err="1" smtClean="0"/>
              <a:t>ներկայացում</a:t>
            </a:r>
            <a:r>
              <a:rPr lang="en-US" dirty="0" smtClean="0"/>
              <a:t>՝ </a:t>
            </a:r>
            <a:r>
              <a:rPr lang="en-US" dirty="0" err="1" smtClean="0"/>
              <a:t>պատասխանելու</a:t>
            </a:r>
            <a:r>
              <a:rPr lang="en-US" dirty="0" smtClean="0"/>
              <a:t> </a:t>
            </a:r>
            <a:r>
              <a:rPr lang="en-US" dirty="0" err="1" smtClean="0"/>
              <a:t>համար</a:t>
            </a:r>
            <a:r>
              <a:rPr lang="en-US" dirty="0" smtClean="0"/>
              <a:t> </a:t>
            </a:r>
            <a:r>
              <a:rPr lang="en-US" dirty="0" err="1" smtClean="0"/>
              <a:t>հետևյալ</a:t>
            </a:r>
            <a:r>
              <a:rPr lang="en-US" dirty="0" smtClean="0"/>
              <a:t> </a:t>
            </a:r>
            <a:r>
              <a:rPr lang="en-US" dirty="0" err="1" smtClean="0"/>
              <a:t>հարցերին</a:t>
            </a:r>
            <a:r>
              <a:rPr lang="en-US" dirty="0" smtClean="0"/>
              <a:t> (</a:t>
            </a:r>
            <a:r>
              <a:rPr lang="en-US" dirty="0" err="1" smtClean="0"/>
              <a:t>խմբային</a:t>
            </a:r>
            <a:r>
              <a:rPr lang="en-US" dirty="0" smtClean="0"/>
              <a:t> </a:t>
            </a:r>
            <a:r>
              <a:rPr lang="en-US" dirty="0" err="1" smtClean="0"/>
              <a:t>աշխատանք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Ի՞նչ</a:t>
            </a:r>
            <a:r>
              <a:rPr lang="en-US" dirty="0" smtClean="0"/>
              <a:t> </a:t>
            </a:r>
            <a:r>
              <a:rPr lang="en-US" dirty="0" err="1" smtClean="0"/>
              <a:t>գործողություններ</a:t>
            </a:r>
            <a:r>
              <a:rPr lang="en-US" dirty="0" smtClean="0"/>
              <a:t> </a:t>
            </a:r>
            <a:r>
              <a:rPr lang="en-US" dirty="0" err="1" smtClean="0"/>
              <a:t>եք</a:t>
            </a:r>
            <a:r>
              <a:rPr lang="en-US" dirty="0" smtClean="0"/>
              <a:t> </a:t>
            </a:r>
            <a:r>
              <a:rPr lang="en-US" dirty="0" err="1" smtClean="0"/>
              <a:t>անում</a:t>
            </a:r>
            <a:r>
              <a:rPr lang="en-US" dirty="0" smtClean="0"/>
              <a:t>՝ </a:t>
            </a:r>
            <a:r>
              <a:rPr lang="en-US" dirty="0" err="1" smtClean="0"/>
              <a:t>ձեր</a:t>
            </a:r>
            <a:r>
              <a:rPr lang="en-US" dirty="0" smtClean="0"/>
              <a:t> </a:t>
            </a:r>
            <a:r>
              <a:rPr lang="en-US" dirty="0" err="1" smtClean="0"/>
              <a:t>նպատակներին</a:t>
            </a:r>
            <a:r>
              <a:rPr lang="en-US" dirty="0" smtClean="0"/>
              <a:t> և </a:t>
            </a:r>
            <a:r>
              <a:rPr lang="en-US" dirty="0" err="1" smtClean="0"/>
              <a:t>շահակիցներին</a:t>
            </a:r>
            <a:r>
              <a:rPr lang="en-US" dirty="0" smtClean="0"/>
              <a:t> </a:t>
            </a:r>
            <a:r>
              <a:rPr lang="en-US" dirty="0" err="1" smtClean="0"/>
              <a:t>հասնելու</a:t>
            </a:r>
            <a:r>
              <a:rPr lang="en-US" dirty="0" smtClean="0"/>
              <a:t> </a:t>
            </a:r>
            <a:r>
              <a:rPr lang="en-US" dirty="0" err="1" smtClean="0"/>
              <a:t>համար</a:t>
            </a:r>
            <a:r>
              <a:rPr lang="en-US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Ո՞րն</a:t>
            </a:r>
            <a:r>
              <a:rPr lang="en-US" dirty="0" smtClean="0"/>
              <a:t> է </a:t>
            </a:r>
            <a:r>
              <a:rPr lang="en-US" dirty="0" err="1" smtClean="0"/>
              <a:t>ձեր</a:t>
            </a:r>
            <a:r>
              <a:rPr lang="en-US" dirty="0" smtClean="0"/>
              <a:t> </a:t>
            </a:r>
            <a:r>
              <a:rPr lang="en-US" dirty="0" err="1" smtClean="0"/>
              <a:t>կողմից</a:t>
            </a:r>
            <a:r>
              <a:rPr lang="en-US" dirty="0" smtClean="0"/>
              <a:t>  </a:t>
            </a:r>
            <a:r>
              <a:rPr lang="en-US" dirty="0" err="1" smtClean="0"/>
              <a:t>նրանց</a:t>
            </a:r>
            <a:r>
              <a:rPr lang="en-US" dirty="0" smtClean="0"/>
              <a:t> </a:t>
            </a:r>
            <a:r>
              <a:rPr lang="en-US" dirty="0" err="1" smtClean="0"/>
              <a:t>ուղարկվող</a:t>
            </a:r>
            <a:r>
              <a:rPr lang="en-US" dirty="0" smtClean="0"/>
              <a:t> </a:t>
            </a:r>
            <a:r>
              <a:rPr lang="en-US" dirty="0" err="1" smtClean="0"/>
              <a:t>հաղորդագրության</a:t>
            </a:r>
            <a:r>
              <a:rPr lang="en-US" dirty="0" smtClean="0"/>
              <a:t> </a:t>
            </a:r>
            <a:r>
              <a:rPr lang="en-US" dirty="0" err="1" smtClean="0"/>
              <a:t>կորիզը</a:t>
            </a:r>
            <a:r>
              <a:rPr lang="en-US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Ի՞նչ</a:t>
            </a:r>
            <a:r>
              <a:rPr lang="en-US" dirty="0" smtClean="0"/>
              <a:t> </a:t>
            </a:r>
            <a:r>
              <a:rPr lang="en-US" dirty="0" err="1" smtClean="0"/>
              <a:t>ուղիներ</a:t>
            </a:r>
            <a:r>
              <a:rPr lang="en-US" dirty="0" smtClean="0"/>
              <a:t> </a:t>
            </a:r>
            <a:r>
              <a:rPr lang="en-US" dirty="0" err="1" smtClean="0"/>
              <a:t>ու</a:t>
            </a:r>
            <a:r>
              <a:rPr lang="en-US" dirty="0" smtClean="0"/>
              <a:t> </a:t>
            </a:r>
            <a:r>
              <a:rPr lang="en-US" dirty="0" err="1" smtClean="0"/>
              <a:t>գործիքներ</a:t>
            </a:r>
            <a:r>
              <a:rPr lang="en-US" dirty="0" smtClean="0"/>
              <a:t> </a:t>
            </a:r>
            <a:r>
              <a:rPr lang="en-US" dirty="0" err="1" smtClean="0"/>
              <a:t>եք</a:t>
            </a:r>
            <a:r>
              <a:rPr lang="en-US" dirty="0" smtClean="0"/>
              <a:t> </a:t>
            </a:r>
            <a:r>
              <a:rPr lang="en-US" dirty="0" err="1" smtClean="0"/>
              <a:t>օգտագործում</a:t>
            </a:r>
            <a:r>
              <a:rPr lang="en-US" dirty="0" smtClean="0"/>
              <a:t>: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Ներկայացրեք</a:t>
            </a:r>
            <a:r>
              <a:rPr lang="en-US" dirty="0" smtClean="0"/>
              <a:t> </a:t>
            </a:r>
            <a:r>
              <a:rPr lang="en-US" dirty="0" err="1" smtClean="0"/>
              <a:t>դրանք</a:t>
            </a:r>
            <a:r>
              <a:rPr lang="en-US" dirty="0" smtClean="0"/>
              <a:t> </a:t>
            </a:r>
            <a:r>
              <a:rPr lang="en-US" dirty="0" err="1" smtClean="0"/>
              <a:t>մյուսներին</a:t>
            </a:r>
            <a:r>
              <a:rPr lang="en-US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845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Sylfaen" panose="010A0502050306030303" pitchFamily="18" charset="0"/>
              </a:rPr>
              <a:t>VI – </a:t>
            </a:r>
            <a:r>
              <a:rPr lang="en-US" dirty="0" err="1" smtClean="0">
                <a:latin typeface="Sylfaen" panose="010A0502050306030303" pitchFamily="18" charset="0"/>
              </a:rPr>
              <a:t>Աղբյուրների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քարտեզագրում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endParaRPr lang="en-US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740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ylfaen" panose="010A0502050306030303" pitchFamily="18" charset="0"/>
              </a:rPr>
              <a:t>Նպատակ</a:t>
            </a:r>
            <a:r>
              <a:rPr lang="cs-CZ" dirty="0" smtClean="0">
                <a:latin typeface="Sylfaen" panose="010A0502050306030303" pitchFamily="18" charset="0"/>
              </a:rPr>
              <a:t>(</a:t>
            </a:r>
            <a:r>
              <a:rPr lang="en-US" dirty="0" err="1" smtClean="0">
                <a:latin typeface="Sylfaen" panose="010A0502050306030303" pitchFamily="18" charset="0"/>
              </a:rPr>
              <a:t>ներ</a:t>
            </a:r>
            <a:r>
              <a:rPr lang="cs-CZ" dirty="0" smtClean="0">
                <a:latin typeface="Sylfaen" panose="010A0502050306030303" pitchFamily="18" charset="0"/>
              </a:rPr>
              <a:t>)</a:t>
            </a:r>
            <a:r>
              <a:rPr lang="en-US" dirty="0" smtClean="0">
                <a:latin typeface="Sylfaen" panose="010A0502050306030303" pitchFamily="18" charset="0"/>
              </a:rPr>
              <a:t>ի </a:t>
            </a:r>
            <a:r>
              <a:rPr lang="en-US" dirty="0" err="1" smtClean="0">
                <a:latin typeface="Sylfaen" panose="010A0502050306030303" pitchFamily="18" charset="0"/>
              </a:rPr>
              <a:t>սահմանում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endParaRPr lang="en-GB" dirty="0">
              <a:latin typeface="Sylfaen" panose="010A05020503060303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Sylfaen" panose="010A0502050306030303" pitchFamily="18" charset="0"/>
              </a:rPr>
              <a:t>Քաղաքականության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վրա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ազդելու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լավ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նպատակը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պետք</a:t>
            </a:r>
            <a:r>
              <a:rPr lang="en-US" dirty="0" smtClean="0">
                <a:latin typeface="Sylfaen" panose="010A0502050306030303" pitchFamily="18" charset="0"/>
              </a:rPr>
              <a:t> է </a:t>
            </a:r>
            <a:r>
              <a:rPr lang="en-US" dirty="0" err="1" smtClean="0">
                <a:latin typeface="Sylfaen" panose="010A0502050306030303" pitchFamily="18" charset="0"/>
              </a:rPr>
              <a:t>հստակ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արտացոլի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հետևյալը</a:t>
            </a:r>
            <a:r>
              <a:rPr lang="en-US" dirty="0" smtClean="0">
                <a:latin typeface="Sylfaen" panose="010A0502050306030303" pitchFamily="18" charset="0"/>
              </a:rPr>
              <a:t>. </a:t>
            </a:r>
            <a:endParaRPr lang="cs-CZ" dirty="0" smtClean="0">
              <a:latin typeface="Sylfaen" panose="010A0502050306030303" pitchFamily="18" charset="0"/>
            </a:endParaRPr>
          </a:p>
          <a:p>
            <a:r>
              <a:rPr lang="en-US" i="1" dirty="0" err="1" smtClean="0">
                <a:latin typeface="Sylfaen" panose="010A0502050306030303" pitchFamily="18" charset="0"/>
              </a:rPr>
              <a:t>ինչու</a:t>
            </a:r>
            <a:r>
              <a:rPr lang="en-US" i="1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են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ձեր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առաջարկած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փոփոխությունները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կարևոր</a:t>
            </a:r>
            <a:r>
              <a:rPr lang="en-US" dirty="0" smtClean="0">
                <a:latin typeface="Sylfaen" panose="010A0502050306030303" pitchFamily="18" charset="0"/>
              </a:rPr>
              <a:t>,</a:t>
            </a:r>
            <a:endParaRPr lang="cs-CZ" dirty="0" smtClean="0">
              <a:latin typeface="Sylfaen" panose="010A0502050306030303" pitchFamily="18" charset="0"/>
            </a:endParaRPr>
          </a:p>
          <a:p>
            <a:r>
              <a:rPr lang="en-US" i="1" dirty="0" err="1" smtClean="0">
                <a:latin typeface="Sylfaen" panose="010A0502050306030303" pitchFamily="18" charset="0"/>
              </a:rPr>
              <a:t>ում</a:t>
            </a:r>
            <a:r>
              <a:rPr lang="en-US" i="1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վրա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են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դրանք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ազդում</a:t>
            </a:r>
            <a:r>
              <a:rPr lang="en-US" dirty="0" smtClean="0">
                <a:latin typeface="Sylfaen" panose="010A0502050306030303" pitchFamily="18" charset="0"/>
              </a:rPr>
              <a:t>, </a:t>
            </a:r>
            <a:endParaRPr lang="cs-CZ" dirty="0" smtClean="0">
              <a:latin typeface="Sylfaen" panose="010A0502050306030303" pitchFamily="18" charset="0"/>
            </a:endParaRPr>
          </a:p>
          <a:p>
            <a:r>
              <a:rPr lang="en-US" i="1" dirty="0" err="1" smtClean="0">
                <a:latin typeface="Sylfaen" panose="010A0502050306030303" pitchFamily="18" charset="0"/>
              </a:rPr>
              <a:t>ինչ</a:t>
            </a:r>
            <a:r>
              <a:rPr lang="cs-CZ" i="1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պետք</a:t>
            </a:r>
            <a:r>
              <a:rPr lang="en-US" dirty="0" smtClean="0">
                <a:latin typeface="Sylfaen" panose="010A0502050306030303" pitchFamily="18" charset="0"/>
              </a:rPr>
              <a:t> է </a:t>
            </a:r>
            <a:r>
              <a:rPr lang="en-US" dirty="0" err="1" smtClean="0">
                <a:latin typeface="Sylfaen" panose="010A0502050306030303" pitchFamily="18" charset="0"/>
              </a:rPr>
              <a:t>արվի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դրա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համար</a:t>
            </a:r>
            <a:r>
              <a:rPr lang="en-US" dirty="0" smtClean="0">
                <a:latin typeface="Sylfaen" panose="010A0502050306030303" pitchFamily="18" charset="0"/>
              </a:rPr>
              <a:t> և  </a:t>
            </a:r>
            <a:endParaRPr lang="cs-CZ" dirty="0" smtClean="0">
              <a:latin typeface="Sylfaen" panose="010A0502050306030303" pitchFamily="18" charset="0"/>
            </a:endParaRPr>
          </a:p>
          <a:p>
            <a:r>
              <a:rPr lang="en-US" i="1" dirty="0" err="1">
                <a:latin typeface="Sylfaen" panose="010A0502050306030303" pitchFamily="18" charset="0"/>
              </a:rPr>
              <a:t>ո</a:t>
            </a:r>
            <a:r>
              <a:rPr lang="en-US" i="1" dirty="0" err="1" smtClean="0">
                <a:latin typeface="Sylfaen" panose="010A0502050306030303" pitchFamily="18" charset="0"/>
              </a:rPr>
              <a:t>րն</a:t>
            </a:r>
            <a:r>
              <a:rPr lang="en-US" i="1" dirty="0" smtClean="0">
                <a:latin typeface="Sylfaen" panose="010A0502050306030303" pitchFamily="18" charset="0"/>
              </a:rPr>
              <a:t> է  </a:t>
            </a:r>
            <a:r>
              <a:rPr lang="en-US" dirty="0" err="1" smtClean="0">
                <a:latin typeface="Sylfaen" panose="010A0502050306030303" pitchFamily="18" charset="0"/>
              </a:rPr>
              <a:t>ձեր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դիրքն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ուրիշների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հանդեպ</a:t>
            </a:r>
            <a:r>
              <a:rPr lang="en-US" dirty="0" smtClean="0">
                <a:latin typeface="Sylfaen" panose="010A0502050306030303" pitchFamily="18" charset="0"/>
              </a:rPr>
              <a:t>, </a:t>
            </a:r>
            <a:r>
              <a:rPr lang="en-US" dirty="0" err="1" smtClean="0">
                <a:latin typeface="Sylfaen" panose="010A0502050306030303" pitchFamily="18" charset="0"/>
              </a:rPr>
              <a:t>ովքեր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նույնպես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փորձում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են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փոփոխություն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բերել</a:t>
            </a:r>
            <a:r>
              <a:rPr lang="en-US" dirty="0" smtClean="0">
                <a:latin typeface="Sylfaen" panose="010A0502050306030303" pitchFamily="18" charset="0"/>
              </a:rPr>
              <a:t>: </a:t>
            </a:r>
            <a:endParaRPr lang="en-GB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63952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ylfaen" panose="010A0502050306030303" pitchFamily="18" charset="0"/>
              </a:rPr>
              <a:t>Աղբյուրներ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ձեր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միջամտության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համար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Sylfaen" panose="010A0502050306030303" pitchFamily="18" charset="0"/>
              </a:rPr>
              <a:t>Այն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ներդրումը</a:t>
            </a:r>
            <a:r>
              <a:rPr lang="en-US" dirty="0" smtClean="0">
                <a:latin typeface="Sylfaen" panose="010A0502050306030303" pitchFamily="18" charset="0"/>
              </a:rPr>
              <a:t>, </a:t>
            </a:r>
            <a:r>
              <a:rPr lang="en-US" dirty="0" err="1" smtClean="0">
                <a:latin typeface="Sylfaen" panose="010A0502050306030303" pitchFamily="18" charset="0"/>
              </a:rPr>
              <a:t>որ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պետք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կգա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ձեր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միջամտության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համար</a:t>
            </a:r>
            <a:r>
              <a:rPr lang="en-US" dirty="0" smtClean="0">
                <a:latin typeface="Sylfaen" panose="010A0502050306030303" pitchFamily="18" charset="0"/>
              </a:rPr>
              <a:t>, </a:t>
            </a:r>
            <a:r>
              <a:rPr lang="en-US" dirty="0" err="1" smtClean="0">
                <a:latin typeface="Sylfaen" panose="010A0502050306030303" pitchFamily="18" charset="0"/>
              </a:rPr>
              <a:t>կարող</a:t>
            </a:r>
            <a:r>
              <a:rPr lang="en-US" dirty="0" smtClean="0">
                <a:latin typeface="Sylfaen" panose="010A0502050306030303" pitchFamily="18" charset="0"/>
              </a:rPr>
              <a:t> է </a:t>
            </a:r>
            <a:r>
              <a:rPr lang="en-US" dirty="0" err="1" smtClean="0">
                <a:latin typeface="Sylfaen" panose="010A0502050306030303" pitchFamily="18" charset="0"/>
              </a:rPr>
              <a:t>առանձնացվել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որպես</a:t>
            </a:r>
            <a:r>
              <a:rPr lang="en-US" dirty="0" smtClean="0">
                <a:latin typeface="Sylfaen" panose="010A0502050306030303" pitchFamily="18" charset="0"/>
              </a:rPr>
              <a:t>՝ </a:t>
            </a:r>
          </a:p>
          <a:p>
            <a:r>
              <a:rPr lang="en-US" dirty="0" err="1" smtClean="0">
                <a:latin typeface="Sylfaen" panose="010A0502050306030303" pitchFamily="18" charset="0"/>
              </a:rPr>
              <a:t>Հասանելի</a:t>
            </a:r>
            <a:endParaRPr lang="en-US" dirty="0" smtClean="0">
              <a:latin typeface="Sylfaen" panose="010A0502050306030303" pitchFamily="18" charset="0"/>
            </a:endParaRPr>
          </a:p>
          <a:p>
            <a:r>
              <a:rPr lang="en-US" dirty="0" err="1" smtClean="0">
                <a:latin typeface="Sylfaen" panose="010A0502050306030303" pitchFamily="18" charset="0"/>
              </a:rPr>
              <a:t>Անհրաժեշտ</a:t>
            </a:r>
            <a:endParaRPr lang="en-US" dirty="0" smtClean="0">
              <a:latin typeface="Sylfaen" panose="010A0502050306030303" pitchFamily="18" charset="0"/>
            </a:endParaRPr>
          </a:p>
          <a:p>
            <a:pPr marL="514350" indent="-514350">
              <a:buAutoNum type="arabicPeriod"/>
            </a:pPr>
            <a:r>
              <a:rPr lang="hy-AM" dirty="0" smtClean="0">
                <a:latin typeface="Sylfaen" panose="010A0502050306030303" pitchFamily="18" charset="0"/>
              </a:rPr>
              <a:t>Ս</a:t>
            </a:r>
            <a:r>
              <a:rPr lang="en-US" dirty="0" err="1" smtClean="0">
                <a:latin typeface="Sylfaen" panose="010A0502050306030303" pitchFamily="18" charset="0"/>
              </a:rPr>
              <a:t>ահմանեք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բոլոր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այն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գործողությունները</a:t>
            </a:r>
            <a:r>
              <a:rPr lang="en-US" dirty="0" smtClean="0">
                <a:latin typeface="Sylfaen" panose="010A0502050306030303" pitchFamily="18" charset="0"/>
              </a:rPr>
              <a:t>, </a:t>
            </a:r>
            <a:r>
              <a:rPr lang="en-US" dirty="0" err="1" smtClean="0">
                <a:latin typeface="Sylfaen" panose="010A0502050306030303" pitchFamily="18" charset="0"/>
              </a:rPr>
              <a:t>որ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պլանավորել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եք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իրականացնել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ձեր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քաղաքականության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նպատակին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հասնելու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համար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Sylfaen" panose="010A0502050306030303" pitchFamily="18" charset="0"/>
              </a:rPr>
              <a:t>Սահմանեք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դրան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հասնելու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աղբյուրը</a:t>
            </a:r>
            <a:r>
              <a:rPr lang="en-US" dirty="0" smtClean="0">
                <a:latin typeface="Sylfaen" panose="010A0502050306030303" pitchFamily="18" charset="0"/>
              </a:rPr>
              <a:t>՝  </a:t>
            </a:r>
          </a:p>
          <a:p>
            <a:pPr lvl="1"/>
            <a:r>
              <a:rPr lang="hy-AM" dirty="0" smtClean="0">
                <a:latin typeface="Sylfaen" panose="010A0502050306030303" pitchFamily="18" charset="0"/>
              </a:rPr>
              <a:t>Ա</a:t>
            </a:r>
            <a:r>
              <a:rPr lang="en-US" dirty="0" err="1" smtClean="0">
                <a:latin typeface="Sylfaen" panose="010A0502050306030303" pitchFamily="18" charset="0"/>
              </a:rPr>
              <a:t>նհատական</a:t>
            </a:r>
            <a:r>
              <a:rPr lang="en-US" dirty="0" smtClean="0">
                <a:latin typeface="Sylfaen" panose="010A0502050306030303" pitchFamily="18" charset="0"/>
              </a:rPr>
              <a:t> (</a:t>
            </a:r>
            <a:r>
              <a:rPr lang="en-US" dirty="0" err="1" smtClean="0">
                <a:latin typeface="Sylfaen" panose="010A0502050306030303" pitchFamily="18" charset="0"/>
              </a:rPr>
              <a:t>հմտություններ</a:t>
            </a:r>
            <a:r>
              <a:rPr lang="en-US" dirty="0" smtClean="0">
                <a:latin typeface="Sylfaen" panose="010A0502050306030303" pitchFamily="18" charset="0"/>
              </a:rPr>
              <a:t>, </a:t>
            </a:r>
            <a:r>
              <a:rPr lang="en-US" dirty="0" err="1" smtClean="0">
                <a:latin typeface="Sylfaen" panose="010A0502050306030303" pitchFamily="18" charset="0"/>
              </a:rPr>
              <a:t>կարողություններ</a:t>
            </a:r>
            <a:r>
              <a:rPr lang="en-US" dirty="0" smtClean="0">
                <a:latin typeface="Sylfaen" panose="010A0502050306030303" pitchFamily="18" charset="0"/>
              </a:rPr>
              <a:t>, </a:t>
            </a:r>
            <a:r>
              <a:rPr lang="en-US" dirty="0" err="1" smtClean="0">
                <a:latin typeface="Sylfaen" panose="010A0502050306030303" pitchFamily="18" charset="0"/>
              </a:rPr>
              <a:t>ցանցեր</a:t>
            </a:r>
            <a:r>
              <a:rPr lang="en-US" dirty="0" smtClean="0">
                <a:latin typeface="Sylfaen" panose="010A0502050306030303" pitchFamily="18" charset="0"/>
              </a:rPr>
              <a:t>)</a:t>
            </a:r>
          </a:p>
          <a:p>
            <a:pPr lvl="1"/>
            <a:r>
              <a:rPr lang="en-US" dirty="0" err="1" smtClean="0">
                <a:latin typeface="Sylfaen" panose="010A0502050306030303" pitchFamily="18" charset="0"/>
              </a:rPr>
              <a:t>ֆոնդեր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</a:p>
          <a:p>
            <a:pPr lvl="1"/>
            <a:r>
              <a:rPr lang="hy-AM" dirty="0" smtClean="0">
                <a:latin typeface="Sylfaen" panose="010A0502050306030303" pitchFamily="18" charset="0"/>
              </a:rPr>
              <a:t>Հ</a:t>
            </a:r>
            <a:r>
              <a:rPr lang="en-US" dirty="0" err="1" smtClean="0">
                <a:latin typeface="Sylfaen" panose="010A0502050306030303" pitchFamily="18" charset="0"/>
              </a:rPr>
              <a:t>արմարություններ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Sylfaen" panose="010A0502050306030303" pitchFamily="18" charset="0"/>
              </a:rPr>
              <a:t>Սահմանեք</a:t>
            </a:r>
            <a:r>
              <a:rPr lang="en-US" dirty="0" smtClean="0">
                <a:latin typeface="Sylfaen" panose="010A0502050306030303" pitchFamily="18" charset="0"/>
              </a:rPr>
              <a:t>՝ </a:t>
            </a:r>
            <a:r>
              <a:rPr lang="en-US" dirty="0" err="1" smtClean="0">
                <a:latin typeface="Sylfaen" panose="010A0502050306030303" pitchFamily="18" charset="0"/>
              </a:rPr>
              <a:t>ինչպես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եք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ստանալու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պակասող</a:t>
            </a:r>
            <a:r>
              <a:rPr lang="en-US" dirty="0" smtClean="0">
                <a:latin typeface="Sylfaen" panose="010A0502050306030303" pitchFamily="18" charset="0"/>
              </a:rPr>
              <a:t> և </a:t>
            </a:r>
            <a:r>
              <a:rPr lang="en-US" dirty="0" err="1" smtClean="0">
                <a:latin typeface="Sylfaen" panose="010A0502050306030303" pitchFamily="18" charset="0"/>
              </a:rPr>
              <a:t>անհրաժեշտ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աղբյուրները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Sylfaen" panose="010A0502050306030303" pitchFamily="18" charset="0"/>
              </a:rPr>
              <a:t>Սահմանեք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անձնական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պատասխանատվություն</a:t>
            </a:r>
            <a:r>
              <a:rPr lang="en-US" dirty="0" smtClean="0">
                <a:latin typeface="Sylfaen" panose="010A0502050306030303" pitchFamily="18" charset="0"/>
              </a:rPr>
              <a:t>՝ </a:t>
            </a:r>
            <a:r>
              <a:rPr lang="en-US" dirty="0" err="1" smtClean="0">
                <a:latin typeface="Sylfaen" panose="010A0502050306030303" pitchFamily="18" charset="0"/>
              </a:rPr>
              <a:t>դրան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ստանալու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համար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endParaRPr lang="cs-CZ" dirty="0" smtClean="0">
              <a:latin typeface="Sylfaen" panose="010A0502050306030303" pitchFamily="18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Sylfaen" panose="010A0502050306030303" pitchFamily="18" charset="0"/>
              </a:rPr>
              <a:t>Պատրաստեք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ձեր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աղբյուրների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պլանի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ներկայացում</a:t>
            </a:r>
            <a:endParaRPr lang="en-US" dirty="0" smtClean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041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err="1" smtClean="0">
                <a:latin typeface="Sylfaen" panose="010A0502050306030303" pitchFamily="18" charset="0"/>
              </a:rPr>
              <a:t>Հետադարձ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կապ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Sylfaen" panose="010A0502050306030303" pitchFamily="18" charset="0"/>
              </a:rPr>
              <a:t>Արդյոք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մենք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հասե՞լ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ենք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մեր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նպատակներին</a:t>
            </a:r>
            <a:r>
              <a:rPr lang="en-US" dirty="0" smtClean="0">
                <a:latin typeface="Sylfaen" panose="010A0502050306030303" pitchFamily="18" charset="0"/>
              </a:rPr>
              <a:t>: </a:t>
            </a:r>
            <a:r>
              <a:rPr lang="en-US" dirty="0" err="1" smtClean="0">
                <a:latin typeface="Sylfaen" panose="010A0502050306030303" pitchFamily="18" charset="0"/>
              </a:rPr>
              <a:t>Դուք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գիտեք</a:t>
            </a:r>
            <a:r>
              <a:rPr lang="en-US" dirty="0" smtClean="0">
                <a:latin typeface="Sylfaen" panose="010A0502050306030303" pitchFamily="18" charset="0"/>
              </a:rPr>
              <a:t>՝ </a:t>
            </a:r>
            <a:r>
              <a:rPr lang="en-US" dirty="0" err="1" smtClean="0">
                <a:latin typeface="Sylfaen" panose="010A0502050306030303" pitchFamily="18" charset="0"/>
              </a:rPr>
              <a:t>ինչպես</a:t>
            </a:r>
            <a:endParaRPr lang="cs-CZ" dirty="0" smtClean="0">
              <a:latin typeface="Sylfaen" panose="010A05020503060303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y-AM" dirty="0" smtClean="0">
                <a:latin typeface="Sylfaen" panose="010A0502050306030303" pitchFamily="18" charset="0"/>
              </a:rPr>
              <a:t>Ս</a:t>
            </a:r>
            <a:r>
              <a:rPr lang="en-US" dirty="0" err="1" smtClean="0">
                <a:latin typeface="Sylfaen" panose="010A0502050306030303" pitchFamily="18" charset="0"/>
              </a:rPr>
              <a:t>ահմանել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շոշափելի</a:t>
            </a:r>
            <a:r>
              <a:rPr lang="en-US" dirty="0" smtClean="0">
                <a:latin typeface="Sylfaen" panose="010A0502050306030303" pitchFamily="18" charset="0"/>
              </a:rPr>
              <a:t> և </a:t>
            </a:r>
            <a:r>
              <a:rPr lang="en-US" dirty="0" err="1" smtClean="0">
                <a:latin typeface="Sylfaen" panose="010A0502050306030303" pitchFamily="18" charset="0"/>
              </a:rPr>
              <a:t>չափելի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նպատակներ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ձեր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կոալիցիաների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համար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endParaRPr lang="en-US" dirty="0">
              <a:latin typeface="Sylfaen" panose="010A05020503060303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Sylfaen" panose="010A0502050306030303" pitchFamily="18" charset="0"/>
              </a:rPr>
              <a:t>Սահմանեք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ձեր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կոալիցիաների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միջամտությունների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համատեքստը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endParaRPr lang="en-US" dirty="0">
              <a:latin typeface="Sylfaen" panose="010A05020503060303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Sylfaen" panose="010A0502050306030303" pitchFamily="18" charset="0"/>
              </a:rPr>
              <a:t>Հետևեք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ձեր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մասնակցության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ռազմավարության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հաջողությունը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endParaRPr lang="en-US" dirty="0">
              <a:latin typeface="Sylfaen" panose="010A05020503060303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Sylfaen" panose="010A0502050306030303" pitchFamily="18" charset="0"/>
              </a:rPr>
              <a:t>Թիրախավորեք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ձեր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քաղաքականության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ձևավորման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նպատակին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հասնելու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համար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ճիշտ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շահակիցներին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endParaRPr lang="en-US" dirty="0">
              <a:latin typeface="Sylfaen" panose="010A0502050306030303" pitchFamily="18" charset="0"/>
            </a:endParaRPr>
          </a:p>
          <a:p>
            <a:pPr marL="0" indent="0">
              <a:buNone/>
            </a:pPr>
            <a:endParaRPr lang="cs-CZ" dirty="0" smtClean="0">
              <a:latin typeface="Sylfaen" panose="010A0502050306030303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Sylfaen" panose="010A0502050306030303" pitchFamily="18" charset="0"/>
              </a:rPr>
              <a:t>Արդյոք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օգտակա՞ր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են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ձեր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աշխատանքի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գիտելիքները</a:t>
            </a:r>
            <a:r>
              <a:rPr lang="en-US" dirty="0" smtClean="0">
                <a:latin typeface="Sylfaen" panose="010A0502050306030303" pitchFamily="18" charset="0"/>
              </a:rPr>
              <a:t> և </a:t>
            </a:r>
            <a:r>
              <a:rPr lang="en-US" dirty="0" err="1" smtClean="0">
                <a:latin typeface="Sylfaen" panose="010A0502050306030303" pitchFamily="18" charset="0"/>
              </a:rPr>
              <a:t>արդյունքները</a:t>
            </a:r>
            <a:r>
              <a:rPr lang="en-US" dirty="0">
                <a:latin typeface="Sylfaen" panose="010A0502050306030303" pitchFamily="18" charset="0"/>
              </a:rPr>
              <a:t>:</a:t>
            </a:r>
            <a:endParaRPr lang="en-US" dirty="0" smtClean="0">
              <a:latin typeface="Sylfaen" panose="010A0502050306030303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67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 - </a:t>
            </a:r>
            <a:r>
              <a:rPr lang="en-US" dirty="0" err="1" smtClean="0">
                <a:latin typeface="Sylfaen" panose="010A0502050306030303" pitchFamily="18" charset="0"/>
              </a:rPr>
              <a:t>Նպատակ</a:t>
            </a:r>
            <a:r>
              <a:rPr lang="cs-CZ" dirty="0" smtClean="0">
                <a:latin typeface="Sylfaen" panose="010A0502050306030303" pitchFamily="18" charset="0"/>
              </a:rPr>
              <a:t>(</a:t>
            </a:r>
            <a:r>
              <a:rPr lang="en-US" dirty="0" err="1" smtClean="0">
                <a:latin typeface="Sylfaen" panose="010A0502050306030303" pitchFamily="18" charset="0"/>
              </a:rPr>
              <a:t>ներ</a:t>
            </a:r>
            <a:r>
              <a:rPr lang="cs-CZ" dirty="0" smtClean="0">
                <a:latin typeface="Sylfaen" panose="010A0502050306030303" pitchFamily="18" charset="0"/>
              </a:rPr>
              <a:t>)</a:t>
            </a:r>
            <a:r>
              <a:rPr lang="en-US" dirty="0" smtClean="0">
                <a:latin typeface="Sylfaen" panose="010A0502050306030303" pitchFamily="18" charset="0"/>
              </a:rPr>
              <a:t>ի </a:t>
            </a:r>
            <a:r>
              <a:rPr lang="en-US" dirty="0" err="1" smtClean="0">
                <a:latin typeface="Sylfaen" panose="010A0502050306030303" pitchFamily="18" charset="0"/>
              </a:rPr>
              <a:t>սահմանում</a:t>
            </a:r>
            <a:endParaRPr lang="en-US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5635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ylfaen" panose="010A0502050306030303" pitchFamily="18" charset="0"/>
              </a:rPr>
              <a:t>Նպատակներ</a:t>
            </a:r>
            <a:r>
              <a:rPr lang="en-US" dirty="0" smtClean="0">
                <a:latin typeface="Sylfaen" panose="010A0502050306030303" pitchFamily="18" charset="0"/>
              </a:rPr>
              <a:t> – Rapid </a:t>
            </a:r>
            <a:r>
              <a:rPr lang="en-US" dirty="0" err="1" smtClean="0">
                <a:latin typeface="Sylfaen" panose="010A0502050306030303" pitchFamily="18" charset="0"/>
              </a:rPr>
              <a:t>վերաբնակեցման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օրինակ</a:t>
            </a:r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dirty="0" err="1" smtClean="0">
                <a:latin typeface="Sylfaen" panose="010A0502050306030303" pitchFamily="18" charset="0"/>
              </a:rPr>
              <a:t>Փոփոխել</a:t>
            </a:r>
            <a:r>
              <a:rPr lang="en-GB" sz="1800" b="1" dirty="0" smtClean="0">
                <a:latin typeface="Sylfaen" panose="010A0502050306030303" pitchFamily="18" charset="0"/>
              </a:rPr>
              <a:t> </a:t>
            </a:r>
            <a:r>
              <a:rPr lang="en-GB" sz="1800" b="1" dirty="0" err="1" smtClean="0">
                <a:latin typeface="Sylfaen" panose="010A0502050306030303" pitchFamily="18" charset="0"/>
              </a:rPr>
              <a:t>այն</a:t>
            </a:r>
            <a:r>
              <a:rPr lang="en-GB" sz="1800" b="1" dirty="0" smtClean="0">
                <a:latin typeface="Sylfaen" panose="010A0502050306030303" pitchFamily="18" charset="0"/>
              </a:rPr>
              <a:t> </a:t>
            </a:r>
            <a:r>
              <a:rPr lang="en-GB" sz="1800" b="1" dirty="0" err="1" smtClean="0">
                <a:latin typeface="Sylfaen" panose="010A0502050306030303" pitchFamily="18" charset="0"/>
              </a:rPr>
              <a:t>իրավիճակը</a:t>
            </a:r>
            <a:r>
              <a:rPr lang="en-GB" sz="1800" b="1" dirty="0" smtClean="0">
                <a:latin typeface="Sylfaen" panose="010A0502050306030303" pitchFamily="18" charset="0"/>
              </a:rPr>
              <a:t>, </a:t>
            </a:r>
            <a:r>
              <a:rPr lang="en-GB" sz="1800" b="1" dirty="0" err="1">
                <a:latin typeface="Sylfaen" panose="010A0502050306030303" pitchFamily="18" charset="0"/>
              </a:rPr>
              <a:t>թե</a:t>
            </a:r>
            <a:r>
              <a:rPr lang="en-GB" sz="1800" b="1" dirty="0">
                <a:latin typeface="Sylfaen" panose="010A0502050306030303" pitchFamily="18" charset="0"/>
              </a:rPr>
              <a:t> </a:t>
            </a:r>
            <a:r>
              <a:rPr lang="en-GB" sz="1800" b="1" dirty="0" err="1">
                <a:latin typeface="Sylfaen" panose="010A0502050306030303" pitchFamily="18" charset="0"/>
              </a:rPr>
              <a:t>ինչպես</a:t>
            </a:r>
            <a:r>
              <a:rPr lang="en-GB" sz="1800" b="1" dirty="0">
                <a:latin typeface="Sylfaen" panose="010A0502050306030303" pitchFamily="18" charset="0"/>
              </a:rPr>
              <a:t> է </a:t>
            </a:r>
            <a:r>
              <a:rPr lang="en-GB" sz="1800" b="1" dirty="0" err="1">
                <a:latin typeface="Sylfaen" panose="010A0502050306030303" pitchFamily="18" charset="0"/>
              </a:rPr>
              <a:t>Չեխիայի</a:t>
            </a:r>
            <a:r>
              <a:rPr lang="en-GB" sz="1800" b="1" dirty="0">
                <a:latin typeface="Sylfaen" panose="010A0502050306030303" pitchFamily="18" charset="0"/>
              </a:rPr>
              <a:t> </a:t>
            </a:r>
            <a:r>
              <a:rPr lang="en-GB" sz="1800" b="1" dirty="0" err="1">
                <a:latin typeface="Sylfaen" panose="010A0502050306030303" pitchFamily="18" charset="0"/>
              </a:rPr>
              <a:t>Հանրապետությունում</a:t>
            </a:r>
            <a:r>
              <a:rPr lang="en-GB" sz="1800" b="1" dirty="0">
                <a:latin typeface="Sylfaen" panose="010A0502050306030303" pitchFamily="18" charset="0"/>
              </a:rPr>
              <a:t> </a:t>
            </a:r>
            <a:r>
              <a:rPr lang="en-GB" sz="1800" b="1" dirty="0" err="1">
                <a:latin typeface="Sylfaen" panose="010A0502050306030303" pitchFamily="18" charset="0"/>
              </a:rPr>
              <a:t>ամբողջ</a:t>
            </a:r>
            <a:r>
              <a:rPr lang="en-GB" sz="1800" b="1" dirty="0">
                <a:latin typeface="Sylfaen" panose="010A0502050306030303" pitchFamily="18" charset="0"/>
              </a:rPr>
              <a:t> </a:t>
            </a:r>
            <a:r>
              <a:rPr lang="en-GB" sz="1800" b="1" dirty="0" err="1">
                <a:latin typeface="Sylfaen" panose="010A0502050306030303" pitchFamily="18" charset="0"/>
              </a:rPr>
              <a:t>բնակչության</a:t>
            </a:r>
            <a:r>
              <a:rPr lang="en-GB" sz="1800" b="1" dirty="0">
                <a:latin typeface="Sylfaen" panose="010A0502050306030303" pitchFamily="18" charset="0"/>
              </a:rPr>
              <a:t> </a:t>
            </a:r>
            <a:r>
              <a:rPr lang="en-GB" sz="1800" b="1" dirty="0" err="1">
                <a:latin typeface="Sylfaen" panose="010A0502050306030303" pitchFamily="18" charset="0"/>
              </a:rPr>
              <a:t>համար</a:t>
            </a:r>
            <a:r>
              <a:rPr lang="en-GB" sz="1800" b="1" dirty="0">
                <a:latin typeface="Sylfaen" panose="010A0502050306030303" pitchFamily="18" charset="0"/>
              </a:rPr>
              <a:t> </a:t>
            </a:r>
            <a:r>
              <a:rPr lang="en-GB" sz="1800" b="1" dirty="0" err="1">
                <a:latin typeface="Sylfaen" panose="010A0502050306030303" pitchFamily="18" charset="0"/>
              </a:rPr>
              <a:t>լուծվում</a:t>
            </a:r>
            <a:r>
              <a:rPr lang="en-GB" sz="1800" b="1" dirty="0">
                <a:latin typeface="Sylfaen" panose="010A0502050306030303" pitchFamily="18" charset="0"/>
              </a:rPr>
              <a:t> </a:t>
            </a:r>
            <a:r>
              <a:rPr lang="en-GB" sz="1800" b="1" dirty="0" err="1">
                <a:latin typeface="Sylfaen" panose="010A0502050306030303" pitchFamily="18" charset="0"/>
              </a:rPr>
              <a:t>անտնության</a:t>
            </a:r>
            <a:r>
              <a:rPr lang="en-GB" sz="1800" b="1" dirty="0">
                <a:latin typeface="Sylfaen" panose="010A0502050306030303" pitchFamily="18" charset="0"/>
              </a:rPr>
              <a:t> </a:t>
            </a:r>
            <a:r>
              <a:rPr lang="en-GB" sz="1800" b="1" dirty="0" err="1">
                <a:latin typeface="Sylfaen" panose="010A0502050306030303" pitchFamily="18" charset="0"/>
              </a:rPr>
              <a:t>հարցը</a:t>
            </a:r>
            <a:endParaRPr lang="en-GB" sz="1800" b="1" dirty="0">
              <a:latin typeface="Sylfaen" panose="010A0502050306030303" pitchFamily="18" charset="0"/>
            </a:endParaRPr>
          </a:p>
          <a:p>
            <a:r>
              <a:rPr lang="en-US" sz="1800" dirty="0" err="1" smtClean="0">
                <a:latin typeface="Sylfaen" panose="010A0502050306030303" pitchFamily="18" charset="0"/>
              </a:rPr>
              <a:t>Նախորդ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b="1" dirty="0" err="1" smtClean="0">
                <a:latin typeface="Sylfaen" panose="010A0502050306030303" pitchFamily="18" charset="0"/>
              </a:rPr>
              <a:t>օրենքները</a:t>
            </a:r>
            <a:r>
              <a:rPr lang="en-US" sz="1800" b="1" dirty="0" smtClean="0">
                <a:latin typeface="Sylfaen" panose="010A0502050306030303" pitchFamily="18" charset="0"/>
              </a:rPr>
              <a:t> և </a:t>
            </a:r>
            <a:r>
              <a:rPr lang="en-US" sz="1800" b="1" dirty="0" err="1" smtClean="0">
                <a:latin typeface="Sylfaen" panose="010A0502050306030303" pitchFamily="18" charset="0"/>
              </a:rPr>
              <a:t>պրակտիկաները</a:t>
            </a:r>
            <a:r>
              <a:rPr lang="en-US" sz="1800" b="1" dirty="0" smtClean="0">
                <a:latin typeface="Sylfaen" panose="010A0502050306030303" pitchFamily="18" charset="0"/>
              </a:rPr>
              <a:t> </a:t>
            </a:r>
            <a:r>
              <a:rPr lang="en-US" sz="1800" b="1" dirty="0" err="1" smtClean="0">
                <a:latin typeface="Sylfaen" panose="010A0502050306030303" pitchFamily="18" charset="0"/>
              </a:rPr>
              <a:t>բացառել</a:t>
            </a:r>
            <a:r>
              <a:rPr lang="en-US" sz="1800" b="1" dirty="0" smtClean="0">
                <a:latin typeface="Sylfaen" panose="010A0502050306030303" pitchFamily="18" charset="0"/>
              </a:rPr>
              <a:t> </a:t>
            </a:r>
            <a:r>
              <a:rPr lang="en-US" sz="1800" b="1" dirty="0" err="1" smtClean="0">
                <a:latin typeface="Sylfaen" panose="010A0502050306030303" pitchFamily="18" charset="0"/>
              </a:rPr>
              <a:t>են</a:t>
            </a:r>
            <a:r>
              <a:rPr lang="en-US" sz="1800" b="1" dirty="0" smtClean="0">
                <a:latin typeface="Sylfaen" panose="010A0502050306030303" pitchFamily="18" charset="0"/>
              </a:rPr>
              <a:t> </a:t>
            </a:r>
            <a:r>
              <a:rPr lang="en-US" sz="1800" b="1" dirty="0" err="1" smtClean="0">
                <a:latin typeface="Sylfaen" panose="010A0502050306030303" pitchFamily="18" charset="0"/>
              </a:rPr>
              <a:t>այն</a:t>
            </a:r>
            <a:r>
              <a:rPr lang="en-US" sz="1800" b="1" dirty="0" smtClean="0">
                <a:latin typeface="Sylfaen" panose="010A0502050306030303" pitchFamily="18" charset="0"/>
              </a:rPr>
              <a:t> </a:t>
            </a:r>
            <a:r>
              <a:rPr lang="en-US" sz="1800" b="1" dirty="0" err="1" smtClean="0">
                <a:latin typeface="Sylfaen" panose="010A0502050306030303" pitchFamily="18" charset="0"/>
              </a:rPr>
              <a:t>մարդկանց</a:t>
            </a:r>
            <a:r>
              <a:rPr lang="en-US" sz="1800" b="1" dirty="0" smtClean="0">
                <a:latin typeface="Sylfaen" panose="010A0502050306030303" pitchFamily="18" charset="0"/>
              </a:rPr>
              <a:t>, </a:t>
            </a:r>
            <a:r>
              <a:rPr lang="en-US" sz="1800" b="1" dirty="0" err="1" smtClean="0">
                <a:latin typeface="Sylfaen" panose="010A0502050306030303" pitchFamily="18" charset="0"/>
              </a:rPr>
              <a:t>ովքեր</a:t>
            </a:r>
            <a:r>
              <a:rPr lang="en-US" sz="1800" b="1" dirty="0" smtClean="0">
                <a:latin typeface="Sylfaen" panose="010A0502050306030303" pitchFamily="18" charset="0"/>
              </a:rPr>
              <a:t> </a:t>
            </a:r>
            <a:r>
              <a:rPr lang="en-US" sz="1800" b="1" dirty="0" err="1" smtClean="0">
                <a:latin typeface="Sylfaen" panose="010A0502050306030303" pitchFamily="18" charset="0"/>
              </a:rPr>
              <a:t>նախկինում</a:t>
            </a:r>
            <a:r>
              <a:rPr lang="en-US" sz="1800" b="1" dirty="0" smtClean="0">
                <a:latin typeface="Sylfaen" panose="010A0502050306030303" pitchFamily="18" charset="0"/>
              </a:rPr>
              <a:t> </a:t>
            </a:r>
            <a:r>
              <a:rPr lang="en-US" sz="1800" b="1" dirty="0" err="1" smtClean="0">
                <a:latin typeface="Sylfaen" panose="010A0502050306030303" pitchFamily="18" charset="0"/>
              </a:rPr>
              <a:t>ունեցել</a:t>
            </a:r>
            <a:r>
              <a:rPr lang="en-US" sz="1800" b="1" dirty="0" smtClean="0">
                <a:latin typeface="Sylfaen" panose="010A0502050306030303" pitchFamily="18" charset="0"/>
              </a:rPr>
              <a:t> </a:t>
            </a:r>
            <a:r>
              <a:rPr lang="en-US" sz="1800" b="1" dirty="0" err="1" smtClean="0">
                <a:latin typeface="Sylfaen" panose="010A0502050306030303" pitchFamily="18" charset="0"/>
              </a:rPr>
              <a:t>են</a:t>
            </a:r>
            <a:r>
              <a:rPr lang="en-US" sz="1800" b="1" dirty="0" smtClean="0">
                <a:latin typeface="Sylfaen" panose="010A0502050306030303" pitchFamily="18" charset="0"/>
              </a:rPr>
              <a:t> </a:t>
            </a:r>
            <a:r>
              <a:rPr lang="en-US" sz="1800" b="1" dirty="0" err="1" smtClean="0">
                <a:latin typeface="Sylfaen" panose="010A0502050306030303" pitchFamily="18" charset="0"/>
              </a:rPr>
              <a:t>բնակարանային</a:t>
            </a:r>
            <a:r>
              <a:rPr lang="en-US" sz="1800" b="1" dirty="0" smtClean="0">
                <a:latin typeface="Sylfaen" panose="010A0502050306030303" pitchFamily="18" charset="0"/>
              </a:rPr>
              <a:t> </a:t>
            </a:r>
            <a:r>
              <a:rPr lang="en-US" sz="1800" b="1" dirty="0" err="1" smtClean="0">
                <a:latin typeface="Sylfaen" panose="010A0502050306030303" pitchFamily="18" charset="0"/>
              </a:rPr>
              <a:t>պարտքեր</a:t>
            </a:r>
            <a:r>
              <a:rPr lang="en-US" sz="1800" b="1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կամ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վտարումներ</a:t>
            </a:r>
            <a:r>
              <a:rPr lang="en-US" sz="1800" dirty="0" smtClean="0">
                <a:latin typeface="Sylfaen" panose="010A0502050306030303" pitchFamily="18" charset="0"/>
              </a:rPr>
              <a:t>: </a:t>
            </a:r>
            <a:r>
              <a:rPr lang="en-US" sz="1800" dirty="0" err="1" smtClean="0">
                <a:latin typeface="Sylfaen" panose="010A0502050306030303" pitchFamily="18" charset="0"/>
              </a:rPr>
              <a:t>Սա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անտուն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ընտանիքների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համար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բնակարանային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պայմանների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վերգտնումը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դարձրել</a:t>
            </a:r>
            <a:r>
              <a:rPr lang="en-US" sz="1800" dirty="0" smtClean="0">
                <a:latin typeface="Sylfaen" panose="010A0502050306030303" pitchFamily="18" charset="0"/>
              </a:rPr>
              <a:t> է </a:t>
            </a:r>
            <a:r>
              <a:rPr lang="en-US" sz="1800" dirty="0" err="1" smtClean="0">
                <a:latin typeface="Sylfaen" panose="010A0502050306030303" pitchFamily="18" charset="0"/>
              </a:rPr>
              <a:t>շատ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մեծ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մարտահրավեր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անգամ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հանրությանը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պատկանող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հատվածներում</a:t>
            </a:r>
            <a:r>
              <a:rPr lang="en-US" sz="1800" dirty="0" smtClean="0">
                <a:latin typeface="Sylfaen" panose="010A0502050306030303" pitchFamily="18" charset="0"/>
              </a:rPr>
              <a:t>: </a:t>
            </a:r>
            <a:endParaRPr lang="cs-CZ" sz="1800" dirty="0" smtClean="0">
              <a:latin typeface="Sylfaen" panose="010A0502050306030303" pitchFamily="18" charset="0"/>
            </a:endParaRPr>
          </a:p>
          <a:p>
            <a:r>
              <a:rPr lang="en-US" sz="1800" dirty="0" smtClean="0">
                <a:latin typeface="Sylfaen" panose="010A0502050306030303" pitchFamily="18" charset="0"/>
              </a:rPr>
              <a:t>Ի </a:t>
            </a:r>
            <a:r>
              <a:rPr lang="en-US" sz="1800" dirty="0" err="1" smtClean="0">
                <a:latin typeface="Sylfaen" panose="010A0502050306030303" pitchFamily="18" charset="0"/>
              </a:rPr>
              <a:t>լրումն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դրա</a:t>
            </a:r>
            <a:r>
              <a:rPr lang="en-US" sz="1800" dirty="0" smtClean="0">
                <a:latin typeface="Sylfaen" panose="010A0502050306030303" pitchFamily="18" charset="0"/>
              </a:rPr>
              <a:t>, </a:t>
            </a:r>
            <a:r>
              <a:rPr lang="en-US" sz="1800" b="1" dirty="0" smtClean="0">
                <a:latin typeface="Sylfaen" panose="010A0502050306030303" pitchFamily="18" charset="0"/>
              </a:rPr>
              <a:t>Roma </a:t>
            </a:r>
            <a:r>
              <a:rPr lang="en-US" sz="1800" b="1" dirty="0" err="1" smtClean="0">
                <a:latin typeface="Sylfaen" panose="010A0502050306030303" pitchFamily="18" charset="0"/>
              </a:rPr>
              <a:t>ընտանիքների</a:t>
            </a:r>
            <a:r>
              <a:rPr lang="en-US" sz="1800" b="1" dirty="0" smtClean="0">
                <a:latin typeface="Sylfaen" panose="010A0502050306030303" pitchFamily="18" charset="0"/>
              </a:rPr>
              <a:t> </a:t>
            </a:r>
            <a:r>
              <a:rPr lang="en-US" sz="1800" b="1" dirty="0" err="1" smtClean="0">
                <a:latin typeface="Sylfaen" panose="010A0502050306030303" pitchFamily="18" charset="0"/>
              </a:rPr>
              <a:t>դեպքում</a:t>
            </a:r>
            <a:r>
              <a:rPr lang="en-US" sz="1800" b="1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բնակարանների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հարցում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նրանց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վարվելաձևի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մասին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ենթադրությունները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բնակարանային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շուկան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դարձնում</a:t>
            </a:r>
            <a:r>
              <a:rPr lang="en-US" sz="1800" dirty="0" smtClean="0">
                <a:latin typeface="Sylfaen" panose="010A0502050306030303" pitchFamily="18" charset="0"/>
              </a:rPr>
              <a:t> է </a:t>
            </a:r>
            <a:r>
              <a:rPr lang="en-US" sz="1800" dirty="0" err="1" smtClean="0">
                <a:latin typeface="Sylfaen" panose="010A0502050306030303" pitchFamily="18" charset="0"/>
              </a:rPr>
              <a:t>շատ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դժվար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հասանելի</a:t>
            </a:r>
            <a:r>
              <a:rPr lang="en-US" sz="1800" dirty="0" smtClean="0">
                <a:latin typeface="Sylfaen" panose="010A0502050306030303" pitchFamily="18" charset="0"/>
              </a:rPr>
              <a:t>՝ </a:t>
            </a:r>
            <a:r>
              <a:rPr lang="en-US" sz="1800" dirty="0" err="1" smtClean="0">
                <a:latin typeface="Sylfaen" panose="010A0502050306030303" pitchFamily="18" charset="0"/>
              </a:rPr>
              <a:t>արդյունավետորեն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խանգարելով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այս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ընտանիքներից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շատերին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նորից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մտնել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բնակարանային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շուկա</a:t>
            </a:r>
            <a:r>
              <a:rPr lang="en-US" sz="1800" dirty="0" smtClean="0">
                <a:latin typeface="Sylfaen" panose="010A0502050306030303" pitchFamily="18" charset="0"/>
              </a:rPr>
              <a:t>:  </a:t>
            </a:r>
            <a:endParaRPr lang="cs-CZ" sz="1800" dirty="0" smtClean="0">
              <a:latin typeface="Sylfaen" panose="010A0502050306030303" pitchFamily="18" charset="0"/>
            </a:endParaRPr>
          </a:p>
          <a:p>
            <a:r>
              <a:rPr lang="en-US" sz="1800" dirty="0" err="1" smtClean="0">
                <a:latin typeface="Sylfaen" panose="010A0502050306030303" pitchFamily="18" charset="0"/>
              </a:rPr>
              <a:t>Ծրագիրը</a:t>
            </a:r>
            <a:r>
              <a:rPr lang="cs-CZ" sz="1800" dirty="0" smtClean="0">
                <a:latin typeface="Sylfaen" panose="010A0502050306030303" pitchFamily="18" charset="0"/>
              </a:rPr>
              <a:t> </a:t>
            </a:r>
            <a:r>
              <a:rPr lang="en-US" sz="1800" b="1" dirty="0" err="1" smtClean="0">
                <a:latin typeface="Sylfaen" panose="010A0502050306030303" pitchFamily="18" charset="0"/>
              </a:rPr>
              <a:t>ցույց</a:t>
            </a:r>
            <a:r>
              <a:rPr lang="en-US" sz="1800" b="1" dirty="0" smtClean="0">
                <a:latin typeface="Sylfaen" panose="010A0502050306030303" pitchFamily="18" charset="0"/>
              </a:rPr>
              <a:t> է </a:t>
            </a:r>
            <a:r>
              <a:rPr lang="en-US" sz="1800" b="1" dirty="0" err="1" smtClean="0">
                <a:latin typeface="Sylfaen" panose="010A0502050306030303" pitchFamily="18" charset="0"/>
              </a:rPr>
              <a:t>տալիս</a:t>
            </a:r>
            <a:r>
              <a:rPr lang="en-US" sz="1800" b="1" dirty="0" smtClean="0">
                <a:latin typeface="Sylfaen" panose="010A0502050306030303" pitchFamily="18" charset="0"/>
              </a:rPr>
              <a:t>, </a:t>
            </a:r>
            <a:r>
              <a:rPr lang="en-US" sz="1800" b="1" dirty="0" err="1" smtClean="0">
                <a:latin typeface="Sylfaen" panose="010A0502050306030303" pitchFamily="18" charset="0"/>
              </a:rPr>
              <a:t>որ</a:t>
            </a:r>
            <a:r>
              <a:rPr lang="en-US" sz="1800" b="1" dirty="0" smtClean="0">
                <a:latin typeface="Sylfaen" panose="010A0502050306030303" pitchFamily="18" charset="0"/>
              </a:rPr>
              <a:t> </a:t>
            </a:r>
            <a:r>
              <a:rPr lang="en-US" sz="1800" b="1" dirty="0" err="1" smtClean="0">
                <a:latin typeface="Sylfaen" panose="010A0502050306030303" pitchFamily="18" charset="0"/>
              </a:rPr>
              <a:t>ցանկացած</a:t>
            </a:r>
            <a:r>
              <a:rPr lang="en-US" sz="1800" b="1" dirty="0" smtClean="0">
                <a:latin typeface="Sylfaen" panose="010A0502050306030303" pitchFamily="18" charset="0"/>
              </a:rPr>
              <a:t> </a:t>
            </a:r>
            <a:r>
              <a:rPr lang="en-US" sz="1800" b="1" dirty="0" err="1" smtClean="0">
                <a:latin typeface="Sylfaen" panose="010A0502050306030303" pitchFamily="18" charset="0"/>
              </a:rPr>
              <a:t>անտուն</a:t>
            </a:r>
            <a:r>
              <a:rPr lang="en-US" sz="1800" b="1" dirty="0" smtClean="0">
                <a:latin typeface="Sylfaen" panose="010A0502050306030303" pitchFamily="18" charset="0"/>
              </a:rPr>
              <a:t> </a:t>
            </a:r>
            <a:r>
              <a:rPr lang="en-US" sz="1800" b="1" dirty="0" err="1" smtClean="0">
                <a:latin typeface="Sylfaen" panose="010A0502050306030303" pitchFamily="18" charset="0"/>
              </a:rPr>
              <a:t>ընտանիք</a:t>
            </a:r>
            <a:r>
              <a:rPr lang="en-US" sz="1800" b="1" dirty="0" smtClean="0">
                <a:latin typeface="Sylfaen" panose="010A0502050306030303" pitchFamily="18" charset="0"/>
              </a:rPr>
              <a:t> </a:t>
            </a:r>
            <a:r>
              <a:rPr lang="en-US" sz="1800" b="1" dirty="0" err="1" smtClean="0">
                <a:latin typeface="Sylfaen" panose="010A0502050306030303" pitchFamily="18" charset="0"/>
              </a:rPr>
              <a:t>կարող</a:t>
            </a:r>
            <a:r>
              <a:rPr lang="en-US" sz="1800" b="1" dirty="0" smtClean="0">
                <a:latin typeface="Sylfaen" panose="010A0502050306030303" pitchFamily="18" charset="0"/>
              </a:rPr>
              <a:t> է </a:t>
            </a:r>
            <a:r>
              <a:rPr lang="en-US" sz="1800" b="1" dirty="0" err="1" smtClean="0">
                <a:latin typeface="Sylfaen" panose="010A0502050306030303" pitchFamily="18" charset="0"/>
              </a:rPr>
              <a:t>կացությամբ</a:t>
            </a:r>
            <a:r>
              <a:rPr lang="en-US" sz="1800" b="1" dirty="0" smtClean="0">
                <a:latin typeface="Sylfaen" panose="010A0502050306030303" pitchFamily="18" charset="0"/>
              </a:rPr>
              <a:t> </a:t>
            </a:r>
            <a:r>
              <a:rPr lang="en-US" sz="1800" b="1" dirty="0" err="1" smtClean="0">
                <a:latin typeface="Sylfaen" panose="010A0502050306030303" pitchFamily="18" charset="0"/>
              </a:rPr>
              <a:t>ապահովվել</a:t>
            </a:r>
            <a:r>
              <a:rPr lang="en-US" sz="1800" b="1" dirty="0" smtClean="0">
                <a:latin typeface="Sylfaen" panose="010A0502050306030303" pitchFamily="18" charset="0"/>
              </a:rPr>
              <a:t> և </a:t>
            </a:r>
            <a:r>
              <a:rPr lang="en-US" sz="1800" dirty="0" err="1" smtClean="0">
                <a:latin typeface="Sylfaen" panose="010A0502050306030303" pitchFamily="18" charset="0"/>
              </a:rPr>
              <a:t>պահպանել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այն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պատշաճ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աջակցության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տրամադրման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դեպքում</a:t>
            </a:r>
            <a:r>
              <a:rPr lang="en-US" sz="1800" dirty="0" smtClean="0">
                <a:latin typeface="Sylfaen" panose="010A0502050306030303" pitchFamily="18" charset="0"/>
              </a:rPr>
              <a:t>, </a:t>
            </a:r>
            <a:r>
              <a:rPr lang="en-US" sz="1800" dirty="0" err="1" smtClean="0">
                <a:latin typeface="Sylfaen" panose="010A0502050306030303" pitchFamily="18" charset="0"/>
              </a:rPr>
              <a:t>սա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կարող</a:t>
            </a:r>
            <a:r>
              <a:rPr lang="en-US" sz="1800" dirty="0" smtClean="0">
                <a:latin typeface="Sylfaen" panose="010A0502050306030303" pitchFamily="18" charset="0"/>
              </a:rPr>
              <a:t> է </a:t>
            </a:r>
            <a:r>
              <a:rPr lang="en-US" sz="1800" b="1" dirty="0" err="1" smtClean="0">
                <a:latin typeface="Sylfaen" panose="010A0502050306030303" pitchFamily="18" charset="0"/>
              </a:rPr>
              <a:t>բեկումնային</a:t>
            </a:r>
            <a:r>
              <a:rPr lang="en-US" sz="1800" b="1" dirty="0" smtClean="0">
                <a:latin typeface="Sylfaen" panose="010A0502050306030303" pitchFamily="18" charset="0"/>
              </a:rPr>
              <a:t> </a:t>
            </a:r>
            <a:r>
              <a:rPr lang="en-US" sz="1800" b="1" dirty="0" err="1" smtClean="0">
                <a:latin typeface="Sylfaen" panose="010A0502050306030303" pitchFamily="18" charset="0"/>
              </a:rPr>
              <a:t>ապացույց</a:t>
            </a:r>
            <a:r>
              <a:rPr lang="en-US" sz="1800" b="1" dirty="0" smtClean="0">
                <a:latin typeface="Sylfaen" panose="010A0502050306030303" pitchFamily="18" charset="0"/>
              </a:rPr>
              <a:t>  </a:t>
            </a:r>
            <a:r>
              <a:rPr lang="en-US" sz="1800" dirty="0" err="1" smtClean="0">
                <a:latin typeface="Sylfaen" panose="010A0502050306030303" pitchFamily="18" charset="0"/>
              </a:rPr>
              <a:t>ծառայել</a:t>
            </a:r>
            <a:r>
              <a:rPr lang="en-US" sz="1800" dirty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փոփոխության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համար</a:t>
            </a:r>
            <a:r>
              <a:rPr lang="en-US" sz="1800" dirty="0" smtClean="0">
                <a:latin typeface="Sylfaen" panose="010A0502050306030303" pitchFamily="18" charset="0"/>
              </a:rPr>
              <a:t>, </a:t>
            </a:r>
            <a:r>
              <a:rPr lang="en-US" sz="1800" dirty="0" err="1" smtClean="0">
                <a:latin typeface="Sylfaen" panose="010A0502050306030303" pitchFamily="18" charset="0"/>
              </a:rPr>
              <a:t>քանի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որ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Չեխիայի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Հանրապետությունում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բավականաչափ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դատարկ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բնակարաններ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կան</a:t>
            </a:r>
            <a:r>
              <a:rPr lang="en-US" sz="1800" dirty="0" smtClean="0">
                <a:latin typeface="Sylfaen" panose="010A0502050306030303" pitchFamily="18" charset="0"/>
              </a:rPr>
              <a:t>՝ </a:t>
            </a:r>
            <a:r>
              <a:rPr lang="en-US" sz="1800" dirty="0" err="1" smtClean="0">
                <a:latin typeface="Sylfaen" panose="010A0502050306030303" pitchFamily="18" charset="0"/>
              </a:rPr>
              <a:t>անտնությունն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իսպառ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վերացնելու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համար</a:t>
            </a:r>
            <a:r>
              <a:rPr lang="en-US" sz="1800" dirty="0" smtClean="0">
                <a:latin typeface="Sylfaen" panose="010A0502050306030303" pitchFamily="18" charset="0"/>
              </a:rPr>
              <a:t>: </a:t>
            </a:r>
            <a:endParaRPr lang="cs-CZ" sz="1800" dirty="0" smtClean="0">
              <a:latin typeface="Sylfaen" panose="010A0502050306030303" pitchFamily="18" charset="0"/>
            </a:endParaRPr>
          </a:p>
          <a:p>
            <a:r>
              <a:rPr lang="en-US" sz="1800" dirty="0" err="1" smtClean="0">
                <a:latin typeface="Sylfaen" panose="010A0502050306030303" pitchFamily="18" charset="0"/>
              </a:rPr>
              <a:t>Ծրագիրը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b="1" dirty="0" err="1" smtClean="0">
                <a:latin typeface="Sylfaen" panose="010A0502050306030303" pitchFamily="18" charset="0"/>
              </a:rPr>
              <a:t>աշխատանքի</a:t>
            </a:r>
            <a:r>
              <a:rPr lang="en-US" sz="1800" b="1" dirty="0" smtClean="0">
                <a:latin typeface="Sylfaen" panose="010A0502050306030303" pitchFamily="18" charset="0"/>
              </a:rPr>
              <a:t> և </a:t>
            </a:r>
            <a:r>
              <a:rPr lang="en-US" sz="1800" b="1" dirty="0" err="1" smtClean="0">
                <a:latin typeface="Sylfaen" panose="010A0502050306030303" pitchFamily="18" charset="0"/>
              </a:rPr>
              <a:t>սոցիալական</a:t>
            </a:r>
            <a:r>
              <a:rPr lang="en-US" sz="1800" b="1" dirty="0" smtClean="0">
                <a:latin typeface="Sylfaen" panose="010A0502050306030303" pitchFamily="18" charset="0"/>
              </a:rPr>
              <a:t> </a:t>
            </a:r>
            <a:r>
              <a:rPr lang="en-US" sz="1800" b="1" dirty="0" err="1" smtClean="0">
                <a:latin typeface="Sylfaen" panose="010A0502050306030303" pitchFamily="18" charset="0"/>
              </a:rPr>
              <a:t>հարցերի</a:t>
            </a:r>
            <a:r>
              <a:rPr lang="en-US" sz="1800" b="1" dirty="0" smtClean="0">
                <a:latin typeface="Sylfaen" panose="010A0502050306030303" pitchFamily="18" charset="0"/>
              </a:rPr>
              <a:t> </a:t>
            </a:r>
            <a:r>
              <a:rPr lang="en-US" sz="1800" b="1" dirty="0" err="1" smtClean="0">
                <a:latin typeface="Sylfaen" panose="010A0502050306030303" pitchFamily="18" charset="0"/>
              </a:rPr>
              <a:t>նախարարի</a:t>
            </a:r>
            <a:r>
              <a:rPr lang="en-US" sz="1800" b="1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կողմից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համարվել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էր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լավագույն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օրինակ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ինչպես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հանրայնորեն</a:t>
            </a:r>
            <a:r>
              <a:rPr lang="en-US" sz="1800" dirty="0" smtClean="0">
                <a:latin typeface="Sylfaen" panose="010A0502050306030303" pitchFamily="18" charset="0"/>
              </a:rPr>
              <a:t>, </a:t>
            </a:r>
            <a:r>
              <a:rPr lang="en-US" sz="1800" dirty="0" err="1" smtClean="0">
                <a:latin typeface="Sylfaen" panose="010A0502050306030303" pitchFamily="18" charset="0"/>
              </a:rPr>
              <a:t>այնպես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էլ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կառավարության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սոցիալական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բնակարանային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օրինագծին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աջակցող</a:t>
            </a:r>
            <a:r>
              <a:rPr lang="en-US" sz="1800" dirty="0" smtClean="0">
                <a:latin typeface="Sylfaen" panose="010A0502050306030303" pitchFamily="18" charset="0"/>
              </a:rPr>
              <a:t> </a:t>
            </a:r>
            <a:r>
              <a:rPr lang="en-US" sz="1800" dirty="0" err="1" smtClean="0">
                <a:latin typeface="Sylfaen" panose="010A0502050306030303" pitchFamily="18" charset="0"/>
              </a:rPr>
              <a:t>փաստաթղթերում</a:t>
            </a:r>
            <a:r>
              <a:rPr lang="en-US" sz="1800" dirty="0" smtClean="0">
                <a:latin typeface="Sylfaen" panose="010A0502050306030303" pitchFamily="18" charset="0"/>
              </a:rPr>
              <a:t>: </a:t>
            </a:r>
            <a:endParaRPr lang="en-GB" sz="18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3429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ylfaen" panose="010A0502050306030303" pitchFamily="18" charset="0"/>
              </a:rPr>
              <a:t>Վարժություն</a:t>
            </a:r>
            <a:r>
              <a:rPr lang="en-US" dirty="0" smtClean="0">
                <a:latin typeface="Sylfaen" panose="010A0502050306030303" pitchFamily="18" charset="0"/>
              </a:rPr>
              <a:t> – </a:t>
            </a:r>
            <a:r>
              <a:rPr lang="en-US" dirty="0" err="1" smtClean="0">
                <a:latin typeface="Sylfaen" panose="010A0502050306030303" pitchFamily="18" charset="0"/>
              </a:rPr>
              <a:t>նպատակների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սահմանում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Sylfaen" panose="010A0502050306030303" pitchFamily="18" charset="0"/>
              </a:rPr>
              <a:t>Սահմանել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կոալիցիայի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հիմնական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նպատակը</a:t>
            </a:r>
            <a:r>
              <a:rPr lang="en-US" dirty="0" smtClean="0">
                <a:latin typeface="Sylfaen" panose="010A0502050306030303" pitchFamily="18" charset="0"/>
              </a:rPr>
              <a:t>՝ </a:t>
            </a:r>
            <a:r>
              <a:rPr lang="en-US" dirty="0" err="1" smtClean="0">
                <a:latin typeface="Sylfaen" panose="010A0502050306030303" pitchFamily="18" charset="0"/>
              </a:rPr>
              <a:t>քաղաքականության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վրա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ազդելու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առումով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Sylfaen" panose="010A0502050306030303" pitchFamily="18" charset="0"/>
              </a:rPr>
              <a:t>Խմբերով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սահմանել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հիմնական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հարցերի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պատասխանները</a:t>
            </a:r>
            <a:endParaRPr lang="en-US" dirty="0" smtClean="0">
              <a:latin typeface="Sylfaen" panose="010A0502050306030303" pitchFamily="18" charset="0"/>
            </a:endParaRPr>
          </a:p>
          <a:p>
            <a:r>
              <a:rPr lang="en-US" sz="2400" i="1" dirty="0" err="1" smtClean="0">
                <a:latin typeface="Sylfaen" panose="010A0502050306030303" pitchFamily="18" charset="0"/>
              </a:rPr>
              <a:t>ինչու</a:t>
            </a:r>
            <a:r>
              <a:rPr lang="en-US" sz="2400" i="1" dirty="0" smtClean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են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ձեր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առաջարկած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փոփոխությունները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կարևոր</a:t>
            </a:r>
            <a:r>
              <a:rPr lang="en-US" sz="2400" dirty="0">
                <a:latin typeface="Sylfaen" panose="010A0502050306030303" pitchFamily="18" charset="0"/>
              </a:rPr>
              <a:t>,</a:t>
            </a:r>
            <a:endParaRPr lang="cs-CZ" sz="2400" dirty="0">
              <a:latin typeface="Sylfaen" panose="010A0502050306030303" pitchFamily="18" charset="0"/>
            </a:endParaRPr>
          </a:p>
          <a:p>
            <a:r>
              <a:rPr lang="en-US" sz="2400" i="1" dirty="0" err="1">
                <a:latin typeface="Sylfaen" panose="010A0502050306030303" pitchFamily="18" charset="0"/>
              </a:rPr>
              <a:t>ում</a:t>
            </a:r>
            <a:r>
              <a:rPr lang="en-US" sz="2400" i="1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վրա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են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դրանք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ազդում</a:t>
            </a:r>
            <a:r>
              <a:rPr lang="en-US" sz="2400" dirty="0">
                <a:latin typeface="Sylfaen" panose="010A0502050306030303" pitchFamily="18" charset="0"/>
              </a:rPr>
              <a:t>, </a:t>
            </a:r>
            <a:endParaRPr lang="cs-CZ" sz="2400" dirty="0">
              <a:latin typeface="Sylfaen" panose="010A0502050306030303" pitchFamily="18" charset="0"/>
            </a:endParaRPr>
          </a:p>
          <a:p>
            <a:r>
              <a:rPr lang="en-US" sz="2400" i="1" dirty="0" err="1">
                <a:latin typeface="Sylfaen" panose="010A0502050306030303" pitchFamily="18" charset="0"/>
              </a:rPr>
              <a:t>ինչ</a:t>
            </a:r>
            <a:r>
              <a:rPr lang="cs-CZ" sz="2400" i="1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պետք</a:t>
            </a:r>
            <a:r>
              <a:rPr lang="en-US" sz="2400" dirty="0">
                <a:latin typeface="Sylfaen" panose="010A0502050306030303" pitchFamily="18" charset="0"/>
              </a:rPr>
              <a:t> է </a:t>
            </a:r>
            <a:r>
              <a:rPr lang="en-US" sz="2400" dirty="0" err="1">
                <a:latin typeface="Sylfaen" panose="010A0502050306030303" pitchFamily="18" charset="0"/>
              </a:rPr>
              <a:t>արվի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դրա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համար</a:t>
            </a:r>
            <a:r>
              <a:rPr lang="en-US" sz="2400" dirty="0">
                <a:latin typeface="Sylfaen" panose="010A0502050306030303" pitchFamily="18" charset="0"/>
              </a:rPr>
              <a:t> և  </a:t>
            </a:r>
            <a:endParaRPr lang="cs-CZ" sz="2400" dirty="0">
              <a:latin typeface="Sylfaen" panose="010A0502050306030303" pitchFamily="18" charset="0"/>
            </a:endParaRPr>
          </a:p>
          <a:p>
            <a:r>
              <a:rPr lang="en-US" sz="2400" i="1" dirty="0" err="1">
                <a:latin typeface="Sylfaen" panose="010A0502050306030303" pitchFamily="18" charset="0"/>
              </a:rPr>
              <a:t>որն</a:t>
            </a:r>
            <a:r>
              <a:rPr lang="en-US" sz="2400" i="1" dirty="0">
                <a:latin typeface="Sylfaen" panose="010A0502050306030303" pitchFamily="18" charset="0"/>
              </a:rPr>
              <a:t> է  </a:t>
            </a:r>
            <a:r>
              <a:rPr lang="en-US" sz="2400" dirty="0" err="1">
                <a:latin typeface="Sylfaen" panose="010A0502050306030303" pitchFamily="18" charset="0"/>
              </a:rPr>
              <a:t>ձեր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հարաբերակցությունն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ուրիշների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հանդեպ</a:t>
            </a:r>
            <a:r>
              <a:rPr lang="en-US" sz="2400" dirty="0">
                <a:latin typeface="Sylfaen" panose="010A0502050306030303" pitchFamily="18" charset="0"/>
              </a:rPr>
              <a:t>, </a:t>
            </a:r>
            <a:r>
              <a:rPr lang="en-US" sz="2400" dirty="0" err="1">
                <a:latin typeface="Sylfaen" panose="010A0502050306030303" pitchFamily="18" charset="0"/>
              </a:rPr>
              <a:t>ովքեր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նույնպես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փորձում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են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փոփոխություն</a:t>
            </a:r>
            <a:r>
              <a:rPr lang="en-US" sz="2400" dirty="0">
                <a:latin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</a:rPr>
              <a:t>բերել</a:t>
            </a:r>
            <a:r>
              <a:rPr lang="en-US" sz="2400" dirty="0">
                <a:latin typeface="Sylfaen" panose="010A0502050306030303" pitchFamily="18" charset="0"/>
              </a:rPr>
              <a:t>: </a:t>
            </a:r>
            <a:endParaRPr lang="en-GB" sz="2400" dirty="0">
              <a:latin typeface="Sylfaen" panose="010A0502050306030303" pitchFamily="18" charset="0"/>
            </a:endParaRPr>
          </a:p>
          <a:p>
            <a:pPr marL="914400" lvl="2" indent="0">
              <a:buNone/>
            </a:pPr>
            <a:endParaRPr lang="en-US" dirty="0" smtClean="0">
              <a:latin typeface="Sylfaen" panose="010A0502050306030303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Sylfaen" panose="010A0502050306030303" pitchFamily="18" charset="0"/>
              </a:rPr>
              <a:t>2. </a:t>
            </a:r>
            <a:r>
              <a:rPr lang="en-US" dirty="0" err="1" smtClean="0">
                <a:latin typeface="Sylfaen" panose="010A0502050306030303" pitchFamily="18" charset="0"/>
              </a:rPr>
              <a:t>Ամփոփել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ձեր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պատասխանները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ֆլիպչարթի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վրա</a:t>
            </a:r>
            <a:r>
              <a:rPr lang="en-US" dirty="0" smtClean="0">
                <a:latin typeface="Sylfaen" panose="010A0502050306030303" pitchFamily="18" charset="0"/>
              </a:rPr>
              <a:t>՝ </a:t>
            </a:r>
            <a:r>
              <a:rPr lang="en-US" dirty="0" err="1" smtClean="0">
                <a:latin typeface="Sylfaen" panose="010A0502050306030303" pitchFamily="18" charset="0"/>
              </a:rPr>
              <a:t>նպատակը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նկարագրելու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համար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օգտագործել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առավելագույնը</a:t>
            </a:r>
            <a:r>
              <a:rPr lang="en-US" dirty="0" smtClean="0">
                <a:latin typeface="Sylfaen" panose="010A0502050306030303" pitchFamily="18" charset="0"/>
              </a:rPr>
              <a:t> 4 </a:t>
            </a:r>
            <a:r>
              <a:rPr lang="en-US" dirty="0" err="1" smtClean="0">
                <a:latin typeface="Sylfaen" panose="010A0502050306030303" pitchFamily="18" charset="0"/>
              </a:rPr>
              <a:t>նախադասություն</a:t>
            </a:r>
            <a:endParaRPr lang="en-US" dirty="0" smtClean="0">
              <a:latin typeface="Sylfaen" panose="010A0502050306030303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Sylfaen" panose="010A0502050306030303" pitchFamily="18" charset="0"/>
              </a:rPr>
              <a:t>3. </a:t>
            </a:r>
            <a:r>
              <a:rPr lang="en-US" dirty="0" err="1" smtClean="0">
                <a:latin typeface="Sylfaen" panose="010A0502050306030303" pitchFamily="18" charset="0"/>
              </a:rPr>
              <a:t>Ներկայացնել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ձեր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նպատակը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մյուսներին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56618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ylfaen" panose="010A0502050306030303" pitchFamily="18" charset="0"/>
              </a:rPr>
              <a:t>Հետադարձ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հարցեր</a:t>
            </a:r>
            <a:r>
              <a:rPr lang="en-US" dirty="0" smtClean="0">
                <a:latin typeface="Sylfaen" panose="010A0502050306030303" pitchFamily="18" charset="0"/>
              </a:rPr>
              <a:t> /</a:t>
            </a:r>
            <a:r>
              <a:rPr lang="cs-CZ" dirty="0" smtClean="0">
                <a:latin typeface="Sylfaen" panose="010A0502050306030303" pitchFamily="18" charset="0"/>
              </a:rPr>
              <a:t>Debriefing</a:t>
            </a:r>
            <a:r>
              <a:rPr lang="en-US" dirty="0" smtClean="0">
                <a:latin typeface="Sylfaen" panose="010A0502050306030303" pitchFamily="18" charset="0"/>
              </a:rPr>
              <a:t>/</a:t>
            </a:r>
            <a:endParaRPr lang="en-GB" dirty="0">
              <a:latin typeface="Sylfaen" panose="010A05020503060303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Sylfaen" panose="010A0502050306030303" pitchFamily="18" charset="0"/>
              </a:rPr>
              <a:t>Կարո՞ղ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եք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սահմանել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քաղաքականության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նպատակ</a:t>
            </a:r>
            <a:r>
              <a:rPr lang="en-US" dirty="0" smtClean="0">
                <a:latin typeface="Sylfaen" panose="010A0502050306030303" pitchFamily="18" charset="0"/>
              </a:rPr>
              <a:t>: </a:t>
            </a:r>
          </a:p>
          <a:p>
            <a:r>
              <a:rPr lang="en-US" dirty="0" err="1" smtClean="0">
                <a:latin typeface="Sylfaen" panose="010A0502050306030303" pitchFamily="18" charset="0"/>
              </a:rPr>
              <a:t>Արդյոք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հարցերն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օգնե՞լ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են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դարձնել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նպատակն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ավելի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հստակ</a:t>
            </a:r>
            <a:r>
              <a:rPr lang="en-US" dirty="0" smtClean="0">
                <a:latin typeface="Sylfaen" panose="010A0502050306030303" pitchFamily="18" charset="0"/>
              </a:rPr>
              <a:t>: </a:t>
            </a:r>
          </a:p>
          <a:p>
            <a:r>
              <a:rPr lang="en-US" dirty="0" err="1" smtClean="0">
                <a:latin typeface="Sylfaen" panose="010A0502050306030303" pitchFamily="18" charset="0"/>
              </a:rPr>
              <a:t>Ի՞նչն</a:t>
            </a:r>
            <a:r>
              <a:rPr lang="en-US" dirty="0" smtClean="0">
                <a:latin typeface="Sylfaen" panose="010A0502050306030303" pitchFamily="18" charset="0"/>
              </a:rPr>
              <a:t> է </a:t>
            </a:r>
            <a:r>
              <a:rPr lang="en-US" dirty="0" err="1" smtClean="0">
                <a:latin typeface="Sylfaen" panose="010A0502050306030303" pitchFamily="18" charset="0"/>
              </a:rPr>
              <a:t>ապացուցում</a:t>
            </a:r>
            <a:r>
              <a:rPr lang="en-US" dirty="0" smtClean="0">
                <a:latin typeface="Sylfaen" panose="010A0502050306030303" pitchFamily="18" charset="0"/>
              </a:rPr>
              <a:t>, </a:t>
            </a:r>
            <a:r>
              <a:rPr lang="en-US" dirty="0" err="1" smtClean="0">
                <a:latin typeface="Sylfaen" panose="010A0502050306030303" pitchFamily="18" charset="0"/>
              </a:rPr>
              <a:t>որ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որոշ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բաներ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պետք</a:t>
            </a:r>
            <a:r>
              <a:rPr lang="en-US" dirty="0" smtClean="0">
                <a:latin typeface="Sylfaen" panose="010A0502050306030303" pitchFamily="18" charset="0"/>
              </a:rPr>
              <a:t> է </a:t>
            </a:r>
            <a:r>
              <a:rPr lang="en-US" dirty="0" err="1" smtClean="0">
                <a:latin typeface="Sylfaen" panose="010A0502050306030303" pitchFamily="18" charset="0"/>
              </a:rPr>
              <a:t>արվեն</a:t>
            </a:r>
            <a:r>
              <a:rPr lang="en-US" dirty="0" smtClean="0">
                <a:latin typeface="Sylfaen" panose="010A0502050306030303" pitchFamily="18" charset="0"/>
              </a:rPr>
              <a:t>: </a:t>
            </a:r>
            <a:r>
              <a:rPr lang="en-US" dirty="0" err="1" smtClean="0">
                <a:latin typeface="Sylfaen" panose="010A0502050306030303" pitchFamily="18" charset="0"/>
              </a:rPr>
              <a:t>Ինչպե՞ս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եք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ապացուցում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փոփոխված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քաղաքականության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ազդեցությունը</a:t>
            </a:r>
            <a:r>
              <a:rPr lang="en-US" dirty="0" smtClean="0">
                <a:latin typeface="Sylfaen" panose="010A0502050306030303" pitchFamily="18" charset="0"/>
              </a:rPr>
              <a:t>: </a:t>
            </a:r>
            <a:endParaRPr lang="cs-CZ" dirty="0" smtClean="0">
              <a:latin typeface="Sylfaen" panose="010A0502050306030303" pitchFamily="18" charset="0"/>
            </a:endParaRPr>
          </a:p>
          <a:p>
            <a:r>
              <a:rPr lang="en-US" dirty="0" err="1" smtClean="0">
                <a:latin typeface="Sylfaen" panose="010A0502050306030303" pitchFamily="18" charset="0"/>
              </a:rPr>
              <a:t>Ինչպե՞ս</a:t>
            </a:r>
            <a:r>
              <a:rPr lang="en-US" dirty="0" smtClean="0">
                <a:latin typeface="Sylfaen" panose="010A0502050306030303" pitchFamily="18" charset="0"/>
              </a:rPr>
              <a:t> է </a:t>
            </a:r>
            <a:r>
              <a:rPr lang="en-US" dirty="0" err="1" smtClean="0">
                <a:latin typeface="Sylfaen" panose="010A0502050306030303" pitchFamily="18" charset="0"/>
              </a:rPr>
              <a:t>այն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տարբերվում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ձեր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կոալիցիայի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նպատակներից</a:t>
            </a:r>
            <a:r>
              <a:rPr lang="en-US" dirty="0" smtClean="0">
                <a:latin typeface="Sylfaen" panose="010A0502050306030303" pitchFamily="18" charset="0"/>
              </a:rPr>
              <a:t>: </a:t>
            </a:r>
            <a:endParaRPr lang="en-GB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2113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II – </a:t>
            </a:r>
            <a:r>
              <a:rPr lang="en-US" dirty="0" err="1" smtClean="0">
                <a:latin typeface="Sylfaen" panose="010A0502050306030303" pitchFamily="18" charset="0"/>
              </a:rPr>
              <a:t>Ձեր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նպատակների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համատեքստը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endParaRPr lang="en-US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3282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>
                <a:latin typeface="Sylfaen" panose="010A0502050306030303" pitchFamily="18" charset="0"/>
              </a:rPr>
              <a:t>Ուժային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դաշտի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դիագրամ</a:t>
            </a:r>
            <a:endParaRPr lang="en-GB" dirty="0">
              <a:latin typeface="Sylfaen" panose="010A05020503060303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52755"/>
            <a:ext cx="10515600" cy="462420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latin typeface="Sylfaen" panose="010A0502050306030303" pitchFamily="18" charset="0"/>
              </a:rPr>
              <a:t>Փոփոխության</a:t>
            </a:r>
            <a:r>
              <a:rPr lang="en-US" dirty="0" smtClean="0">
                <a:latin typeface="Sylfaen" panose="010A0502050306030303" pitchFamily="18" charset="0"/>
              </a:rPr>
              <a:t> հ</a:t>
            </a:r>
            <a:r>
              <a:rPr lang="en-GB" dirty="0" err="1" smtClean="0">
                <a:latin typeface="Sylfaen" panose="010A0502050306030303" pitchFamily="18" charset="0"/>
              </a:rPr>
              <a:t>նարավոր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պատնեշների</a:t>
            </a:r>
            <a:r>
              <a:rPr lang="en-GB" dirty="0" smtClean="0">
                <a:latin typeface="Sylfaen" panose="010A0502050306030303" pitchFamily="18" charset="0"/>
              </a:rPr>
              <a:t> և </a:t>
            </a:r>
            <a:r>
              <a:rPr lang="en-GB" dirty="0" err="1" smtClean="0">
                <a:latin typeface="Sylfaen" panose="010A0502050306030303" pitchFamily="18" charset="0"/>
              </a:rPr>
              <a:t>նպաստող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գործոնների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հատկորոշման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պրակտիկ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գործիքն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օգնում</a:t>
            </a:r>
            <a:r>
              <a:rPr lang="en-GB" dirty="0" smtClean="0">
                <a:latin typeface="Sylfaen" panose="010A0502050306030303" pitchFamily="18" charset="0"/>
              </a:rPr>
              <a:t> է </a:t>
            </a:r>
            <a:r>
              <a:rPr lang="en-GB" dirty="0" err="1" smtClean="0">
                <a:latin typeface="Sylfaen" panose="010A0502050306030303" pitchFamily="18" charset="0"/>
              </a:rPr>
              <a:t>թիրախավորել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այդ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նպատակն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ավելի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խորությամբ</a:t>
            </a:r>
            <a:r>
              <a:rPr lang="en-GB" dirty="0" smtClean="0">
                <a:latin typeface="Sylfaen" panose="010A0502050306030303" pitchFamily="18" charset="0"/>
              </a:rPr>
              <a:t>: </a:t>
            </a:r>
            <a:endParaRPr lang="en-GB" dirty="0">
              <a:latin typeface="Sylfaen" panose="010A0502050306030303" pitchFamily="18" charset="0"/>
            </a:endParaRPr>
          </a:p>
        </p:txBody>
      </p:sp>
      <p:sp>
        <p:nvSpPr>
          <p:cNvPr id="5" name="Rounded Rectangle 2"/>
          <p:cNvSpPr/>
          <p:nvPr/>
        </p:nvSpPr>
        <p:spPr>
          <a:xfrm>
            <a:off x="5174928" y="3698399"/>
            <a:ext cx="2088232" cy="2975883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Sylfaen" panose="010A0502050306030303" pitchFamily="18" charset="0"/>
              </a:rPr>
              <a:t>Փոփոխել</a:t>
            </a:r>
            <a:r>
              <a:rPr lang="en-GB" b="1" dirty="0">
                <a:latin typeface="Sylfaen" panose="010A0502050306030303" pitchFamily="18" charset="0"/>
              </a:rPr>
              <a:t> </a:t>
            </a:r>
            <a:r>
              <a:rPr lang="en-GB" b="1" dirty="0" err="1">
                <a:latin typeface="Sylfaen" panose="010A0502050306030303" pitchFamily="18" charset="0"/>
              </a:rPr>
              <a:t>այն</a:t>
            </a:r>
            <a:r>
              <a:rPr lang="en-GB" b="1" dirty="0">
                <a:latin typeface="Sylfaen" panose="010A0502050306030303" pitchFamily="18" charset="0"/>
              </a:rPr>
              <a:t> </a:t>
            </a:r>
            <a:r>
              <a:rPr lang="en-GB" b="1" dirty="0" err="1">
                <a:latin typeface="Sylfaen" panose="010A0502050306030303" pitchFamily="18" charset="0"/>
              </a:rPr>
              <a:t>իրավիճակը</a:t>
            </a:r>
            <a:r>
              <a:rPr lang="en-GB" b="1" dirty="0">
                <a:latin typeface="Sylfaen" panose="010A0502050306030303" pitchFamily="18" charset="0"/>
              </a:rPr>
              <a:t>, </a:t>
            </a:r>
            <a:r>
              <a:rPr lang="en-GB" b="1" dirty="0" err="1">
                <a:latin typeface="Sylfaen" panose="010A0502050306030303" pitchFamily="18" charset="0"/>
              </a:rPr>
              <a:t>թե</a:t>
            </a:r>
            <a:r>
              <a:rPr lang="en-GB" b="1" dirty="0">
                <a:latin typeface="Sylfaen" panose="010A0502050306030303" pitchFamily="18" charset="0"/>
              </a:rPr>
              <a:t> </a:t>
            </a:r>
            <a:r>
              <a:rPr lang="en-GB" b="1" dirty="0" err="1">
                <a:latin typeface="Sylfaen" panose="010A0502050306030303" pitchFamily="18" charset="0"/>
              </a:rPr>
              <a:t>ինչպես</a:t>
            </a:r>
            <a:r>
              <a:rPr lang="en-GB" b="1" dirty="0">
                <a:latin typeface="Sylfaen" panose="010A0502050306030303" pitchFamily="18" charset="0"/>
              </a:rPr>
              <a:t> է </a:t>
            </a:r>
            <a:r>
              <a:rPr lang="en-GB" b="1" dirty="0" err="1">
                <a:latin typeface="Sylfaen" panose="010A0502050306030303" pitchFamily="18" charset="0"/>
              </a:rPr>
              <a:t>Չեխիայի</a:t>
            </a:r>
            <a:r>
              <a:rPr lang="en-GB" b="1" dirty="0">
                <a:latin typeface="Sylfaen" panose="010A0502050306030303" pitchFamily="18" charset="0"/>
              </a:rPr>
              <a:t> </a:t>
            </a:r>
            <a:r>
              <a:rPr lang="en-GB" b="1" dirty="0" err="1">
                <a:latin typeface="Sylfaen" panose="010A0502050306030303" pitchFamily="18" charset="0"/>
              </a:rPr>
              <a:t>Հանրապետությունում</a:t>
            </a:r>
            <a:r>
              <a:rPr lang="en-GB" b="1" dirty="0">
                <a:latin typeface="Sylfaen" panose="010A0502050306030303" pitchFamily="18" charset="0"/>
              </a:rPr>
              <a:t> </a:t>
            </a:r>
            <a:r>
              <a:rPr lang="en-GB" b="1" dirty="0" err="1">
                <a:latin typeface="Sylfaen" panose="010A0502050306030303" pitchFamily="18" charset="0"/>
              </a:rPr>
              <a:t>ամբողջ</a:t>
            </a:r>
            <a:r>
              <a:rPr lang="en-GB" b="1" dirty="0">
                <a:latin typeface="Sylfaen" panose="010A0502050306030303" pitchFamily="18" charset="0"/>
              </a:rPr>
              <a:t> </a:t>
            </a:r>
            <a:r>
              <a:rPr lang="en-GB" b="1" dirty="0" err="1">
                <a:latin typeface="Sylfaen" panose="010A0502050306030303" pitchFamily="18" charset="0"/>
              </a:rPr>
              <a:t>բնակչության</a:t>
            </a:r>
            <a:r>
              <a:rPr lang="en-GB" b="1" dirty="0">
                <a:latin typeface="Sylfaen" panose="010A0502050306030303" pitchFamily="18" charset="0"/>
              </a:rPr>
              <a:t> </a:t>
            </a:r>
            <a:r>
              <a:rPr lang="en-GB" b="1" dirty="0" err="1">
                <a:latin typeface="Sylfaen" panose="010A0502050306030303" pitchFamily="18" charset="0"/>
              </a:rPr>
              <a:t>համար</a:t>
            </a:r>
            <a:r>
              <a:rPr lang="en-GB" b="1" dirty="0">
                <a:latin typeface="Sylfaen" panose="010A0502050306030303" pitchFamily="18" charset="0"/>
              </a:rPr>
              <a:t> </a:t>
            </a:r>
            <a:r>
              <a:rPr lang="en-GB" b="1" dirty="0" err="1">
                <a:latin typeface="Sylfaen" panose="010A0502050306030303" pitchFamily="18" charset="0"/>
              </a:rPr>
              <a:t>լուծվում</a:t>
            </a:r>
            <a:r>
              <a:rPr lang="en-GB" b="1" dirty="0">
                <a:latin typeface="Sylfaen" panose="010A0502050306030303" pitchFamily="18" charset="0"/>
              </a:rPr>
              <a:t> </a:t>
            </a:r>
            <a:r>
              <a:rPr lang="en-GB" b="1" dirty="0" err="1">
                <a:latin typeface="Sylfaen" panose="010A0502050306030303" pitchFamily="18" charset="0"/>
              </a:rPr>
              <a:t>անտնության</a:t>
            </a:r>
            <a:r>
              <a:rPr lang="en-GB" b="1" dirty="0">
                <a:latin typeface="Sylfaen" panose="010A0502050306030303" pitchFamily="18" charset="0"/>
              </a:rPr>
              <a:t> </a:t>
            </a:r>
            <a:r>
              <a:rPr lang="en-GB" b="1" dirty="0" err="1">
                <a:latin typeface="Sylfaen" panose="010A0502050306030303" pitchFamily="18" charset="0"/>
              </a:rPr>
              <a:t>հարցը</a:t>
            </a:r>
            <a:endParaRPr lang="en-GB" b="1" dirty="0">
              <a:latin typeface="Sylfaen" panose="010A0502050306030303" pitchFamily="18" charset="0"/>
            </a:endParaRPr>
          </a:p>
        </p:txBody>
      </p:sp>
      <p:grpSp>
        <p:nvGrpSpPr>
          <p:cNvPr id="6" name="Group 35"/>
          <p:cNvGrpSpPr/>
          <p:nvPr/>
        </p:nvGrpSpPr>
        <p:grpSpPr>
          <a:xfrm>
            <a:off x="1720257" y="3793363"/>
            <a:ext cx="3253554" cy="3104203"/>
            <a:chOff x="94310" y="1196752"/>
            <a:chExt cx="3168353" cy="2664296"/>
          </a:xfrm>
        </p:grpSpPr>
        <p:sp>
          <p:nvSpPr>
            <p:cNvPr id="7" name="Pentagon 22"/>
            <p:cNvSpPr/>
            <p:nvPr/>
          </p:nvSpPr>
          <p:spPr>
            <a:xfrm>
              <a:off x="94311" y="1196752"/>
              <a:ext cx="3168352" cy="288032"/>
            </a:xfrm>
            <a:prstGeom prst="homePlat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 err="1" smtClean="0"/>
                <a:t>Բնակարանային</a:t>
              </a:r>
              <a:r>
                <a:rPr lang="en-GB" sz="1400" dirty="0" smtClean="0"/>
                <a:t> </a:t>
              </a:r>
              <a:r>
                <a:rPr lang="en-GB" sz="1400" dirty="0" err="1" smtClean="0"/>
                <a:t>ապահովման</a:t>
              </a:r>
              <a:r>
                <a:rPr lang="en-GB" sz="1400" dirty="0" smtClean="0"/>
                <a:t> </a:t>
              </a:r>
              <a:r>
                <a:rPr lang="en-GB" sz="1400" dirty="0" err="1" smtClean="0"/>
                <a:t>ստուգված</a:t>
              </a:r>
              <a:r>
                <a:rPr lang="en-GB" sz="1400" dirty="0" smtClean="0"/>
                <a:t> </a:t>
              </a:r>
              <a:r>
                <a:rPr lang="en-GB" sz="1400" dirty="0" err="1" smtClean="0"/>
                <a:t>մեթոդաբանություն</a:t>
              </a:r>
              <a:r>
                <a:rPr lang="en-GB" sz="1400" dirty="0" smtClean="0"/>
                <a:t> </a:t>
              </a:r>
              <a:endParaRPr lang="en-GB" sz="1400" dirty="0"/>
            </a:p>
          </p:txBody>
        </p:sp>
        <p:sp>
          <p:nvSpPr>
            <p:cNvPr id="8" name="Pentagon 23"/>
            <p:cNvSpPr/>
            <p:nvPr/>
          </p:nvSpPr>
          <p:spPr>
            <a:xfrm>
              <a:off x="94310" y="1592795"/>
              <a:ext cx="3168352" cy="288032"/>
            </a:xfrm>
            <a:prstGeom prst="homePlat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 err="1" smtClean="0"/>
                <a:t>Բռնո</a:t>
              </a:r>
              <a:r>
                <a:rPr lang="en-GB" sz="1400" dirty="0" smtClean="0"/>
                <a:t> </a:t>
              </a:r>
              <a:r>
                <a:rPr lang="en-GB" sz="1400" dirty="0" err="1" smtClean="0"/>
                <a:t>քաղաքի</a:t>
              </a:r>
              <a:r>
                <a:rPr lang="en-GB" sz="1400" dirty="0" smtClean="0"/>
                <a:t> </a:t>
              </a:r>
              <a:r>
                <a:rPr lang="en-GB" sz="1400" dirty="0" err="1" smtClean="0"/>
                <a:t>հետ</a:t>
              </a:r>
              <a:r>
                <a:rPr lang="en-GB" sz="1400" dirty="0" smtClean="0"/>
                <a:t> </a:t>
              </a:r>
              <a:r>
                <a:rPr lang="en-GB" sz="1400" dirty="0" err="1" smtClean="0"/>
                <a:t>լավ</a:t>
              </a:r>
              <a:r>
                <a:rPr lang="en-GB" sz="1400" dirty="0" smtClean="0"/>
                <a:t> </a:t>
              </a:r>
              <a:r>
                <a:rPr lang="en-GB" sz="1400" dirty="0" err="1" smtClean="0"/>
                <a:t>հարաբերություններ</a:t>
              </a:r>
              <a:r>
                <a:rPr lang="en-GB" sz="1400" dirty="0" smtClean="0"/>
                <a:t> </a:t>
              </a:r>
              <a:endParaRPr lang="en-GB" sz="1400" dirty="0"/>
            </a:p>
          </p:txBody>
        </p:sp>
        <p:sp>
          <p:nvSpPr>
            <p:cNvPr id="9" name="Pentagon 24"/>
            <p:cNvSpPr/>
            <p:nvPr/>
          </p:nvSpPr>
          <p:spPr>
            <a:xfrm>
              <a:off x="94310" y="1998747"/>
              <a:ext cx="3168352" cy="288032"/>
            </a:xfrm>
            <a:prstGeom prst="homePlat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y-AM" sz="1400" dirty="0"/>
                <a:t>Լավ դաշտային ծառայության մատակարար</a:t>
              </a:r>
              <a:endParaRPr lang="en-GB" sz="1400" dirty="0"/>
            </a:p>
          </p:txBody>
        </p:sp>
        <p:sp>
          <p:nvSpPr>
            <p:cNvPr id="10" name="Pentagon 25"/>
            <p:cNvSpPr/>
            <p:nvPr/>
          </p:nvSpPr>
          <p:spPr>
            <a:xfrm>
              <a:off x="94311" y="2384884"/>
              <a:ext cx="3168352" cy="278124"/>
            </a:xfrm>
            <a:prstGeom prst="homePlat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 err="1" smtClean="0"/>
                <a:t>Ազատ</a:t>
              </a:r>
              <a:r>
                <a:rPr lang="en-GB" sz="1400" dirty="0" smtClean="0"/>
                <a:t> </a:t>
              </a:r>
              <a:r>
                <a:rPr lang="en-GB" sz="1400" dirty="0" err="1" smtClean="0"/>
                <a:t>բնակարանների</a:t>
              </a:r>
              <a:r>
                <a:rPr lang="en-GB" sz="1400" dirty="0" smtClean="0"/>
                <a:t> </a:t>
              </a:r>
              <a:r>
                <a:rPr lang="en-GB" sz="1400" dirty="0" err="1" smtClean="0"/>
                <a:t>մեծ</a:t>
              </a:r>
              <a:r>
                <a:rPr lang="en-GB" sz="1400" dirty="0" smtClean="0"/>
                <a:t> </a:t>
              </a:r>
              <a:r>
                <a:rPr lang="en-GB" sz="1400" dirty="0" err="1" smtClean="0"/>
                <a:t>քանակ</a:t>
              </a:r>
              <a:r>
                <a:rPr lang="en-GB" sz="1400" dirty="0" smtClean="0"/>
                <a:t> </a:t>
              </a:r>
              <a:endParaRPr lang="en-GB" sz="1400" dirty="0"/>
            </a:p>
          </p:txBody>
        </p:sp>
        <p:sp>
          <p:nvSpPr>
            <p:cNvPr id="11" name="Pentagon 26"/>
            <p:cNvSpPr/>
            <p:nvPr/>
          </p:nvSpPr>
          <p:spPr>
            <a:xfrm>
              <a:off x="94311" y="2780928"/>
              <a:ext cx="3168352" cy="288032"/>
            </a:xfrm>
            <a:prstGeom prst="homePlat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100" dirty="0" err="1" smtClean="0"/>
                <a:t>Նախարարության</a:t>
              </a:r>
              <a:r>
                <a:rPr lang="en-GB" sz="1100" dirty="0" smtClean="0"/>
                <a:t> </a:t>
              </a:r>
              <a:r>
                <a:rPr lang="en-GB" sz="1100" dirty="0" err="1" smtClean="0"/>
                <a:t>պատրաստակամություն</a:t>
              </a:r>
              <a:r>
                <a:rPr lang="en-GB" sz="1100" dirty="0" smtClean="0"/>
                <a:t>՝ </a:t>
              </a:r>
              <a:r>
                <a:rPr lang="en-GB" sz="1100" dirty="0" err="1" smtClean="0"/>
                <a:t>նորարարություն</a:t>
              </a:r>
              <a:r>
                <a:rPr lang="en-GB" sz="1100" dirty="0" smtClean="0"/>
                <a:t> </a:t>
              </a:r>
              <a:r>
                <a:rPr lang="en-GB" sz="1100" dirty="0" err="1" smtClean="0"/>
                <a:t>ընդունելու</a:t>
              </a:r>
              <a:endParaRPr lang="en-GB" sz="1100" dirty="0"/>
            </a:p>
          </p:txBody>
        </p:sp>
        <p:sp>
          <p:nvSpPr>
            <p:cNvPr id="12" name="Pentagon 27"/>
            <p:cNvSpPr/>
            <p:nvPr/>
          </p:nvSpPr>
          <p:spPr>
            <a:xfrm>
              <a:off x="94311" y="3176972"/>
              <a:ext cx="3168352" cy="288032"/>
            </a:xfrm>
            <a:prstGeom prst="homePlat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/>
                <a:t>ԵՄ </a:t>
              </a:r>
              <a:r>
                <a:rPr lang="en-GB" sz="1400" dirty="0" err="1" smtClean="0"/>
                <a:t>ֆոնդեր</a:t>
              </a:r>
              <a:r>
                <a:rPr lang="en-GB" sz="1400" dirty="0" smtClean="0"/>
                <a:t>՝ </a:t>
              </a:r>
              <a:r>
                <a:rPr lang="en-GB" sz="1400" dirty="0" err="1" smtClean="0"/>
                <a:t>պիլոտային</a:t>
              </a:r>
              <a:r>
                <a:rPr lang="en-GB" sz="1400" dirty="0" smtClean="0"/>
                <a:t> </a:t>
              </a:r>
              <a:r>
                <a:rPr lang="en-GB" sz="1400" dirty="0" err="1" smtClean="0"/>
                <a:t>ծրագրի</a:t>
              </a:r>
              <a:r>
                <a:rPr lang="en-GB" sz="1400" dirty="0" smtClean="0"/>
                <a:t> և RCT </a:t>
              </a:r>
              <a:r>
                <a:rPr lang="en-GB" sz="1400" dirty="0" err="1" smtClean="0"/>
                <a:t>համար</a:t>
              </a:r>
              <a:endParaRPr lang="en-GB" sz="1400" dirty="0"/>
            </a:p>
          </p:txBody>
        </p:sp>
        <p:sp>
          <p:nvSpPr>
            <p:cNvPr id="13" name="Pentagon 28"/>
            <p:cNvSpPr/>
            <p:nvPr/>
          </p:nvSpPr>
          <p:spPr>
            <a:xfrm>
              <a:off x="94311" y="3573016"/>
              <a:ext cx="3168352" cy="288032"/>
            </a:xfrm>
            <a:prstGeom prst="homePlat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/>
                <a:t>???</a:t>
              </a:r>
              <a:endParaRPr lang="en-GB" sz="1400" dirty="0"/>
            </a:p>
          </p:txBody>
        </p:sp>
      </p:grpSp>
      <p:grpSp>
        <p:nvGrpSpPr>
          <p:cNvPr id="18" name="Group 64"/>
          <p:cNvGrpSpPr/>
          <p:nvPr/>
        </p:nvGrpSpPr>
        <p:grpSpPr>
          <a:xfrm>
            <a:off x="7335277" y="3801150"/>
            <a:ext cx="3357676" cy="2521787"/>
            <a:chOff x="5724128" y="1212651"/>
            <a:chExt cx="3211690" cy="2163739"/>
          </a:xfrm>
        </p:grpSpPr>
        <p:sp>
          <p:nvSpPr>
            <p:cNvPr id="19" name="Pentagon 51"/>
            <p:cNvSpPr/>
            <p:nvPr/>
          </p:nvSpPr>
          <p:spPr>
            <a:xfrm flipH="1">
              <a:off x="5724128" y="1212651"/>
              <a:ext cx="3168352" cy="287523"/>
            </a:xfrm>
            <a:prstGeom prst="homePlat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 err="1" smtClean="0"/>
                <a:t>Քաղաքի</a:t>
              </a:r>
              <a:r>
                <a:rPr lang="en-GB" sz="1400" dirty="0" smtClean="0"/>
                <a:t> </a:t>
              </a:r>
              <a:r>
                <a:rPr lang="en-GB" sz="1400" dirty="0" err="1" smtClean="0"/>
                <a:t>վարչական</a:t>
              </a:r>
              <a:r>
                <a:rPr lang="en-GB" sz="1400" dirty="0" smtClean="0"/>
                <a:t> </a:t>
              </a:r>
              <a:r>
                <a:rPr lang="en-GB" sz="1400" dirty="0" err="1" smtClean="0"/>
                <a:t>շրջաններից</a:t>
              </a:r>
              <a:r>
                <a:rPr lang="en-GB" sz="1400" dirty="0" smtClean="0"/>
                <a:t> </a:t>
              </a:r>
              <a:r>
                <a:rPr lang="en-GB" sz="1400" dirty="0" err="1" smtClean="0"/>
                <a:t>տեղական</a:t>
              </a:r>
              <a:r>
                <a:rPr lang="en-GB" sz="1400" dirty="0" smtClean="0"/>
                <a:t> </a:t>
              </a:r>
              <a:r>
                <a:rPr lang="en-GB" sz="1400" dirty="0" err="1" smtClean="0"/>
                <a:t>քաղաքական</a:t>
              </a:r>
              <a:r>
                <a:rPr lang="en-GB" sz="1400" dirty="0" smtClean="0"/>
                <a:t> </a:t>
              </a:r>
              <a:r>
                <a:rPr lang="en-GB" sz="1400" dirty="0" err="1" smtClean="0"/>
                <a:t>գործիչներ</a:t>
              </a:r>
              <a:r>
                <a:rPr lang="en-GB" sz="1400" dirty="0" smtClean="0"/>
                <a:t> </a:t>
              </a:r>
              <a:endParaRPr lang="en-GB" sz="1400" dirty="0"/>
            </a:p>
          </p:txBody>
        </p:sp>
        <p:sp>
          <p:nvSpPr>
            <p:cNvPr id="20" name="Pentagon 52"/>
            <p:cNvSpPr/>
            <p:nvPr/>
          </p:nvSpPr>
          <p:spPr>
            <a:xfrm flipH="1">
              <a:off x="5724128" y="1601180"/>
              <a:ext cx="3168352" cy="298859"/>
            </a:xfrm>
            <a:prstGeom prst="homePlat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 err="1" smtClean="0"/>
                <a:t>Տեղական</a:t>
              </a:r>
              <a:r>
                <a:rPr lang="en-GB" sz="1400" dirty="0" smtClean="0"/>
                <a:t> </a:t>
              </a:r>
              <a:r>
                <a:rPr lang="en-GB" sz="1400" dirty="0" err="1" smtClean="0"/>
                <a:t>բնակիչ</a:t>
              </a:r>
              <a:r>
                <a:rPr lang="en-GB" sz="1400" dirty="0" smtClean="0"/>
                <a:t> (</a:t>
              </a:r>
              <a:r>
                <a:rPr lang="en-GB" sz="1400" dirty="0" err="1" smtClean="0"/>
                <a:t>նախապաշարմունքեր</a:t>
              </a:r>
              <a:r>
                <a:rPr lang="en-GB" sz="1400" dirty="0" smtClean="0"/>
                <a:t>)</a:t>
              </a:r>
              <a:endParaRPr lang="en-GB" sz="1400" dirty="0"/>
            </a:p>
          </p:txBody>
        </p:sp>
        <p:sp>
          <p:nvSpPr>
            <p:cNvPr id="21" name="Pentagon 53"/>
            <p:cNvSpPr/>
            <p:nvPr/>
          </p:nvSpPr>
          <p:spPr>
            <a:xfrm flipH="1">
              <a:off x="5724128" y="1982486"/>
              <a:ext cx="3168352" cy="282673"/>
            </a:xfrm>
            <a:prstGeom prst="homePlat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y-AM" sz="1400" dirty="0" smtClean="0"/>
                <a:t>Փ</a:t>
              </a:r>
              <a:r>
                <a:rPr lang="en-GB" sz="1400" dirty="0" err="1" smtClean="0"/>
                <a:t>ոփոխություններ</a:t>
              </a:r>
              <a:r>
                <a:rPr lang="en-GB" sz="1400" dirty="0" smtClean="0"/>
                <a:t> </a:t>
              </a:r>
              <a:r>
                <a:rPr lang="en-GB" sz="1400" dirty="0" err="1" smtClean="0"/>
                <a:t>կառավարությունում</a:t>
              </a:r>
              <a:r>
                <a:rPr lang="en-GB" sz="1400" dirty="0" smtClean="0"/>
                <a:t> </a:t>
              </a:r>
              <a:endParaRPr lang="en-GB" sz="1400" dirty="0"/>
            </a:p>
          </p:txBody>
        </p:sp>
        <p:sp>
          <p:nvSpPr>
            <p:cNvPr id="23" name="Pentagon 55"/>
            <p:cNvSpPr/>
            <p:nvPr/>
          </p:nvSpPr>
          <p:spPr>
            <a:xfrm flipH="1">
              <a:off x="5767466" y="3088358"/>
              <a:ext cx="3168352" cy="288032"/>
            </a:xfrm>
            <a:prstGeom prst="homePlat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 err="1" smtClean="0"/>
                <a:t>Սոցիալական</a:t>
              </a:r>
              <a:r>
                <a:rPr lang="en-GB" sz="1400" dirty="0" smtClean="0"/>
                <a:t> </a:t>
              </a:r>
              <a:r>
                <a:rPr lang="en-GB" sz="1400" dirty="0" err="1" smtClean="0"/>
                <a:t>ապահովության</a:t>
              </a:r>
              <a:r>
                <a:rPr lang="en-GB" sz="1400" dirty="0" smtClean="0"/>
                <a:t> </a:t>
              </a:r>
              <a:r>
                <a:rPr lang="en-GB" sz="1400" dirty="0" err="1" smtClean="0"/>
                <a:t>համակարգի</a:t>
              </a:r>
              <a:r>
                <a:rPr lang="en-GB" sz="1400" dirty="0" smtClean="0"/>
                <a:t> </a:t>
              </a:r>
              <a:r>
                <a:rPr lang="en-GB" sz="1400" dirty="0" err="1" smtClean="0"/>
                <a:t>կտրուկ</a:t>
              </a:r>
              <a:r>
                <a:rPr lang="en-GB" sz="1400" dirty="0" smtClean="0"/>
                <a:t> </a:t>
              </a:r>
              <a:r>
                <a:rPr lang="en-GB" sz="1400" dirty="0" err="1" smtClean="0"/>
                <a:t>փոփոխություն</a:t>
              </a:r>
              <a:endParaRPr lang="en-GB" sz="1400" dirty="0"/>
            </a:p>
          </p:txBody>
        </p:sp>
      </p:grpSp>
      <p:sp>
        <p:nvSpPr>
          <p:cNvPr id="30" name="Right Arrow 70"/>
          <p:cNvSpPr/>
          <p:nvPr/>
        </p:nvSpPr>
        <p:spPr>
          <a:xfrm>
            <a:off x="1862669" y="2699648"/>
            <a:ext cx="3111141" cy="10359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Կողմ</a:t>
            </a:r>
            <a:r>
              <a:rPr lang="en-US" b="1" dirty="0" smtClean="0"/>
              <a:t> </a:t>
            </a:r>
            <a:r>
              <a:rPr lang="en-US" b="1" dirty="0" err="1" smtClean="0"/>
              <a:t>ուժեր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Ի՞նչն</a:t>
            </a:r>
            <a:r>
              <a:rPr lang="en-US" b="1" dirty="0" smtClean="0"/>
              <a:t> է մ</a:t>
            </a:r>
            <a:r>
              <a:rPr lang="en-GB" b="1" dirty="0" err="1" smtClean="0"/>
              <a:t>եզ</a:t>
            </a:r>
            <a:r>
              <a:rPr lang="en-GB" b="1" dirty="0" smtClean="0"/>
              <a:t> </a:t>
            </a:r>
            <a:r>
              <a:rPr lang="en-GB" b="1" dirty="0" err="1" smtClean="0"/>
              <a:t>օգնում</a:t>
            </a:r>
            <a:endParaRPr lang="en-GB" b="1" dirty="0"/>
          </a:p>
        </p:txBody>
      </p:sp>
      <p:sp>
        <p:nvSpPr>
          <p:cNvPr id="31" name="Right Arrow 71"/>
          <p:cNvSpPr/>
          <p:nvPr/>
        </p:nvSpPr>
        <p:spPr>
          <a:xfrm flipH="1">
            <a:off x="7335277" y="2711502"/>
            <a:ext cx="3168352" cy="1035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err="1" smtClean="0"/>
              <a:t>Դեմ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ուժեր</a:t>
            </a:r>
            <a:endParaRPr lang="en-GB" sz="1600" b="1" dirty="0"/>
          </a:p>
          <a:p>
            <a:pPr algn="ctr"/>
            <a:r>
              <a:rPr lang="en-GB" sz="1600" b="1" dirty="0" err="1" smtClean="0"/>
              <a:t>Ի՞նչն</a:t>
            </a:r>
            <a:r>
              <a:rPr lang="en-GB" sz="1600" b="1" dirty="0" smtClean="0"/>
              <a:t> է </a:t>
            </a:r>
            <a:r>
              <a:rPr lang="en-GB" sz="1600" b="1" dirty="0" err="1" smtClean="0"/>
              <a:t>կանգնեցնում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մեզ</a:t>
            </a:r>
            <a:r>
              <a:rPr lang="en-GB" sz="1600" b="1" dirty="0" smtClean="0"/>
              <a:t> </a:t>
            </a:r>
            <a:endParaRPr lang="en-GB" sz="1600" b="1" dirty="0"/>
          </a:p>
        </p:txBody>
      </p:sp>
      <p:sp>
        <p:nvSpPr>
          <p:cNvPr id="32" name="Rounded Rectangle 3"/>
          <p:cNvSpPr/>
          <p:nvPr/>
        </p:nvSpPr>
        <p:spPr>
          <a:xfrm>
            <a:off x="5232355" y="2857259"/>
            <a:ext cx="1872208" cy="638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/>
              <a:t>Ի՞նչ</a:t>
            </a:r>
            <a:r>
              <a:rPr lang="en-GB" b="1" dirty="0" smtClean="0"/>
              <a:t> </a:t>
            </a:r>
            <a:r>
              <a:rPr lang="en-GB" b="1" dirty="0" err="1" smtClean="0"/>
              <a:t>ենք</a:t>
            </a:r>
            <a:r>
              <a:rPr lang="en-GB" b="1" dirty="0" smtClean="0"/>
              <a:t> </a:t>
            </a:r>
            <a:r>
              <a:rPr lang="en-GB" b="1" dirty="0" err="1" smtClean="0"/>
              <a:t>մենք</a:t>
            </a:r>
            <a:r>
              <a:rPr lang="en-GB" b="1" dirty="0" smtClean="0"/>
              <a:t> </a:t>
            </a:r>
            <a:r>
              <a:rPr lang="en-GB" b="1" dirty="0" err="1" smtClean="0"/>
              <a:t>ուզում</a:t>
            </a:r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33" name="Down Arrow 4"/>
          <p:cNvSpPr/>
          <p:nvPr/>
        </p:nvSpPr>
        <p:spPr>
          <a:xfrm>
            <a:off x="5967125" y="3495423"/>
            <a:ext cx="432048" cy="252028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Pentagon 53"/>
          <p:cNvSpPr/>
          <p:nvPr/>
        </p:nvSpPr>
        <p:spPr>
          <a:xfrm flipH="1">
            <a:off x="7335275" y="5123117"/>
            <a:ext cx="3312369" cy="734795"/>
          </a:xfrm>
          <a:prstGeom prst="homePlat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err="1" smtClean="0"/>
              <a:t>Անբավարար</a:t>
            </a:r>
            <a:r>
              <a:rPr lang="en-GB" sz="1400" dirty="0" smtClean="0"/>
              <a:t> </a:t>
            </a:r>
            <a:r>
              <a:rPr lang="en-GB" sz="1400" dirty="0" err="1" smtClean="0"/>
              <a:t>միջոցներ</a:t>
            </a:r>
            <a:r>
              <a:rPr lang="en-GB" sz="1400" dirty="0" smtClean="0"/>
              <a:t>՝ </a:t>
            </a:r>
            <a:r>
              <a:rPr lang="en-GB" sz="1400" dirty="0" err="1" smtClean="0"/>
              <a:t>ամբողջ</a:t>
            </a:r>
            <a:r>
              <a:rPr lang="en-GB" sz="1400" dirty="0" smtClean="0"/>
              <a:t> </a:t>
            </a:r>
            <a:r>
              <a:rPr lang="en-GB" sz="1400" dirty="0" err="1" smtClean="0"/>
              <a:t>երկրում</a:t>
            </a:r>
            <a:r>
              <a:rPr lang="en-GB" sz="1400" dirty="0" smtClean="0"/>
              <a:t> </a:t>
            </a:r>
            <a:r>
              <a:rPr lang="en-GB" sz="1400" dirty="0" err="1" smtClean="0"/>
              <a:t>առաջին</a:t>
            </a:r>
            <a:r>
              <a:rPr lang="en-GB" sz="1400" dirty="0" smtClean="0"/>
              <a:t> </a:t>
            </a:r>
            <a:r>
              <a:rPr lang="en-GB" sz="1400" dirty="0" err="1" smtClean="0"/>
              <a:t>անգամ</a:t>
            </a:r>
            <a:r>
              <a:rPr lang="en-GB" sz="1400" dirty="0" smtClean="0"/>
              <a:t> </a:t>
            </a:r>
            <a:r>
              <a:rPr lang="en-GB" sz="1400" dirty="0" err="1" smtClean="0"/>
              <a:t>բնակարանային</a:t>
            </a:r>
            <a:r>
              <a:rPr lang="en-GB" sz="1400" dirty="0" smtClean="0"/>
              <a:t> </a:t>
            </a:r>
            <a:r>
              <a:rPr lang="en-GB" sz="1400" dirty="0" err="1" smtClean="0"/>
              <a:t>ապահովման</a:t>
            </a:r>
            <a:r>
              <a:rPr lang="en-GB" sz="1400" dirty="0" smtClean="0"/>
              <a:t> </a:t>
            </a:r>
            <a:r>
              <a:rPr lang="en-GB" sz="1400" dirty="0" err="1" smtClean="0"/>
              <a:t>ծրագիր</a:t>
            </a:r>
            <a:r>
              <a:rPr lang="en-GB" sz="1400" dirty="0" smtClean="0"/>
              <a:t> </a:t>
            </a:r>
            <a:r>
              <a:rPr lang="en-GB" sz="1400" dirty="0" err="1" smtClean="0"/>
              <a:t>իրականցնելու</a:t>
            </a:r>
            <a:r>
              <a:rPr lang="en-GB" sz="1400" dirty="0" smtClean="0"/>
              <a:t> </a:t>
            </a:r>
            <a:r>
              <a:rPr lang="en-GB" sz="1400" dirty="0" err="1" smtClean="0"/>
              <a:t>համար</a:t>
            </a:r>
            <a:endParaRPr lang="en-GB" sz="1400" dirty="0"/>
          </a:p>
        </p:txBody>
      </p:sp>
      <p:sp>
        <p:nvSpPr>
          <p:cNvPr id="39" name="Rounded Rectangle 3"/>
          <p:cNvSpPr/>
          <p:nvPr/>
        </p:nvSpPr>
        <p:spPr>
          <a:xfrm>
            <a:off x="838200" y="2943706"/>
            <a:ext cx="936104" cy="6704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/>
              <a:t>Ուժի</a:t>
            </a:r>
            <a:r>
              <a:rPr lang="en-GB" sz="1400" dirty="0" smtClean="0"/>
              <a:t> </a:t>
            </a:r>
            <a:r>
              <a:rPr lang="en-GB" sz="1400" dirty="0" err="1" smtClean="0"/>
              <a:t>հզորությունը</a:t>
            </a:r>
            <a:r>
              <a:rPr lang="en-GB" sz="1400" dirty="0" smtClean="0"/>
              <a:t> </a:t>
            </a:r>
            <a:endParaRPr lang="en-GB" sz="1400" dirty="0"/>
          </a:p>
        </p:txBody>
      </p:sp>
      <p:sp>
        <p:nvSpPr>
          <p:cNvPr id="41" name="Rounded Rectangle 3"/>
          <p:cNvSpPr/>
          <p:nvPr/>
        </p:nvSpPr>
        <p:spPr>
          <a:xfrm>
            <a:off x="-85060" y="2943706"/>
            <a:ext cx="923260" cy="6704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/>
              <a:t>Մեր</a:t>
            </a:r>
            <a:r>
              <a:rPr lang="en-GB" sz="1400" dirty="0" smtClean="0"/>
              <a:t> </a:t>
            </a:r>
            <a:r>
              <a:rPr lang="en-GB" sz="1400" dirty="0" err="1" smtClean="0"/>
              <a:t>ազդեցությունը</a:t>
            </a:r>
            <a:endParaRPr lang="en-GB" sz="1400" dirty="0"/>
          </a:p>
        </p:txBody>
      </p:sp>
      <p:sp>
        <p:nvSpPr>
          <p:cNvPr id="42" name="Rounded Rectangle 3"/>
          <p:cNvSpPr/>
          <p:nvPr/>
        </p:nvSpPr>
        <p:spPr>
          <a:xfrm>
            <a:off x="10518255" y="2894238"/>
            <a:ext cx="936104" cy="6704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/>
              <a:t>Ուժի</a:t>
            </a:r>
            <a:r>
              <a:rPr lang="en-GB" sz="1400" dirty="0"/>
              <a:t> </a:t>
            </a:r>
            <a:r>
              <a:rPr lang="en-GB" sz="1400" dirty="0" err="1"/>
              <a:t>հզորությունը</a:t>
            </a:r>
            <a:r>
              <a:rPr lang="en-GB" sz="1400" dirty="0"/>
              <a:t> </a:t>
            </a:r>
          </a:p>
        </p:txBody>
      </p:sp>
      <p:sp>
        <p:nvSpPr>
          <p:cNvPr id="43" name="Rounded Rectangle 3"/>
          <p:cNvSpPr/>
          <p:nvPr/>
        </p:nvSpPr>
        <p:spPr>
          <a:xfrm>
            <a:off x="11454359" y="2894238"/>
            <a:ext cx="923260" cy="6704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/>
              <a:t>Մեր</a:t>
            </a:r>
            <a:r>
              <a:rPr lang="en-GB" sz="1400" dirty="0" smtClean="0"/>
              <a:t> </a:t>
            </a:r>
            <a:r>
              <a:rPr lang="en-GB" sz="1400" dirty="0" err="1"/>
              <a:t>ազդեցությունը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xmlns="" val="3690228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2181</Words>
  <Application>Microsoft Office PowerPoint</Application>
  <PresentationFormat>Custom</PresentationFormat>
  <Paragraphs>231</Paragraphs>
  <Slides>31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Motiv Office</vt:lpstr>
      <vt:lpstr>ROMA-ի գործարկումը  Մասնակցային ռազմավարության մշակում </vt:lpstr>
      <vt:lpstr>Այսօրվա ծրագիրն ու նպատակները</vt:lpstr>
      <vt:lpstr>Նպատակ(ներ)ի սահմանում </vt:lpstr>
      <vt:lpstr>I - Նպատակ(ներ)ի սահմանում</vt:lpstr>
      <vt:lpstr>Նպատակներ – Rapid վերաբնակեցման օրինակ</vt:lpstr>
      <vt:lpstr>Վարժություն – նպատակների սահմանում </vt:lpstr>
      <vt:lpstr>Հետադարձ հարցեր /Debriefing/</vt:lpstr>
      <vt:lpstr>II – Ձեր նպատակների համատեքստը </vt:lpstr>
      <vt:lpstr>Ուժային դաշտի դիագրամ</vt:lpstr>
      <vt:lpstr>Վարժություն – շարժիչ ուժերի սահմանում </vt:lpstr>
      <vt:lpstr>Վարժության հետադարձ հարցեր /Debriefing/</vt:lpstr>
      <vt:lpstr>III – Արդյունքների սահմանում </vt:lpstr>
      <vt:lpstr>Շահակիցներին ուղղված արդյունքների սահմանում </vt:lpstr>
      <vt:lpstr>Slide 14</vt:lpstr>
      <vt:lpstr>Արդյունքների սահմանում – Rapid վերաբնակեցման օրինակ </vt:lpstr>
      <vt:lpstr>Վարժություն – սեփական առաջխաղացման ցուցիչների սահմանում </vt:lpstr>
      <vt:lpstr>Հետադարձ հարցեր /Debriefing/</vt:lpstr>
      <vt:lpstr>IV – Փոփոխությունների տեսություն</vt:lpstr>
      <vt:lpstr>Փոփոխությունների տեսություն</vt:lpstr>
      <vt:lpstr>Rapid վերաբնակեցման մեջ փոփոխության տեսության օրինակ </vt:lpstr>
      <vt:lpstr>Վարժություն – փոփոխությունների տեսություն </vt:lpstr>
      <vt:lpstr>Հետադարձ հարցեր /Debriefing/</vt:lpstr>
      <vt:lpstr>V – Հաղորդակցության ռազմավարություն</vt:lpstr>
      <vt:lpstr>Հաղորդակցության ռազմավարություն </vt:lpstr>
      <vt:lpstr>Հաղորդակցության ռազմավարություն – քաղաքականության շուրջ որոշակի դիրքորոշման խրախուսում </vt:lpstr>
      <vt:lpstr>Հաղորդակցության ռազմավարություն – գիտելիքի փոխանակում </vt:lpstr>
      <vt:lpstr>Քննարկում</vt:lpstr>
      <vt:lpstr>Վարժություն – զարգացրեք ձեր սեփական հաղորդակցության ռազմավարությունը </vt:lpstr>
      <vt:lpstr>VI – Աղբյուրների քարտեզագրում </vt:lpstr>
      <vt:lpstr>Աղբյուրներ ձեր միջամտության համար </vt:lpstr>
      <vt:lpstr>Հետադարձ կապ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ROMA works  Developing an engagement strategy</dc:title>
  <dc:creator>Uživatel systému Windows</dc:creator>
  <cp:lastModifiedBy>USER</cp:lastModifiedBy>
  <cp:revision>92</cp:revision>
  <dcterms:created xsi:type="dcterms:W3CDTF">2018-08-21T12:49:25Z</dcterms:created>
  <dcterms:modified xsi:type="dcterms:W3CDTF">2018-08-28T07:51:18Z</dcterms:modified>
</cp:coreProperties>
</file>