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7" r:id="rId4"/>
    <p:sldId id="272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290" autoAdjust="0"/>
  </p:normalViewPr>
  <p:slideViewPr>
    <p:cSldViewPr>
      <p:cViewPr varScale="1">
        <p:scale>
          <a:sx n="82" d="100"/>
          <a:sy n="82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A7C7E-8364-43B0-AD98-CB298B5E114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E13CB-7D5E-4E16-95AB-48001559DF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706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60194-2609-43A1-8909-F5C71C316B04}" type="datetimeFigureOut">
              <a:rPr lang="cs-CZ" smtClean="0"/>
              <a:pPr/>
              <a:t>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09800"/>
          </a:xfrm>
        </p:spPr>
        <p:txBody>
          <a:bodyPr>
            <a:noAutofit/>
          </a:bodyPr>
          <a:lstStyle/>
          <a:p>
            <a:r>
              <a:rPr lang="hy-AM" sz="3200" b="1" dirty="0" smtClean="0"/>
              <a:t>Հաշմանդամություն ունեցող երեխաների կրթական համակարգի </a:t>
            </a:r>
            <a:r>
              <a:rPr lang="hy-AM" sz="3200" b="1" dirty="0" smtClean="0"/>
              <a:t>գնահատում</a:t>
            </a:r>
            <a:br>
              <a:rPr lang="hy-AM" sz="3200" b="1" dirty="0" smtClean="0"/>
            </a:br>
            <a:r>
              <a:rPr lang="hy-AM" sz="3200" b="1" dirty="0" smtClean="0"/>
              <a:t/>
            </a:r>
            <a:br>
              <a:rPr lang="hy-AM" sz="3200" b="1" dirty="0" smtClean="0"/>
            </a:br>
            <a:r>
              <a:rPr lang="hy-AM" sz="3200" b="1" dirty="0" smtClean="0"/>
              <a:t>Մաս </a:t>
            </a:r>
            <a:r>
              <a:rPr lang="cs-CZ" sz="3200" b="1" dirty="0" smtClean="0"/>
              <a:t>I</a:t>
            </a:r>
            <a:r>
              <a:rPr lang="en-US" sz="3200" b="1" dirty="0" smtClean="0"/>
              <a:t>-</a:t>
            </a:r>
            <a:r>
              <a:rPr lang="hy-AM" sz="3200" b="1" dirty="0" smtClean="0"/>
              <a:t>ին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2400" dirty="0" err="1" smtClean="0"/>
              <a:t>Լենկա</a:t>
            </a:r>
            <a:r>
              <a:rPr lang="hy-AM" sz="2400" dirty="0" smtClean="0"/>
              <a:t> </a:t>
            </a:r>
            <a:r>
              <a:rPr lang="hy-AM" sz="2400" dirty="0" err="1" smtClean="0"/>
              <a:t>Ֆելքմանովա</a:t>
            </a:r>
            <a:r>
              <a:rPr lang="hy-AM" sz="2400" dirty="0" smtClean="0"/>
              <a:t>, Գ․Թ․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400" b="1" dirty="0" smtClean="0"/>
              <a:t>Հաշմանդամություն </a:t>
            </a:r>
            <a:r>
              <a:rPr lang="hy-AM" sz="2400" b="1" dirty="0" smtClean="0"/>
              <a:t>ունեցող երեխաների սոցիալական </a:t>
            </a:r>
            <a:r>
              <a:rPr lang="hy-AM" sz="2400" b="1" dirty="0" smtClean="0"/>
              <a:t>ներառման </a:t>
            </a:r>
            <a:r>
              <a:rPr lang="hy-AM" sz="2400" b="1" dirty="0" smtClean="0"/>
              <a:t>գնահատում</a:t>
            </a:r>
            <a:endParaRPr lang="en-US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 algn="just"/>
            <a:r>
              <a:rPr lang="hy-AM" sz="2000" dirty="0" smtClean="0"/>
              <a:t>Հաշմանդամ </a:t>
            </a:r>
            <a:r>
              <a:rPr lang="hy-AM" sz="2000" dirty="0" smtClean="0"/>
              <a:t>երեխաների սոցիալական </a:t>
            </a:r>
            <a:r>
              <a:rPr lang="hy-AM" sz="2000" dirty="0" smtClean="0"/>
              <a:t>ներառման ոլորտում </a:t>
            </a:r>
            <a:r>
              <a:rPr lang="hy-AM" sz="2000" dirty="0" smtClean="0"/>
              <a:t>հաջողված </a:t>
            </a:r>
            <a:r>
              <a:rPr lang="hy-AM" sz="2000" dirty="0" smtClean="0"/>
              <a:t>քաղաքականությունների </a:t>
            </a:r>
            <a:r>
              <a:rPr lang="hy-AM" sz="2000" dirty="0" smtClean="0"/>
              <a:t>մշակումը պահանջում է </a:t>
            </a:r>
            <a:r>
              <a:rPr lang="hy-AM" sz="2000" dirty="0" smtClean="0"/>
              <a:t>կարիքների և առաջնահերթությունների </a:t>
            </a:r>
            <a:r>
              <a:rPr lang="hy-AM" sz="2000" dirty="0" smtClean="0"/>
              <a:t>գնահատման, իրականացման գործընթացի </a:t>
            </a:r>
            <a:r>
              <a:rPr lang="hy-AM" sz="2000" dirty="0" err="1" smtClean="0"/>
              <a:t>մոնիթորինգի</a:t>
            </a:r>
            <a:r>
              <a:rPr lang="hy-AM" sz="2000" dirty="0" smtClean="0"/>
              <a:t> և արդյունքների </a:t>
            </a:r>
            <a:r>
              <a:rPr lang="hy-AM" sz="2000" dirty="0" smtClean="0"/>
              <a:t>գնահատման </a:t>
            </a:r>
            <a:r>
              <a:rPr lang="hy-AM" sz="2000" dirty="0" smtClean="0"/>
              <a:t>վերաբերյալ </a:t>
            </a:r>
            <a:r>
              <a:rPr lang="hy-AM" sz="2000" dirty="0" smtClean="0"/>
              <a:t>որակյալ </a:t>
            </a:r>
            <a:r>
              <a:rPr lang="hy-AM" sz="2000" dirty="0" smtClean="0"/>
              <a:t>տեղեկատվություն:</a:t>
            </a:r>
            <a:endParaRPr lang="hy-AM" sz="2000" dirty="0" smtClean="0"/>
          </a:p>
          <a:p>
            <a:pPr algn="just"/>
            <a:endParaRPr lang="cs-CZ" sz="2000" dirty="0" smtClean="0"/>
          </a:p>
          <a:p>
            <a:pPr algn="just"/>
            <a:r>
              <a:rPr lang="hy-AM" sz="2000" dirty="0" smtClean="0"/>
              <a:t>Այս </a:t>
            </a:r>
            <a:r>
              <a:rPr lang="hy-AM" sz="2000" dirty="0" smtClean="0"/>
              <a:t>ներկայացման մեջ </a:t>
            </a:r>
            <a:r>
              <a:rPr lang="hy-AM" sz="2000" dirty="0" smtClean="0"/>
              <a:t>կենտրոնանալու </a:t>
            </a:r>
            <a:r>
              <a:rPr lang="hy-AM" sz="2000" dirty="0" smtClean="0"/>
              <a:t>ենք </a:t>
            </a:r>
            <a:r>
              <a:rPr lang="hy-AM" sz="2000" dirty="0" smtClean="0"/>
              <a:t>իրավիճակի </a:t>
            </a:r>
            <a:r>
              <a:rPr lang="hy-AM" sz="2000" dirty="0" smtClean="0"/>
              <a:t>վերլուծության վրա </a:t>
            </a:r>
            <a:r>
              <a:rPr lang="hy-AM" sz="2000" dirty="0" smtClean="0"/>
              <a:t>- 1</a:t>
            </a:r>
            <a:r>
              <a:rPr lang="hy-AM" sz="2000" dirty="0" smtClean="0"/>
              <a:t>. ռազմավարական պլանավորման </a:t>
            </a:r>
            <a:r>
              <a:rPr lang="hy-AM" sz="2000" dirty="0" err="1" smtClean="0"/>
              <a:t>քայլ։</a:t>
            </a:r>
            <a:endParaRPr lang="en-US" sz="2000" dirty="0" smtClean="0"/>
          </a:p>
          <a:p>
            <a:pPr algn="just"/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400" b="1" dirty="0" smtClean="0"/>
              <a:t>Հաշմանդամություն ունեցող երեխաների սոցիալական ներառման գնահատում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8868"/>
            <a:ext cx="8458200" cy="3697295"/>
          </a:xfrm>
        </p:spPr>
        <p:txBody>
          <a:bodyPr>
            <a:normAutofit/>
          </a:bodyPr>
          <a:lstStyle/>
          <a:p>
            <a:r>
              <a:rPr lang="hy-AM" sz="1800" b="1" dirty="0" smtClean="0"/>
              <a:t>Իրավիճակի </a:t>
            </a:r>
            <a:r>
              <a:rPr lang="hy-AM" sz="1800" b="1" dirty="0" smtClean="0"/>
              <a:t>մ</a:t>
            </a:r>
            <a:r>
              <a:rPr lang="hy-AM" sz="1800" b="1" dirty="0" smtClean="0"/>
              <a:t>անրամասն վերլուծությունը </a:t>
            </a:r>
            <a:r>
              <a:rPr lang="hy-AM" sz="1800" dirty="0" smtClean="0"/>
              <a:t>ցանկացած ռազմավարական պլանավորման </a:t>
            </a:r>
            <a:r>
              <a:rPr lang="hy-AM" sz="1800" dirty="0" err="1" smtClean="0"/>
              <a:t>կարևոր</a:t>
            </a:r>
            <a:r>
              <a:rPr lang="hy-AM" sz="1800" dirty="0" smtClean="0"/>
              <a:t> նախապայմանն </a:t>
            </a:r>
            <a:r>
              <a:rPr lang="hy-AM" sz="1800" dirty="0" smtClean="0"/>
              <a:t>է:</a:t>
            </a:r>
            <a:endParaRPr lang="cs-CZ" sz="1800" b="1" dirty="0" smtClean="0"/>
          </a:p>
          <a:p>
            <a:pPr algn="just"/>
            <a:endParaRPr lang="hy-AM" sz="1800" b="1" dirty="0" smtClean="0"/>
          </a:p>
          <a:p>
            <a:pPr algn="just"/>
            <a:r>
              <a:rPr lang="hy-AM" sz="1800" b="1" dirty="0" smtClean="0"/>
              <a:t>Նախքան իրավիճակի գնահատումը</a:t>
            </a:r>
            <a:r>
              <a:rPr lang="hy-AM" sz="1800" dirty="0" smtClean="0"/>
              <a:t>, անհրաժեշտ է </a:t>
            </a:r>
            <a:r>
              <a:rPr lang="hy-AM" sz="1800" b="1" dirty="0" err="1" smtClean="0"/>
              <a:t>քաղաքականություններ</a:t>
            </a:r>
            <a:r>
              <a:rPr lang="hy-AM" sz="1800" b="1" dirty="0" smtClean="0"/>
              <a:t> </a:t>
            </a:r>
            <a:r>
              <a:rPr lang="hy-AM" sz="1800" b="1" dirty="0" err="1" smtClean="0"/>
              <a:t>մշակողների</a:t>
            </a:r>
            <a:r>
              <a:rPr lang="hy-AM" sz="1800" b="1" dirty="0" smtClean="0"/>
              <a:t> </a:t>
            </a:r>
            <a:r>
              <a:rPr lang="hy-AM" sz="1800" b="1" dirty="0" err="1" smtClean="0"/>
              <a:t>միջև</a:t>
            </a:r>
            <a:r>
              <a:rPr lang="hy-AM" sz="1800" b="1" dirty="0" smtClean="0"/>
              <a:t> ներառման և հաշմանդամության </a:t>
            </a:r>
            <a:r>
              <a:rPr lang="hy-AM" sz="1800" b="1" dirty="0" err="1" smtClean="0"/>
              <a:t>հայեցակարգերի</a:t>
            </a:r>
            <a:r>
              <a:rPr lang="hy-AM" sz="1800" b="1" dirty="0" smtClean="0"/>
              <a:t> վերաբերյալ </a:t>
            </a:r>
            <a:r>
              <a:rPr lang="hy-AM" sz="1800" b="1" dirty="0" err="1" smtClean="0"/>
              <a:t>փոխըմբռնումը</a:t>
            </a:r>
            <a:r>
              <a:rPr lang="hy-AM" sz="1800" b="1" dirty="0" smtClean="0"/>
              <a:t> </a:t>
            </a:r>
            <a:r>
              <a:rPr lang="hy-AM" sz="1800" dirty="0" err="1" smtClean="0"/>
              <a:t>հաստատելը։</a:t>
            </a:r>
            <a:endParaRPr lang="hy-AM" sz="1800" dirty="0" smtClean="0"/>
          </a:p>
          <a:p>
            <a:endParaRPr lang="hy-AM" sz="1800" dirty="0" smtClean="0"/>
          </a:p>
          <a:p>
            <a:pPr algn="just"/>
            <a:r>
              <a:rPr lang="hy-AM" sz="1800" dirty="0" err="1" smtClean="0"/>
              <a:t>Հետևաբար</a:t>
            </a:r>
            <a:r>
              <a:rPr lang="hy-AM" sz="1800" dirty="0" smtClean="0"/>
              <a:t>, ռազմավարական հաջող </a:t>
            </a:r>
            <a:r>
              <a:rPr lang="hy-AM" sz="1800" dirty="0" smtClean="0"/>
              <a:t>պլանավորման համար  </a:t>
            </a:r>
            <a:r>
              <a:rPr lang="hy-AM" sz="1800" dirty="0" err="1" smtClean="0"/>
              <a:t>կարևոր</a:t>
            </a:r>
            <a:r>
              <a:rPr lang="hy-AM" sz="1800" dirty="0" smtClean="0"/>
              <a:t> է քաղաքականություն </a:t>
            </a:r>
            <a:r>
              <a:rPr lang="hy-AM" sz="1800" dirty="0" err="1" smtClean="0"/>
              <a:t>մշակողների</a:t>
            </a:r>
            <a:r>
              <a:rPr lang="hy-AM" sz="1800" dirty="0" smtClean="0"/>
              <a:t> ներուժի </a:t>
            </a:r>
            <a:r>
              <a:rPr lang="hy-AM" sz="1800" dirty="0" smtClean="0"/>
              <a:t>զարգացումը: Դա պետք </a:t>
            </a:r>
            <a:r>
              <a:rPr lang="hy-AM" sz="1800" dirty="0" smtClean="0"/>
              <a:t>է </a:t>
            </a:r>
            <a:r>
              <a:rPr lang="hy-AM" sz="1800" dirty="0" smtClean="0"/>
              <a:t>կատարվի մինչև սոցիալական </a:t>
            </a:r>
            <a:r>
              <a:rPr lang="hy-AM" sz="1800" dirty="0" err="1" smtClean="0"/>
              <a:t>ներառումը։</a:t>
            </a:r>
            <a:endParaRPr lang="en-US" sz="1800" dirty="0" smtClean="0"/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400" b="1" dirty="0" smtClean="0"/>
              <a:t>Հաշմանդամություն ունեցող երեխաների սոցիալական ներառման գնահատում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y-AM" sz="2000" dirty="0" smtClean="0"/>
              <a:t>Օգտակար </a:t>
            </a:r>
            <a:r>
              <a:rPr lang="hy-AM" sz="2000" dirty="0" smtClean="0"/>
              <a:t>կլինի առաջարկել խորհրդատվական մարմին, որը կմասնակցի ռազմավարական </a:t>
            </a:r>
            <a:r>
              <a:rPr lang="hy-AM" sz="2000" dirty="0" err="1" smtClean="0"/>
              <a:t>պլանավորմանը</a:t>
            </a:r>
            <a:r>
              <a:rPr lang="hy-AM" sz="2000" dirty="0" smtClean="0"/>
              <a:t>:</a:t>
            </a:r>
            <a:endParaRPr lang="en-US" sz="2000" dirty="0" smtClean="0"/>
          </a:p>
          <a:p>
            <a:pPr algn="just"/>
            <a:r>
              <a:rPr lang="hy-AM" sz="2000" dirty="0" smtClean="0"/>
              <a:t>Չափազանց </a:t>
            </a:r>
            <a:r>
              <a:rPr lang="hy-AM" sz="2000" dirty="0" err="1" smtClean="0"/>
              <a:t>կարևոր</a:t>
            </a:r>
            <a:r>
              <a:rPr lang="hy-AM" sz="2000" dirty="0" smtClean="0"/>
              <a:t> </a:t>
            </a:r>
            <a:r>
              <a:rPr lang="hy-AM" sz="2000" dirty="0" smtClean="0"/>
              <a:t>է </a:t>
            </a:r>
            <a:r>
              <a:rPr lang="hy-AM" sz="2000" dirty="0" smtClean="0"/>
              <a:t>բոլոր </a:t>
            </a:r>
            <a:r>
              <a:rPr lang="hy-AM" sz="2000" dirty="0" smtClean="0"/>
              <a:t>շահագրգիռ կողմերի </a:t>
            </a:r>
            <a:r>
              <a:rPr lang="hy-AM" sz="2000" dirty="0" smtClean="0"/>
              <a:t>ներկայացուցիչներին ներառելը</a:t>
            </a:r>
            <a:r>
              <a:rPr lang="en-US" sz="2000" dirty="0" smtClean="0"/>
              <a:t> (</a:t>
            </a:r>
            <a:r>
              <a:rPr lang="hy-AM" sz="2000" dirty="0" smtClean="0"/>
              <a:t>քաղաքականություն </a:t>
            </a:r>
            <a:r>
              <a:rPr lang="hy-AM" sz="2000" dirty="0" err="1" smtClean="0"/>
              <a:t>մշակողներ</a:t>
            </a:r>
            <a:r>
              <a:rPr lang="hy-AM" sz="2000" dirty="0" smtClean="0"/>
              <a:t>, համալսարաններ, ուսուցիչների ասոցիացիաներ, համայնքային ծառայություններ </a:t>
            </a:r>
            <a:r>
              <a:rPr lang="hy-AM" sz="2000" dirty="0" smtClean="0"/>
              <a:t>և ՀԿ-ներ </a:t>
            </a:r>
            <a:r>
              <a:rPr lang="hy-AM" sz="2000" dirty="0" smtClean="0"/>
              <a:t>որոնք կենտրոնացած են հ</a:t>
            </a:r>
            <a:r>
              <a:rPr lang="hy-AM" sz="2000" dirty="0" smtClean="0"/>
              <a:t>աշմանդամություն ունեցող երեխաների աջակցության վրա, հաշմանդամություն </a:t>
            </a:r>
            <a:r>
              <a:rPr lang="hy-AM" sz="2000" dirty="0" smtClean="0"/>
              <a:t>ունեցող երեխաների</a:t>
            </a:r>
            <a:r>
              <a:rPr lang="hy-AM" sz="2000" dirty="0" smtClean="0"/>
              <a:t> </a:t>
            </a:r>
            <a:r>
              <a:rPr lang="hy-AM" sz="2000" dirty="0" smtClean="0"/>
              <a:t>կրթության մասնագետների, ծնողական նախաձեռնությունների, հաշմանդամություն ունեցող </a:t>
            </a:r>
            <a:r>
              <a:rPr lang="hy-AM" sz="2000" dirty="0" smtClean="0"/>
              <a:t>երիտասարդների</a:t>
            </a:r>
            <a:r>
              <a:rPr lang="en-US" sz="2000" dirty="0" smtClean="0"/>
              <a:t>)</a:t>
            </a:r>
            <a:r>
              <a:rPr lang="hy-AM" sz="2000" dirty="0" smtClean="0"/>
              <a:t>։</a:t>
            </a:r>
            <a:endParaRPr lang="cs-CZ" sz="2000" dirty="0" smtClean="0"/>
          </a:p>
          <a:p>
            <a:pPr algn="just"/>
            <a:r>
              <a:rPr lang="hy-AM" sz="2000" dirty="0" smtClean="0"/>
              <a:t>Խորհրդատվական </a:t>
            </a:r>
            <a:r>
              <a:rPr lang="hy-AM" sz="2000" dirty="0" smtClean="0"/>
              <a:t>մարմնի անդամները </a:t>
            </a:r>
            <a:r>
              <a:rPr lang="hy-AM" sz="2000" dirty="0" smtClean="0"/>
              <a:t>նաև պետք </a:t>
            </a:r>
            <a:r>
              <a:rPr lang="hy-AM" sz="2000" dirty="0" smtClean="0"/>
              <a:t>է մասնակցեն </a:t>
            </a:r>
            <a:r>
              <a:rPr lang="hy-AM" sz="2000" dirty="0" smtClean="0"/>
              <a:t>իրավիճակի գնահատման </a:t>
            </a:r>
            <a:r>
              <a:rPr lang="hy-AM" sz="2000" dirty="0" err="1" smtClean="0"/>
              <a:t>նախագծմանն</a:t>
            </a:r>
            <a:r>
              <a:rPr lang="hy-AM" sz="2000" dirty="0" smtClean="0"/>
              <a:t> ու </a:t>
            </a:r>
            <a:r>
              <a:rPr lang="hy-AM" sz="2000" dirty="0" smtClean="0"/>
              <a:t>կարողությունների </a:t>
            </a:r>
            <a:r>
              <a:rPr lang="hy-AM" sz="2000" dirty="0" err="1" smtClean="0"/>
              <a:t>զարգացմանը։</a:t>
            </a:r>
            <a:endParaRPr lang="en-US" sz="2000" dirty="0" smtClean="0"/>
          </a:p>
          <a:p>
            <a:pPr algn="just"/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000" b="1" dirty="0" smtClean="0"/>
              <a:t/>
            </a:r>
            <a:br>
              <a:rPr lang="hy-AM" sz="2000" b="1" dirty="0" smtClean="0"/>
            </a:br>
            <a:r>
              <a:rPr lang="hy-AM" sz="2000" b="1" dirty="0" smtClean="0"/>
              <a:t>Իրավիճակի վերլուծության նպատակները, հաշմանդամության իրավիճակի </a:t>
            </a:r>
            <a:r>
              <a:rPr lang="hy-AM" sz="2000" b="1" dirty="0" smtClean="0"/>
              <a:t>վերլուծության </a:t>
            </a:r>
            <a:r>
              <a:rPr lang="hy-AM" sz="2000" b="1" dirty="0" smtClean="0"/>
              <a:t>վերաբերյալ </a:t>
            </a:r>
            <a:r>
              <a:rPr lang="en-US" sz="2000" b="1" dirty="0" smtClean="0"/>
              <a:t>UNICEF- </a:t>
            </a:r>
            <a:r>
              <a:rPr lang="hy-AM" sz="2000" b="1" dirty="0" smtClean="0"/>
              <a:t>ի </a:t>
            </a:r>
            <a:r>
              <a:rPr lang="en-US" sz="2000" b="1" dirty="0" smtClean="0"/>
              <a:t>(</a:t>
            </a:r>
            <a:r>
              <a:rPr lang="hy-AM" sz="2000" b="1" dirty="0" smtClean="0"/>
              <a:t>ՄԱԿ-Ի ՄԱՆԿԱԿԱՆ ՀԻՄՆԱԴՐԱՄ</a:t>
            </a:r>
            <a:r>
              <a:rPr lang="en-US" sz="2000" b="1" dirty="0" smtClean="0"/>
              <a:t>)</a:t>
            </a:r>
            <a:r>
              <a:rPr lang="hy-AM" sz="2000" b="1" dirty="0" smtClean="0"/>
              <a:t> </a:t>
            </a:r>
            <a:r>
              <a:rPr lang="hy-AM" sz="2000" b="1" dirty="0" smtClean="0"/>
              <a:t>ուղեցույցի համաձայն</a:t>
            </a:r>
            <a:endParaRPr lang="en-US" sz="2000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y-AM" sz="1800" dirty="0" smtClean="0"/>
              <a:t>Բարձրորակ </a:t>
            </a:r>
            <a:r>
              <a:rPr lang="hy-AM" sz="1800" dirty="0" smtClean="0"/>
              <a:t>կրթություն ստանալու </a:t>
            </a:r>
            <a:r>
              <a:rPr lang="hy-AM" sz="1800" dirty="0" smtClean="0"/>
              <a:t>վերաբերյալ երեխաների </a:t>
            </a:r>
            <a:r>
              <a:rPr lang="hy-AM" sz="1800" dirty="0" smtClean="0"/>
              <a:t>իրավունքների </a:t>
            </a:r>
            <a:r>
              <a:rPr lang="hy-AM" sz="1800" dirty="0" smtClean="0"/>
              <a:t>մասին </a:t>
            </a:r>
            <a:r>
              <a:rPr lang="hy-AM" sz="1800" dirty="0" smtClean="0"/>
              <a:t>գիտելիքների </a:t>
            </a:r>
            <a:r>
              <a:rPr lang="hy-AM" sz="1800" dirty="0" smtClean="0"/>
              <a:t>և իրազեկության </a:t>
            </a:r>
            <a:r>
              <a:rPr lang="hy-AM" sz="1800" dirty="0" smtClean="0"/>
              <a:t>բարձրացում:</a:t>
            </a:r>
            <a:endParaRPr lang="en-US" sz="1800" dirty="0"/>
          </a:p>
          <a:p>
            <a:pPr algn="just"/>
            <a:r>
              <a:rPr lang="hy-AM" sz="1800" dirty="0" smtClean="0"/>
              <a:t>Նրանց այդ իրավունքից  օգտվելու աստիճանի </a:t>
            </a:r>
            <a:r>
              <a:rPr lang="hy-AM" sz="1800" dirty="0" err="1" smtClean="0"/>
              <a:t>վերլուծություն։</a:t>
            </a:r>
            <a:endParaRPr lang="en-US" sz="1800" dirty="0"/>
          </a:p>
          <a:p>
            <a:pPr algn="just"/>
            <a:r>
              <a:rPr lang="hy-AM" sz="1800" dirty="0" smtClean="0"/>
              <a:t>Սահմանել որակյալ կրթություն ստանալուն խանգարող դժվարություններն ու խոչընդոտները,:</a:t>
            </a:r>
            <a:endParaRPr lang="en-US" sz="1800" dirty="0"/>
          </a:p>
          <a:p>
            <a:pPr algn="just"/>
            <a:r>
              <a:rPr lang="hy-AM" sz="1800" dirty="0" smtClean="0"/>
              <a:t>Սահմանել </a:t>
            </a:r>
            <a:r>
              <a:rPr lang="hy-AM" sz="1800" dirty="0" smtClean="0"/>
              <a:t>առկա խոչընդոտները լուծելու համար </a:t>
            </a:r>
            <a:r>
              <a:rPr lang="hy-AM" sz="1800" dirty="0" smtClean="0"/>
              <a:t>գոյություն ունեցող քաղաքականությունը և դրանց դիմակայելու ծրագրային </a:t>
            </a:r>
            <a:r>
              <a:rPr lang="hy-AM" sz="1800" dirty="0" err="1" smtClean="0"/>
              <a:t>հակազդումները։</a:t>
            </a:r>
            <a:endParaRPr lang="en-US" sz="1800" dirty="0"/>
          </a:p>
          <a:p>
            <a:pPr algn="just"/>
            <a:r>
              <a:rPr lang="hy-AM" sz="1800" dirty="0" smtClean="0"/>
              <a:t>Սահմանեք, </a:t>
            </a:r>
            <a:r>
              <a:rPr lang="hy-AM" sz="1800" dirty="0" smtClean="0"/>
              <a:t>թե </a:t>
            </a:r>
            <a:r>
              <a:rPr lang="hy-AM" sz="1800" dirty="0" err="1" smtClean="0"/>
              <a:t>ի՞նչն</a:t>
            </a:r>
            <a:r>
              <a:rPr lang="hy-AM" sz="1800" dirty="0" smtClean="0"/>
              <a:t> </a:t>
            </a:r>
            <a:r>
              <a:rPr lang="hy-AM" sz="1800" dirty="0" smtClean="0"/>
              <a:t>են </a:t>
            </a:r>
            <a:r>
              <a:rPr lang="hy-AM" sz="1800" dirty="0" smtClean="0"/>
              <a:t>երեխաները (և նրանց </a:t>
            </a:r>
            <a:r>
              <a:rPr lang="hy-AM" sz="1800" dirty="0" smtClean="0"/>
              <a:t>ծնողները) համարում </a:t>
            </a:r>
            <a:r>
              <a:rPr lang="hy-AM" sz="1800" dirty="0" smtClean="0"/>
              <a:t>իրենց ամենահրատապ կարիքները</a:t>
            </a:r>
            <a:r>
              <a:rPr lang="hy-AM" sz="1800" dirty="0" smtClean="0"/>
              <a:t>:</a:t>
            </a:r>
            <a:endParaRPr lang="en-US" sz="1800" dirty="0"/>
          </a:p>
          <a:p>
            <a:pPr algn="just"/>
            <a:r>
              <a:rPr lang="hy-AM" sz="1800" dirty="0" smtClean="0"/>
              <a:t>Սահմանեք պարտականությունների հիմնական </a:t>
            </a:r>
            <a:r>
              <a:rPr lang="hy-AM" sz="1800" dirty="0" err="1" smtClean="0"/>
              <a:t>կրողներին։</a:t>
            </a:r>
            <a:endParaRPr lang="en-US" sz="1800" dirty="0"/>
          </a:p>
          <a:p>
            <a:endParaRPr 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249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Motiv sady Office</vt:lpstr>
      <vt:lpstr>Հաշմանդամություն ունեցող երեխաների կրթական համակարգի գնահատում  Մաս I-ին</vt:lpstr>
      <vt:lpstr>Հաշմանդամություն ունեցող երեխաների սոցիալական ներառման գնահատում</vt:lpstr>
      <vt:lpstr>Հաշմանդամություն ունեցող երեխաների սոցիալական ներառման գնահատում</vt:lpstr>
      <vt:lpstr>Հաշմանդամություն ունեցող երեխաների սոցիալական ներառման գնահատում</vt:lpstr>
      <vt:lpstr> Իրավիճակի վերլուծության նպատակները, հաշմանդամության իրավիճակի վերլուծության վերաբերյալ UNICEF- ի (ՄԱԿ-Ի ՄԱՆԿԱԿԱՆ ՀԻՄՆԱԴՐԱՄ) ուղեցույցի համաձայն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sector: social inclusion of children with disabilities</dc:title>
  <dc:creator>User</dc:creator>
  <cp:lastModifiedBy>USER</cp:lastModifiedBy>
  <cp:revision>27</cp:revision>
  <dcterms:created xsi:type="dcterms:W3CDTF">2018-09-17T06:17:40Z</dcterms:created>
  <dcterms:modified xsi:type="dcterms:W3CDTF">2018-11-06T14:24:32Z</dcterms:modified>
</cp:coreProperties>
</file>