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5" r:id="rId7"/>
    <p:sldId id="268" r:id="rId8"/>
    <p:sldId id="263" r:id="rId9"/>
    <p:sldId id="264" r:id="rId10"/>
    <p:sldId id="270" r:id="rId11"/>
    <p:sldId id="269" r:id="rId12"/>
    <p:sldId id="271" r:id="rId13"/>
    <p:sldId id="273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290" autoAdjust="0"/>
  </p:normalViewPr>
  <p:slideViewPr>
    <p:cSldViewPr>
      <p:cViewPr varScale="1">
        <p:scale>
          <a:sx n="82" d="100"/>
          <a:sy n="82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A7C7E-8364-43B0-AD98-CB298B5E114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E13CB-7D5E-4E16-95AB-48001559DF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137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SEN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disability</a:t>
            </a:r>
            <a:r>
              <a:rPr lang="cs-CZ" dirty="0" smtClean="0"/>
              <a:t>,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individual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every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child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interactive</a:t>
            </a:r>
            <a:r>
              <a:rPr lang="cs-CZ" baseline="0" dirty="0" smtClean="0"/>
              <a:t> model – </a:t>
            </a:r>
            <a:r>
              <a:rPr lang="cs-CZ" baseline="0" dirty="0" err="1" smtClean="0"/>
              <a:t>International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Classification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diseases</a:t>
            </a:r>
            <a:r>
              <a:rPr lang="cs-CZ" baseline="0" dirty="0" smtClean="0"/>
              <a:t>/ </a:t>
            </a:r>
            <a:r>
              <a:rPr lang="cs-CZ" baseline="0" dirty="0" err="1" smtClean="0"/>
              <a:t>International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classification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functions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disability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health</a:t>
            </a:r>
            <a:r>
              <a:rPr lang="cs-CZ" baseline="0" dirty="0" smtClean="0"/>
              <a:t>, UN </a:t>
            </a:r>
            <a:r>
              <a:rPr lang="cs-CZ" baseline="0" dirty="0" err="1" smtClean="0"/>
              <a:t>Convention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rigths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people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disabilities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disability</a:t>
            </a:r>
            <a:r>
              <a:rPr lang="cs-CZ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arising from the interaction of people’s impairments and the environmental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barriers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E13CB-7D5E-4E16-95AB-48001559DF3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832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y-AM" sz="3200" b="1" dirty="0" smtClean="0"/>
              <a:t>Հաշմանդամություն ունեցող երեխաների կրթական համակարգի </a:t>
            </a:r>
            <a:r>
              <a:rPr lang="hy-AM" sz="3200" b="1" dirty="0" smtClean="0"/>
              <a:t>գնահատում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sz="2400" dirty="0" err="1" smtClean="0"/>
              <a:t>Լենկա</a:t>
            </a:r>
            <a:r>
              <a:rPr lang="hy-AM" sz="2400" dirty="0" smtClean="0"/>
              <a:t> </a:t>
            </a:r>
            <a:r>
              <a:rPr lang="hy-AM" sz="2400" dirty="0" err="1" smtClean="0"/>
              <a:t>Ֆելքմանովա</a:t>
            </a:r>
            <a:r>
              <a:rPr lang="hy-AM" sz="2400" dirty="0" smtClean="0"/>
              <a:t>, Գ․Թ․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dirty="0" smtClean="0"/>
              <a:t>Տվյալների մեկնաբանություն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y-AM" sz="2300" dirty="0" smtClean="0"/>
              <a:t>ՅՈՒՆԻՍԵՖ-ը </a:t>
            </a:r>
            <a:r>
              <a:rPr lang="hy-AM" sz="2300" dirty="0" smtClean="0"/>
              <a:t>կրթական համակարգերը </a:t>
            </a:r>
            <a:r>
              <a:rPr lang="hy-AM" sz="2300" dirty="0" smtClean="0"/>
              <a:t>բնութագրելու նպատակով </a:t>
            </a:r>
            <a:r>
              <a:rPr lang="hy-AM" sz="2300" dirty="0" smtClean="0"/>
              <a:t>ստեղծել է հաշմանդամություն ունեցող երեխաների </a:t>
            </a:r>
            <a:r>
              <a:rPr lang="hy-AM" sz="2300" dirty="0" err="1" smtClean="0"/>
              <a:t>ներառական</a:t>
            </a:r>
            <a:r>
              <a:rPr lang="hy-AM" sz="2300" dirty="0" smtClean="0"/>
              <a:t> կրթության </a:t>
            </a:r>
            <a:r>
              <a:rPr lang="hy-AM" sz="2300" dirty="0" smtClean="0"/>
              <a:t>քաղաքականության </a:t>
            </a:r>
            <a:r>
              <a:rPr lang="hy-AM" sz="2300" dirty="0" smtClean="0"/>
              <a:t>և </a:t>
            </a:r>
            <a:r>
              <a:rPr lang="hy-AM" sz="2300" dirty="0" err="1" smtClean="0"/>
              <a:t>ն</a:t>
            </a:r>
            <a:r>
              <a:rPr lang="hy-AM" sz="2300" dirty="0" err="1" smtClean="0"/>
              <a:t>երառականության</a:t>
            </a:r>
            <a:r>
              <a:rPr lang="hy-AM" sz="2300" dirty="0" smtClean="0"/>
              <a:t> բաժնի համար նախատեսված </a:t>
            </a:r>
            <a:r>
              <a:rPr lang="hy-AM" sz="2300" dirty="0" err="1" smtClean="0"/>
              <a:t>ցուցիչ։</a:t>
            </a:r>
            <a:endParaRPr lang="cs-CZ" sz="2300" dirty="0" smtClean="0"/>
          </a:p>
          <a:p>
            <a:pPr algn="just"/>
            <a:r>
              <a:rPr lang="hy-AM" sz="2300" dirty="0" smtClean="0"/>
              <a:t>Երկուսն էլ հասանելի են հետևյալ </a:t>
            </a:r>
            <a:r>
              <a:rPr lang="hy-AM" sz="2300" dirty="0" err="1" smtClean="0"/>
              <a:t>հղումով․</a:t>
            </a:r>
            <a:r>
              <a:rPr lang="hy-AM" sz="2300" dirty="0" smtClean="0"/>
              <a:t> </a:t>
            </a:r>
            <a:r>
              <a:rPr lang="cs-CZ" sz="2300" dirty="0" smtClean="0"/>
              <a:t>https</a:t>
            </a:r>
            <a:r>
              <a:rPr lang="cs-CZ" sz="2300" dirty="0" smtClean="0"/>
              <a:t>://www.unicef.org/tfyrmacedonia/14._planning_m_e.pdf</a:t>
            </a:r>
            <a:endParaRPr lang="en-US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/>
              <a:t>Պլանավորում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just"/>
            <a:r>
              <a:rPr lang="hy-AM" sz="2000" dirty="0" smtClean="0"/>
              <a:t>Հաշվի </a:t>
            </a:r>
            <a:r>
              <a:rPr lang="hy-AM" sz="2000" dirty="0" smtClean="0"/>
              <a:t>առնելով համակարգային բնորոշ </a:t>
            </a:r>
            <a:r>
              <a:rPr lang="hy-AM" sz="2000" dirty="0" smtClean="0"/>
              <a:t>և </a:t>
            </a:r>
            <a:r>
              <a:rPr lang="hy-AM" sz="2000" dirty="0" err="1" smtClean="0"/>
              <a:t>հատկորոշված</a:t>
            </a:r>
            <a:r>
              <a:rPr lang="hy-AM" sz="2000" dirty="0" smtClean="0"/>
              <a:t> խոչընդոտները և ռեսուրսները</a:t>
            </a:r>
            <a:r>
              <a:rPr lang="hy-AM" sz="2000" dirty="0" smtClean="0"/>
              <a:t>, իրավիճակի վերլուծության արդյունքում </a:t>
            </a:r>
            <a:r>
              <a:rPr lang="hy-AM" sz="2000" dirty="0" smtClean="0"/>
              <a:t>իրականացվում է </a:t>
            </a:r>
            <a:r>
              <a:rPr lang="hy-AM" sz="2000" dirty="0" smtClean="0"/>
              <a:t>ռազմավարական պլանավորում</a:t>
            </a:r>
            <a:endParaRPr lang="en-US" sz="2000" dirty="0" smtClean="0"/>
          </a:p>
          <a:p>
            <a:pPr algn="just"/>
            <a:r>
              <a:rPr lang="hy-AM" sz="2000" dirty="0" smtClean="0"/>
              <a:t>Խորհրդատվական </a:t>
            </a:r>
            <a:r>
              <a:rPr lang="hy-AM" sz="2000" dirty="0" smtClean="0"/>
              <a:t>մարմինը պետք է զբաղվի </a:t>
            </a:r>
            <a:r>
              <a:rPr lang="hy-AM" sz="2000" dirty="0" err="1" smtClean="0"/>
              <a:t>պլանավորմմամբ</a:t>
            </a:r>
            <a:r>
              <a:rPr lang="hy-AM" sz="2000" dirty="0" smtClean="0"/>
              <a:t>, </a:t>
            </a:r>
            <a:r>
              <a:rPr lang="hy-AM" sz="2000" dirty="0" smtClean="0"/>
              <a:t>կանոնավոր </a:t>
            </a:r>
            <a:r>
              <a:rPr lang="hy-AM" sz="2000" dirty="0" smtClean="0"/>
              <a:t>հանդիպումներ կազմակերպի և առաջադրանքներ հանձնարարի անդամներին, </a:t>
            </a:r>
            <a:r>
              <a:rPr lang="hy-AM" sz="2000" dirty="0" smtClean="0"/>
              <a:t>ն</a:t>
            </a:r>
            <a:r>
              <a:rPr lang="hy-AM" sz="2000" dirty="0" smtClean="0"/>
              <a:t>րանց  </a:t>
            </a:r>
            <a:r>
              <a:rPr lang="hy-AM" sz="2000" dirty="0" err="1" smtClean="0"/>
              <a:t>ներգրավվածության</a:t>
            </a:r>
            <a:r>
              <a:rPr lang="hy-AM" sz="2000" dirty="0" smtClean="0"/>
              <a:t> մակարդակը բարձրացնելու համար:</a:t>
            </a:r>
            <a:endParaRPr lang="hy-AM" sz="2000" dirty="0" smtClean="0"/>
          </a:p>
          <a:p>
            <a:pPr algn="just"/>
            <a:r>
              <a:rPr lang="hy-AM" sz="2000" dirty="0" smtClean="0"/>
              <a:t>Խորհրդատվական </a:t>
            </a:r>
            <a:r>
              <a:rPr lang="hy-AM" sz="2000" dirty="0" smtClean="0"/>
              <a:t>մարմնում շահագրգիռ կողմերի ներկայացուցիչների լայն </a:t>
            </a:r>
            <a:r>
              <a:rPr lang="hy-AM" sz="2000" dirty="0" smtClean="0"/>
              <a:t>ընդգրկումը կարող </a:t>
            </a:r>
            <a:r>
              <a:rPr lang="hy-AM" sz="2000" dirty="0" smtClean="0"/>
              <a:t>է նպաստել հետագա </a:t>
            </a:r>
            <a:r>
              <a:rPr lang="hy-AM" sz="2000" dirty="0" smtClean="0"/>
              <a:t>քայլերում </a:t>
            </a:r>
            <a:r>
              <a:rPr lang="hy-AM" sz="2000" dirty="0" smtClean="0"/>
              <a:t>ռազմավարական ծրագրի իրականացմանը:</a:t>
            </a:r>
            <a:endParaRPr lang="en-US" sz="2000" dirty="0" smtClean="0"/>
          </a:p>
          <a:p>
            <a:pPr algn="just">
              <a:buNone/>
            </a:pPr>
            <a:endParaRPr lang="en-US" sz="2600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3600" b="1" dirty="0" smtClean="0"/>
              <a:t>Համայնքային </a:t>
            </a:r>
            <a:r>
              <a:rPr lang="hy-AM" sz="3600" b="1" dirty="0" smtClean="0"/>
              <a:t>աջակցության </a:t>
            </a:r>
            <a:r>
              <a:rPr lang="hy-AM" sz="3600" b="1" dirty="0" smtClean="0"/>
              <a:t>ծառայություններ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y-AM" sz="2000" dirty="0" err="1" smtClean="0"/>
              <a:t>Ներառական</a:t>
            </a:r>
            <a:r>
              <a:rPr lang="hy-AM" sz="2000" dirty="0" smtClean="0"/>
              <a:t> </a:t>
            </a:r>
            <a:r>
              <a:rPr lang="hy-AM" sz="2000" dirty="0" smtClean="0"/>
              <a:t>կրթության ռազմավարական ծրագրի արդյունավետ միջոցներից մեկը համայնքային հիմունքներով </a:t>
            </a:r>
            <a:r>
              <a:rPr lang="hy-AM" sz="2000" dirty="0" smtClean="0"/>
              <a:t>հաշմանդամություն ունեցող երեխաների և նրանց </a:t>
            </a:r>
            <a:r>
              <a:rPr lang="hy-AM" sz="2000" dirty="0" smtClean="0"/>
              <a:t>ընտանիքների </a:t>
            </a:r>
            <a:r>
              <a:rPr lang="hy-AM" sz="2000" dirty="0" smtClean="0"/>
              <a:t>համար աջակցության </a:t>
            </a:r>
            <a:r>
              <a:rPr lang="hy-AM" sz="2000" dirty="0" smtClean="0"/>
              <a:t>ծառայությունների ստեղծումն </a:t>
            </a:r>
            <a:r>
              <a:rPr lang="hy-AM" sz="2000" dirty="0" smtClean="0"/>
              <a:t>է:</a:t>
            </a:r>
            <a:endParaRPr lang="en-US" sz="2000" dirty="0" smtClean="0"/>
          </a:p>
          <a:p>
            <a:pPr algn="just"/>
            <a:r>
              <a:rPr lang="hy-AM" sz="2000" dirty="0" smtClean="0"/>
              <a:t>Այդ ծառայությունները պետք է </a:t>
            </a:r>
            <a:r>
              <a:rPr lang="hy-AM" sz="2000" dirty="0" err="1" smtClean="0"/>
              <a:t>ներառեն</a:t>
            </a:r>
            <a:r>
              <a:rPr lang="hy-AM" sz="2000" dirty="0" err="1" smtClean="0"/>
              <a:t>․</a:t>
            </a:r>
            <a:endParaRPr lang="en-US" sz="2000" dirty="0" smtClean="0"/>
          </a:p>
          <a:p>
            <a:pPr algn="just">
              <a:buFontTx/>
              <a:buChar char="-"/>
            </a:pPr>
            <a:r>
              <a:rPr lang="hy-AM" sz="2000" dirty="0" smtClean="0"/>
              <a:t>Վաղ միջամտություն</a:t>
            </a:r>
            <a:endParaRPr lang="en-US" sz="2000" dirty="0" smtClean="0"/>
          </a:p>
          <a:p>
            <a:pPr algn="just">
              <a:buFontTx/>
              <a:buChar char="-"/>
            </a:pPr>
            <a:r>
              <a:rPr lang="hy-AM" sz="2000" dirty="0" smtClean="0"/>
              <a:t>Կրթության </a:t>
            </a:r>
            <a:r>
              <a:rPr lang="hy-AM" sz="2000" dirty="0" smtClean="0"/>
              <a:t>ոլորտում ա</a:t>
            </a:r>
            <a:r>
              <a:rPr lang="hy-AM" sz="2000" dirty="0" smtClean="0"/>
              <a:t>ջակցություն հաշմանդամություն ունեցող երեխաներին (նախադպրոցական հաստատությունից մինչ և հիմնական դպրոց)</a:t>
            </a:r>
            <a:endParaRPr lang="en-US" sz="2000" dirty="0" smtClean="0"/>
          </a:p>
          <a:p>
            <a:pPr algn="just">
              <a:buFontTx/>
              <a:buChar char="-"/>
            </a:pPr>
            <a:r>
              <a:rPr lang="hy-AM" sz="2000" dirty="0" smtClean="0"/>
              <a:t>Աջակցություն </a:t>
            </a:r>
            <a:r>
              <a:rPr lang="hy-AM" sz="2000" dirty="0" smtClean="0"/>
              <a:t>հաշմանդամություն ունեցող երիտասարդներին բաց </a:t>
            </a:r>
            <a:r>
              <a:rPr lang="hy-AM" sz="2000" dirty="0" smtClean="0"/>
              <a:t>և պաշտպանված </a:t>
            </a:r>
            <a:r>
              <a:rPr lang="hy-AM" sz="2000" dirty="0" smtClean="0"/>
              <a:t>աշխատանքային շուկա անցնելու </a:t>
            </a:r>
            <a:r>
              <a:rPr lang="hy-AM" sz="2000" dirty="0" smtClean="0"/>
              <a:t>գործընթացում</a:t>
            </a:r>
          </a:p>
          <a:p>
            <a:pPr algn="just">
              <a:buFontTx/>
              <a:buChar char="-"/>
            </a:pPr>
            <a:r>
              <a:rPr lang="hy-AM" sz="2000" dirty="0" smtClean="0"/>
              <a:t>Հաշմանդամություն ունեցող մեծահասակների </a:t>
            </a:r>
            <a:r>
              <a:rPr lang="hy-AM" sz="2000" dirty="0" err="1" smtClean="0"/>
              <a:t>տարեցների</a:t>
            </a:r>
            <a:r>
              <a:rPr lang="hy-AM" sz="2000" dirty="0" smtClean="0"/>
              <a:t> </a:t>
            </a:r>
            <a:r>
              <a:rPr lang="hy-AM" sz="2000" dirty="0" smtClean="0"/>
              <a:t>աջակցությունը ինքնուրույն ապրելու </a:t>
            </a:r>
            <a:r>
              <a:rPr lang="hy-AM" sz="2000" dirty="0" err="1" smtClean="0"/>
              <a:t>գործում</a:t>
            </a:r>
            <a:r>
              <a:rPr lang="hy-AM" sz="2000" dirty="0" err="1" smtClean="0"/>
              <a:t>։</a:t>
            </a:r>
            <a:endParaRPr lang="en-US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/>
              <a:t>Վաղ </a:t>
            </a:r>
            <a:r>
              <a:rPr lang="hy-AM" sz="3200" b="1" dirty="0" smtClean="0"/>
              <a:t>միջամտություն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algn="just"/>
            <a:r>
              <a:rPr lang="hy-AM" sz="1800" dirty="0" smtClean="0"/>
              <a:t>Հետազոտության արդյունքների </a:t>
            </a:r>
            <a:r>
              <a:rPr lang="hy-AM" sz="1800" dirty="0" err="1" smtClean="0"/>
              <a:t>համաձայն՝</a:t>
            </a:r>
            <a:r>
              <a:rPr lang="hy-AM" sz="1800" dirty="0" smtClean="0"/>
              <a:t> հատուկ </a:t>
            </a:r>
            <a:r>
              <a:rPr lang="hy-AM" sz="1800" dirty="0" err="1" smtClean="0"/>
              <a:t>կարիքներով</a:t>
            </a:r>
            <a:r>
              <a:rPr lang="hy-AM" sz="1800" dirty="0" smtClean="0"/>
              <a:t> </a:t>
            </a:r>
            <a:r>
              <a:rPr lang="hy-AM" sz="1800" dirty="0" smtClean="0"/>
              <a:t>երեխաներին </a:t>
            </a:r>
            <a:r>
              <a:rPr lang="hy-AM" sz="1800" dirty="0" smtClean="0"/>
              <a:t>տրամադրված վաղ միջամտությունը ամենաարդյունավետ աջակցությունն է, երբ խոսքը վերաբերում է երեխայի վրա ունեցած ազդեցությանը, ինչպես նաև պետական բյուջեի համար տնտեսական </a:t>
            </a:r>
            <a:r>
              <a:rPr lang="hy-AM" sz="1800" dirty="0" err="1" smtClean="0"/>
              <a:t>օգուտներին</a:t>
            </a:r>
            <a:r>
              <a:rPr lang="hy-AM" sz="1800" dirty="0" smtClean="0"/>
              <a:t> </a:t>
            </a:r>
            <a:r>
              <a:rPr lang="en-US" sz="1800" dirty="0" smtClean="0"/>
              <a:t>(</a:t>
            </a:r>
            <a:r>
              <a:rPr lang="hy-AM" sz="1800" dirty="0" err="1" smtClean="0"/>
              <a:t>օրինակ՝</a:t>
            </a:r>
            <a:r>
              <a:rPr lang="hy-AM" sz="1800" dirty="0" smtClean="0"/>
              <a:t> Վաղ մանկական կրթության մոտեցման դպրոցական ծրագիրը </a:t>
            </a:r>
            <a:r>
              <a:rPr lang="en-US" sz="1800" dirty="0" smtClean="0"/>
              <a:t>)</a:t>
            </a:r>
            <a:r>
              <a:rPr lang="hy-AM" sz="1800" dirty="0" smtClean="0"/>
              <a:t>: </a:t>
            </a:r>
          </a:p>
          <a:p>
            <a:pPr algn="just"/>
            <a:r>
              <a:rPr lang="hy-AM" sz="1800" dirty="0" err="1" smtClean="0"/>
              <a:t>Հետևաբար</a:t>
            </a:r>
            <a:r>
              <a:rPr lang="hy-AM" sz="1800" dirty="0" smtClean="0"/>
              <a:t>, վաղ միջամտության համար համայնքային անվճար ծառայությունների ստեղծումը պետք է </a:t>
            </a:r>
            <a:r>
              <a:rPr lang="hy-AM" sz="1800" dirty="0" smtClean="0"/>
              <a:t>ռազմավարական </a:t>
            </a:r>
            <a:r>
              <a:rPr lang="hy-AM" sz="1800" dirty="0" smtClean="0"/>
              <a:t>պլանավորման առաջնահերթություն լինի </a:t>
            </a:r>
            <a:r>
              <a:rPr lang="hy-AM" sz="1800" dirty="0" smtClean="0"/>
              <a:t>(</a:t>
            </a:r>
            <a:r>
              <a:rPr lang="hy-AM" sz="1800" dirty="0" smtClean="0"/>
              <a:t>նույնիսկ </a:t>
            </a:r>
            <a:r>
              <a:rPr lang="hy-AM" sz="1800" dirty="0" err="1" smtClean="0"/>
              <a:t>պիլոտային</a:t>
            </a:r>
            <a:r>
              <a:rPr lang="hy-AM" sz="1800" dirty="0" smtClean="0"/>
              <a:t> տարբերակով)։</a:t>
            </a:r>
          </a:p>
          <a:p>
            <a:pPr algn="just"/>
            <a:r>
              <a:rPr lang="hy-AM" sz="1800" dirty="0" smtClean="0"/>
              <a:t>0-3 </a:t>
            </a:r>
            <a:r>
              <a:rPr lang="hy-AM" sz="1800" dirty="0" smtClean="0"/>
              <a:t>տարվա </a:t>
            </a:r>
            <a:r>
              <a:rPr lang="hy-AM" sz="1800" dirty="0" smtClean="0"/>
              <a:t>փորձ ունեցող ընտանիքներին տրամադրվող օժանդակությունը </a:t>
            </a:r>
            <a:r>
              <a:rPr lang="en-US" sz="1800" dirty="0" smtClean="0"/>
              <a:t>(</a:t>
            </a:r>
            <a:r>
              <a:rPr lang="hy-AM" sz="1800" dirty="0" smtClean="0"/>
              <a:t>նախընտրելի է իրենց տներում</a:t>
            </a:r>
            <a:r>
              <a:rPr lang="en-US" sz="1800" dirty="0" smtClean="0"/>
              <a:t>) </a:t>
            </a:r>
            <a:r>
              <a:rPr lang="hy-AM" sz="1800" dirty="0" smtClean="0"/>
              <a:t>պետք է կենտրոնացած լինի խնամակալ ծնողների կարողությունների  կառուցման վրա և հաշմանդամություն ունեցող երեխաների զարգացման խթան հանդիսանա այլ անձանց հետ </a:t>
            </a:r>
            <a:r>
              <a:rPr lang="hy-AM" sz="1800" dirty="0" err="1" smtClean="0"/>
              <a:t>փոխւարաբերությունների</a:t>
            </a:r>
            <a:r>
              <a:rPr lang="hy-AM" sz="1800" dirty="0" smtClean="0"/>
              <a:t> հաստատման </a:t>
            </a:r>
            <a:r>
              <a:rPr lang="hy-AM" sz="1800" dirty="0" err="1" smtClean="0"/>
              <a:t>գործում։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dirty="0" smtClean="0"/>
              <a:t>Ռեսուրսներ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UNICEF, Guidelines for Disability Situation Analyses, Technical Note, at </a:t>
            </a:r>
            <a:r>
              <a:rPr lang="cs-CZ" sz="2000" dirty="0" smtClean="0"/>
              <a:t>h</a:t>
            </a:r>
            <a:r>
              <a:rPr lang="en-US" sz="2000" dirty="0" smtClean="0"/>
              <a:t>ttp</a:t>
            </a:r>
            <a:r>
              <a:rPr lang="en-US" sz="2000" dirty="0"/>
              <a:t>://</a:t>
            </a:r>
            <a:r>
              <a:rPr lang="en-US" sz="2000" dirty="0" smtClean="0"/>
              <a:t>www.unicef.org/disabilities/files/General_Suggestions_for_Disability_SITANS.pdf, </a:t>
            </a:r>
            <a:r>
              <a:rPr lang="en-US" sz="2000" dirty="0"/>
              <a:t>January </a:t>
            </a:r>
            <a:r>
              <a:rPr lang="en-US" sz="2000" dirty="0" smtClean="0"/>
              <a:t>2014.</a:t>
            </a:r>
            <a:endParaRPr lang="hy-AM" sz="2000" dirty="0" smtClean="0"/>
          </a:p>
          <a:p>
            <a:pPr algn="just">
              <a:buNone/>
            </a:pPr>
            <a:r>
              <a:rPr lang="hy-AM" sz="2000" dirty="0" smtClean="0"/>
              <a:t>	</a:t>
            </a:r>
            <a:r>
              <a:rPr lang="hy-AM" sz="2000" dirty="0" smtClean="0"/>
              <a:t>ՅՈՒՆԻՍԵՖ</a:t>
            </a:r>
            <a:r>
              <a:rPr lang="hy-AM" sz="2000" dirty="0" smtClean="0"/>
              <a:t>, Հաշմանդամության </a:t>
            </a:r>
            <a:r>
              <a:rPr lang="hy-AM" sz="2000" dirty="0" smtClean="0"/>
              <a:t>իրավիճակի </a:t>
            </a:r>
            <a:r>
              <a:rPr lang="hy-AM" sz="2000" dirty="0" smtClean="0"/>
              <a:t>վերլուծության ուղեցույց, Տեխնիկական </a:t>
            </a:r>
            <a:r>
              <a:rPr lang="hy-AM" sz="2000" dirty="0" err="1" smtClean="0"/>
              <a:t>ծանոթագրություն։</a:t>
            </a:r>
            <a:endParaRPr lang="en-US" sz="2000" dirty="0" smtClean="0"/>
          </a:p>
          <a:p>
            <a:r>
              <a:rPr lang="en-US" sz="2000" dirty="0" smtClean="0"/>
              <a:t>Booth, Tony and Mel </a:t>
            </a:r>
            <a:r>
              <a:rPr lang="en-US" sz="2000" dirty="0" err="1" smtClean="0"/>
              <a:t>Ainscow</a:t>
            </a:r>
            <a:r>
              <a:rPr lang="en-US" sz="2000" dirty="0" smtClean="0"/>
              <a:t>, Index for Inclusion: developing learning and participation in schools, Centre for Studies on Inclusive Education, at http://www.eenet.org.uk/resources/docs/Index English.pdf, 2002.</a:t>
            </a:r>
          </a:p>
          <a:p>
            <a:pPr>
              <a:buNone/>
            </a:pPr>
            <a:r>
              <a:rPr lang="hy-AM" sz="2000" dirty="0" smtClean="0"/>
              <a:t>	Ներառման ցուցիչը. Ուսման  և մասնակցության զարգացումը </a:t>
            </a:r>
            <a:r>
              <a:rPr lang="hy-AM" sz="2000" dirty="0" err="1" smtClean="0"/>
              <a:t>դպրոցներում։</a:t>
            </a:r>
            <a:r>
              <a:rPr lang="hy-AM" sz="2000" dirty="0" smtClean="0"/>
              <a:t> </a:t>
            </a:r>
            <a:r>
              <a:rPr lang="hy-AM" sz="2000" dirty="0" err="1" smtClean="0"/>
              <a:t>Ներառական</a:t>
            </a:r>
            <a:r>
              <a:rPr lang="hy-AM" sz="2000" dirty="0" smtClean="0"/>
              <a:t> </a:t>
            </a:r>
            <a:r>
              <a:rPr lang="hy-AM" sz="2000" dirty="0" smtClean="0"/>
              <a:t>կրթության </a:t>
            </a:r>
            <a:r>
              <a:rPr lang="hy-AM" sz="2000" dirty="0" smtClean="0"/>
              <a:t>ուսումնասիրությունների </a:t>
            </a:r>
            <a:r>
              <a:rPr lang="hy-AM" sz="2000" dirty="0" err="1" smtClean="0"/>
              <a:t>կենտրոն։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b="1" dirty="0" smtClean="0"/>
              <a:t>Իրավիճակի վերլուծություն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pPr algn="just"/>
            <a:r>
              <a:rPr lang="hy-AM" sz="1600" dirty="0" smtClean="0"/>
              <a:t>ՅՈՒՆԻՍԵՖ-ի </a:t>
            </a:r>
            <a:r>
              <a:rPr lang="hy-AM" sz="1600" dirty="0" smtClean="0"/>
              <a:t>նպատակների հետ կապված </a:t>
            </a:r>
            <a:r>
              <a:rPr lang="hy-AM" sz="1600" dirty="0" smtClean="0"/>
              <a:t> քաղաքականությունների մշակման արդյունավետ </a:t>
            </a:r>
            <a:r>
              <a:rPr lang="hy-AM" sz="1600" dirty="0" smtClean="0"/>
              <a:t>հիմք </a:t>
            </a:r>
            <a:r>
              <a:rPr lang="hy-AM" sz="1600" dirty="0" smtClean="0"/>
              <a:t>դառնալու համար, </a:t>
            </a:r>
            <a:r>
              <a:rPr lang="en-US" sz="1600" dirty="0" smtClean="0"/>
              <a:t>ի</a:t>
            </a:r>
            <a:r>
              <a:rPr lang="hy-AM" sz="1600" dirty="0" err="1" smtClean="0"/>
              <a:t>րավիճակի</a:t>
            </a:r>
            <a:r>
              <a:rPr lang="hy-AM" sz="1600" dirty="0" smtClean="0"/>
              <a:t> գնահատումը </a:t>
            </a:r>
            <a:r>
              <a:rPr lang="hy-AM" sz="1600" dirty="0" smtClean="0"/>
              <a:t>պետք է կենտրոնանա </a:t>
            </a:r>
            <a:r>
              <a:rPr lang="hy-AM" sz="1600" dirty="0" smtClean="0"/>
              <a:t>տեղեկատվական հետևյալ  </a:t>
            </a:r>
            <a:r>
              <a:rPr lang="hy-AM" sz="1600" dirty="0" smtClean="0"/>
              <a:t>ոլորտների </a:t>
            </a:r>
            <a:r>
              <a:rPr lang="hy-AM" sz="1600" dirty="0" smtClean="0"/>
              <a:t>վրա.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hy-AM" sz="1600" dirty="0" smtClean="0"/>
              <a:t>Հաշմանդամություն </a:t>
            </a:r>
            <a:r>
              <a:rPr lang="hy-AM" sz="1600" dirty="0" smtClean="0"/>
              <a:t>ունեցող </a:t>
            </a:r>
            <a:r>
              <a:rPr lang="hy-AM" sz="1600" dirty="0" smtClean="0"/>
              <a:t>երեխաների  վերաբերյալ և </a:t>
            </a:r>
            <a:r>
              <a:rPr lang="hy-AM" sz="1600" dirty="0" smtClean="0"/>
              <a:t>նրանց </a:t>
            </a:r>
            <a:r>
              <a:rPr lang="hy-AM" sz="1600" dirty="0" smtClean="0"/>
              <a:t>կրթության մեջ </a:t>
            </a:r>
            <a:r>
              <a:rPr lang="hy-AM" sz="1600" dirty="0" err="1" smtClean="0"/>
              <a:t>ներգրավվածության</a:t>
            </a:r>
            <a:r>
              <a:rPr lang="hy-AM" sz="1600" dirty="0" smtClean="0"/>
              <a:t> մասին քանակական </a:t>
            </a:r>
            <a:r>
              <a:rPr lang="hy-AM" sz="1600" dirty="0" err="1" smtClean="0"/>
              <a:t>տվյալներ։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hy-AM" sz="1600" dirty="0" smtClean="0"/>
              <a:t>Հաշմանդամություն </a:t>
            </a:r>
            <a:r>
              <a:rPr lang="hy-AM" sz="1600" dirty="0" smtClean="0"/>
              <a:t>ունեցող երեխաների </a:t>
            </a:r>
            <a:r>
              <a:rPr lang="hy-AM" sz="1600" dirty="0" smtClean="0"/>
              <a:t>և նրանց </a:t>
            </a:r>
            <a:r>
              <a:rPr lang="hy-AM" sz="1600" dirty="0" smtClean="0"/>
              <a:t>ընտանիքների փորձի </a:t>
            </a:r>
            <a:r>
              <a:rPr lang="hy-AM" sz="1600" dirty="0" smtClean="0"/>
              <a:t>և կարիքների </a:t>
            </a:r>
            <a:r>
              <a:rPr lang="hy-AM" sz="1600" dirty="0" smtClean="0"/>
              <a:t>մասին որակական </a:t>
            </a:r>
            <a:r>
              <a:rPr lang="hy-AM" sz="1600" dirty="0" err="1" smtClean="0"/>
              <a:t>տվյալներ։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hy-AM" sz="1600" dirty="0" smtClean="0"/>
              <a:t>Թիրախային </a:t>
            </a:r>
            <a:r>
              <a:rPr lang="hy-AM" sz="1600" dirty="0" smtClean="0"/>
              <a:t>խմբերի </a:t>
            </a:r>
            <a:r>
              <a:rPr lang="hy-AM" sz="1600" dirty="0" smtClean="0"/>
              <a:t>և կրթական </a:t>
            </a:r>
            <a:r>
              <a:rPr lang="hy-AM" sz="1600" dirty="0" smtClean="0"/>
              <a:t>համակարգի </a:t>
            </a:r>
            <a:r>
              <a:rPr lang="hy-AM" sz="1600" dirty="0" err="1" smtClean="0"/>
              <a:t>միջև</a:t>
            </a:r>
            <a:r>
              <a:rPr lang="hy-AM" sz="1600" dirty="0" smtClean="0"/>
              <a:t> փոխգործակցությունը ինչպես </a:t>
            </a:r>
            <a:r>
              <a:rPr lang="hy-AM" sz="1600" dirty="0" smtClean="0"/>
              <a:t>նաև բնակչության մեծամասնությունը</a:t>
            </a:r>
            <a:r>
              <a:rPr lang="hy-AM" sz="1600" dirty="0" smtClean="0"/>
              <a:t> </a:t>
            </a:r>
            <a:r>
              <a:rPr lang="hy-AM" sz="1600" dirty="0" smtClean="0"/>
              <a:t>նկարագրող քանակական </a:t>
            </a:r>
            <a:r>
              <a:rPr lang="hy-AM" sz="1600" dirty="0" smtClean="0"/>
              <a:t>և որակական </a:t>
            </a:r>
            <a:r>
              <a:rPr lang="hy-AM" sz="1600" dirty="0" err="1" smtClean="0"/>
              <a:t>տվյալներ</a:t>
            </a:r>
            <a:r>
              <a:rPr lang="hy-AM" sz="1600" dirty="0" err="1" smtClean="0"/>
              <a:t>։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hy-AM" sz="1600" dirty="0" smtClean="0"/>
              <a:t>Կրթության </a:t>
            </a:r>
            <a:r>
              <a:rPr lang="hy-AM" sz="1600" dirty="0" smtClean="0"/>
              <a:t>համակարգի որակի </a:t>
            </a:r>
            <a:r>
              <a:rPr lang="hy-AM" sz="1600" dirty="0" smtClean="0"/>
              <a:t>և </a:t>
            </a:r>
            <a:r>
              <a:rPr lang="hy-AM" sz="1600" dirty="0" err="1" smtClean="0"/>
              <a:t>ընդգրկունության</a:t>
            </a:r>
            <a:r>
              <a:rPr lang="hy-AM" sz="1600" dirty="0" smtClean="0"/>
              <a:t> </a:t>
            </a:r>
            <a:r>
              <a:rPr lang="hy-AM" sz="1600" dirty="0" smtClean="0"/>
              <a:t>վերաբերյալ </a:t>
            </a:r>
            <a:r>
              <a:rPr lang="hy-AM" sz="1600" dirty="0" err="1" smtClean="0"/>
              <a:t>տվյալներ։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200" b="1" dirty="0" smtClean="0"/>
              <a:t>Քանակական տվյալներ</a:t>
            </a:r>
            <a:r>
              <a:rPr lang="cs-CZ" sz="2200" b="1" dirty="0" smtClean="0"/>
              <a:t> – </a:t>
            </a:r>
            <a:r>
              <a:rPr lang="hy-AM" sz="2200" b="1" dirty="0" smtClean="0"/>
              <a:t> </a:t>
            </a:r>
            <a:r>
              <a:rPr lang="hy-AM" sz="2200" b="1" dirty="0" err="1" smtClean="0"/>
              <a:t>Ովքե՞ր</a:t>
            </a:r>
            <a:r>
              <a:rPr lang="hy-AM" sz="2200" b="1" dirty="0" smtClean="0"/>
              <a:t> են հաշմանդամություն ունեցող երեխաները և </a:t>
            </a:r>
            <a:r>
              <a:rPr lang="hy-AM" sz="2200" b="1" dirty="0" err="1" smtClean="0"/>
              <a:t>որտե՞ղ</a:t>
            </a:r>
            <a:r>
              <a:rPr lang="hy-AM" sz="2200" b="1" dirty="0" smtClean="0"/>
              <a:t> են նրանք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74027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y-AM" sz="1600" dirty="0" smtClean="0"/>
              <a:t>Շատ </a:t>
            </a:r>
            <a:r>
              <a:rPr lang="hy-AM" sz="1600" dirty="0" smtClean="0"/>
              <a:t>օգտակար է, եթե </a:t>
            </a:r>
            <a:r>
              <a:rPr lang="hy-AM" sz="1600" dirty="0" smtClean="0"/>
              <a:t>ձեռք բերվեն հետևյալ </a:t>
            </a:r>
            <a:r>
              <a:rPr lang="hy-AM" sz="1600" dirty="0" smtClean="0"/>
              <a:t>տեղեկությունները.</a:t>
            </a:r>
            <a:endParaRPr lang="en-US" sz="1600" dirty="0" smtClean="0"/>
          </a:p>
          <a:p>
            <a:pPr algn="just"/>
            <a:r>
              <a:rPr lang="hy-AM" sz="1600" dirty="0" smtClean="0"/>
              <a:t>Հաշմանդամություն </a:t>
            </a:r>
            <a:r>
              <a:rPr lang="hy-AM" sz="1600" dirty="0" smtClean="0"/>
              <a:t>ունեցող երեխաների </a:t>
            </a:r>
            <a:r>
              <a:rPr lang="hy-AM" sz="1600" dirty="0" smtClean="0"/>
              <a:t>թիվը հիմնված հաշմանդամության  տեսակների և ծանրության վրա (ըստ </a:t>
            </a:r>
            <a:r>
              <a:rPr lang="en-US" sz="1600" dirty="0" smtClean="0"/>
              <a:t>ICD</a:t>
            </a:r>
            <a:r>
              <a:rPr lang="hy-AM" sz="1600" dirty="0" smtClean="0"/>
              <a:t>-ի Հիվանդությունների միջազգային </a:t>
            </a:r>
            <a:r>
              <a:rPr lang="hy-AM" sz="1600" dirty="0" smtClean="0"/>
              <a:t>դասակարգման</a:t>
            </a:r>
            <a:r>
              <a:rPr lang="en-US" sz="1600" dirty="0" smtClean="0"/>
              <a:t>) </a:t>
            </a:r>
            <a:r>
              <a:rPr lang="hy-AM" sz="1600" dirty="0" smtClean="0"/>
              <a:t>տեսակների / կրթության </a:t>
            </a:r>
            <a:r>
              <a:rPr lang="hy-AM" sz="1600" dirty="0" smtClean="0"/>
              <a:t>և ամենօրյա </a:t>
            </a:r>
            <a:r>
              <a:rPr lang="hy-AM" sz="1600" dirty="0" smtClean="0"/>
              <a:t>կյանքում </a:t>
            </a:r>
            <a:r>
              <a:rPr lang="hy-AM" sz="1600" dirty="0" smtClean="0"/>
              <a:t>(ըստ </a:t>
            </a:r>
            <a:r>
              <a:rPr lang="en-US" sz="1600" dirty="0" smtClean="0"/>
              <a:t>ICF</a:t>
            </a:r>
            <a:r>
              <a:rPr lang="hy-AM" sz="1600" dirty="0" smtClean="0"/>
              <a:t> </a:t>
            </a:r>
            <a:r>
              <a:rPr lang="hy-AM" sz="1600" dirty="0" smtClean="0"/>
              <a:t>–ի </a:t>
            </a:r>
            <a:r>
              <a:rPr lang="hy-AM" sz="1600" dirty="0" smtClean="0"/>
              <a:t>Ֆունկցիաների միջազգային դասակարգման</a:t>
            </a:r>
            <a:r>
              <a:rPr lang="en-US" sz="1600" dirty="0" smtClean="0"/>
              <a:t>) </a:t>
            </a:r>
            <a:r>
              <a:rPr lang="hy-AM" sz="1600" dirty="0" smtClean="0"/>
              <a:t>անհրաժեշտ աջակցության վրա,</a:t>
            </a:r>
            <a:endParaRPr lang="en-US" sz="1600" dirty="0" smtClean="0"/>
          </a:p>
          <a:p>
            <a:pPr algn="just">
              <a:buNone/>
            </a:pPr>
            <a:endParaRPr lang="en-US" sz="1600" dirty="0" smtClean="0"/>
          </a:p>
          <a:p>
            <a:pPr algn="just"/>
            <a:r>
              <a:rPr lang="hy-AM" sz="1600" dirty="0" smtClean="0"/>
              <a:t>Հաշմանդամություն ունեցող երեխաների կրթության ներկա </a:t>
            </a:r>
            <a:r>
              <a:rPr lang="hy-AM" sz="1600" dirty="0" err="1" smtClean="0"/>
              <a:t>վիճակը․</a:t>
            </a:r>
            <a:endParaRPr lang="en-US" sz="1600" dirty="0" smtClean="0"/>
          </a:p>
          <a:p>
            <a:pPr algn="just">
              <a:buFontTx/>
              <a:buChar char="-"/>
            </a:pPr>
            <a:r>
              <a:rPr lang="hy-AM" sz="1600" dirty="0" smtClean="0"/>
              <a:t>Հաշմանդամություն </a:t>
            </a:r>
            <a:r>
              <a:rPr lang="hy-AM" sz="1600" dirty="0" smtClean="0"/>
              <a:t>ունեցող </a:t>
            </a:r>
            <a:r>
              <a:rPr lang="hy-AM" sz="1600" dirty="0" smtClean="0"/>
              <a:t>երեխաների (</a:t>
            </a:r>
            <a:r>
              <a:rPr lang="hy-AM" sz="1600" dirty="0" err="1" smtClean="0"/>
              <a:t>ՀՈւԵ</a:t>
            </a:r>
            <a:r>
              <a:rPr lang="en-US" sz="1600" dirty="0" smtClean="0"/>
              <a:t>)</a:t>
            </a:r>
            <a:r>
              <a:rPr lang="hy-AM" sz="1600" dirty="0" smtClean="0"/>
              <a:t> թիվը բոլոր մակարդակների </a:t>
            </a:r>
            <a:r>
              <a:rPr lang="hy-AM" sz="1600" dirty="0" smtClean="0"/>
              <a:t>հանրակրթական դպրոցների </a:t>
            </a:r>
            <a:r>
              <a:rPr lang="hy-AM" sz="1600" dirty="0" smtClean="0"/>
              <a:t>բոլոր դասարաններում </a:t>
            </a:r>
            <a:r>
              <a:rPr lang="hy-AM" sz="1600" dirty="0" smtClean="0"/>
              <a:t>(նախադպրոցական - </a:t>
            </a:r>
            <a:r>
              <a:rPr lang="hy-AM" sz="1600" dirty="0" smtClean="0"/>
              <a:t>հիմնական) </a:t>
            </a:r>
            <a:r>
              <a:rPr lang="hy-AM" sz="1600" dirty="0" smtClean="0"/>
              <a:t>ներառյալ հաշմանդամության տեսակը </a:t>
            </a:r>
            <a:r>
              <a:rPr lang="hy-AM" sz="1600" dirty="0" smtClean="0"/>
              <a:t>և </a:t>
            </a:r>
            <a:r>
              <a:rPr lang="hy-AM" sz="1600" dirty="0" err="1" smtClean="0"/>
              <a:t>ծանրությունը։</a:t>
            </a:r>
            <a:endParaRPr lang="en-US" sz="1600" dirty="0" smtClean="0"/>
          </a:p>
          <a:p>
            <a:pPr algn="just">
              <a:buFontTx/>
              <a:buChar char="-"/>
            </a:pPr>
            <a:r>
              <a:rPr lang="hy-AM" sz="1600" dirty="0" smtClean="0"/>
              <a:t>Սովորական դպրոցների հատուկ դասարաններում ընդգրկված հաշմանդամություն </a:t>
            </a:r>
            <a:r>
              <a:rPr lang="hy-AM" sz="1600" dirty="0" smtClean="0"/>
              <a:t>ունեցող երեխաների </a:t>
            </a:r>
            <a:r>
              <a:rPr lang="hy-AM" sz="1600" dirty="0" smtClean="0"/>
              <a:t> </a:t>
            </a:r>
            <a:r>
              <a:rPr lang="hy-AM" sz="1600" dirty="0" err="1" smtClean="0"/>
              <a:t>թիվը։</a:t>
            </a:r>
            <a:endParaRPr lang="en-US" sz="1600" dirty="0" smtClean="0"/>
          </a:p>
          <a:p>
            <a:pPr algn="just">
              <a:buFontTx/>
              <a:buChar char="-"/>
            </a:pPr>
            <a:r>
              <a:rPr lang="hy-AM" sz="1600" dirty="0" smtClean="0"/>
              <a:t>Հատուկ դպրոցներում  </a:t>
            </a:r>
            <a:r>
              <a:rPr lang="hy-AM" sz="1600" dirty="0" smtClean="0"/>
              <a:t>սովորող հաշմանդամություն ունեցող երեխաների  </a:t>
            </a:r>
            <a:r>
              <a:rPr lang="hy-AM" sz="1600" dirty="0" smtClean="0"/>
              <a:t>թիվը</a:t>
            </a:r>
            <a:endParaRPr lang="en-US" sz="1600" dirty="0" smtClean="0"/>
          </a:p>
          <a:p>
            <a:pPr algn="just">
              <a:buFontTx/>
              <a:buChar char="-"/>
            </a:pPr>
            <a:r>
              <a:rPr lang="hy-AM" sz="1600" dirty="0" smtClean="0"/>
              <a:t>Հատուկ հաստատություններում </a:t>
            </a:r>
            <a:r>
              <a:rPr lang="hy-AM" sz="1600" dirty="0" smtClean="0"/>
              <a:t>բնակվող, ֆորմալ կրթության հնարավորություն չունեցող հաշմանդամություն </a:t>
            </a:r>
            <a:r>
              <a:rPr lang="hy-AM" sz="1600" dirty="0" smtClean="0"/>
              <a:t>ունեցող երեխաների  </a:t>
            </a:r>
            <a:r>
              <a:rPr lang="hy-AM" sz="1600" dirty="0" err="1" smtClean="0"/>
              <a:t>թիվը։</a:t>
            </a:r>
            <a:endParaRPr lang="en-US" sz="1600" dirty="0" smtClean="0"/>
          </a:p>
          <a:p>
            <a:pPr algn="just">
              <a:buFontTx/>
              <a:buChar char="-"/>
            </a:pPr>
            <a:r>
              <a:rPr lang="hy-AM" sz="1600" dirty="0" smtClean="0"/>
              <a:t>Ֆորմալ </a:t>
            </a:r>
            <a:r>
              <a:rPr lang="hy-AM" sz="1600" dirty="0" smtClean="0"/>
              <a:t>կրթության </a:t>
            </a:r>
            <a:r>
              <a:rPr lang="hy-AM" sz="1600" dirty="0" smtClean="0"/>
              <a:t>որևէ տեսակի չմասնակցող </a:t>
            </a:r>
            <a:r>
              <a:rPr lang="hy-AM" sz="1600" dirty="0" smtClean="0"/>
              <a:t>հաշմանդամություն ունեցող երեխաների  </a:t>
            </a:r>
            <a:r>
              <a:rPr lang="hy-AM" sz="1600" dirty="0" smtClean="0"/>
              <a:t>թիվը: Դպրոց </a:t>
            </a:r>
            <a:r>
              <a:rPr lang="hy-AM" sz="1600" dirty="0" err="1" smtClean="0"/>
              <a:t>չհաճախող</a:t>
            </a:r>
            <a:r>
              <a:rPr lang="hy-AM" sz="1600" dirty="0" smtClean="0"/>
              <a:t> երեխաներին գնահատելու համար օգտակար ուղեցույցը հասանելի է հետևյալ </a:t>
            </a:r>
            <a:r>
              <a:rPr lang="hy-AM" sz="1600" dirty="0" err="1" smtClean="0"/>
              <a:t>հղումով․</a:t>
            </a:r>
            <a:endParaRPr lang="en-US" sz="1600" dirty="0" smtClean="0"/>
          </a:p>
          <a:p>
            <a:pPr algn="just">
              <a:buNone/>
            </a:pPr>
            <a:r>
              <a:rPr lang="cs-CZ" sz="1600" dirty="0" smtClean="0"/>
              <a:t>	</a:t>
            </a:r>
            <a:r>
              <a:rPr lang="en-US" sz="1600" dirty="0" smtClean="0"/>
              <a:t>http://uis.unesco.org/en/topic/out-school-children-and-youth</a:t>
            </a:r>
          </a:p>
          <a:p>
            <a:pPr algn="just">
              <a:buFontTx/>
              <a:buChar char="-"/>
            </a:pP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200" b="1" dirty="0" smtClean="0"/>
              <a:t>Քանակական տվյալներ</a:t>
            </a:r>
            <a:r>
              <a:rPr lang="cs-CZ" sz="2200" b="1" dirty="0" smtClean="0"/>
              <a:t> </a:t>
            </a:r>
            <a:r>
              <a:rPr lang="cs-CZ" sz="2200" b="1" dirty="0" smtClean="0"/>
              <a:t>– </a:t>
            </a:r>
            <a:r>
              <a:rPr lang="hy-AM" sz="2200" b="1" dirty="0" smtClean="0"/>
              <a:t> </a:t>
            </a:r>
            <a:r>
              <a:rPr lang="hy-AM" sz="2200" b="1" dirty="0" err="1" smtClean="0"/>
              <a:t>Ովքե՞ր</a:t>
            </a:r>
            <a:r>
              <a:rPr lang="hy-AM" sz="2200" b="1" dirty="0" smtClean="0"/>
              <a:t> </a:t>
            </a:r>
            <a:r>
              <a:rPr lang="hy-AM" sz="2200" b="1" dirty="0" smtClean="0"/>
              <a:t>են հաշմանդամություն ունեցող երեխաները </a:t>
            </a:r>
            <a:r>
              <a:rPr lang="hy-AM" sz="2200" b="1" dirty="0" smtClean="0"/>
              <a:t>և </a:t>
            </a:r>
            <a:r>
              <a:rPr lang="hy-AM" sz="2200" b="1" dirty="0" err="1" smtClean="0"/>
              <a:t>որտե՞ղ</a:t>
            </a:r>
            <a:r>
              <a:rPr lang="hy-AM" sz="2200" b="1" dirty="0" smtClean="0"/>
              <a:t> </a:t>
            </a:r>
            <a:r>
              <a:rPr lang="hy-AM" sz="2200" b="1" dirty="0" smtClean="0"/>
              <a:t>են </a:t>
            </a:r>
            <a:r>
              <a:rPr lang="hy-AM" sz="2200" b="1" dirty="0" smtClean="0"/>
              <a:t>նրանք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hy-AM" sz="2200" dirty="0" smtClean="0"/>
              <a:t>Լրիվ </a:t>
            </a:r>
            <a:r>
              <a:rPr lang="hy-AM" sz="2200" dirty="0" smtClean="0"/>
              <a:t>պատկեր ունենալու համար շատ </a:t>
            </a:r>
            <a:r>
              <a:rPr lang="hy-AM" sz="2200" dirty="0" err="1" smtClean="0"/>
              <a:t>կարևոր</a:t>
            </a:r>
            <a:r>
              <a:rPr lang="hy-AM" sz="2200" dirty="0" smtClean="0"/>
              <a:t> </a:t>
            </a:r>
            <a:r>
              <a:rPr lang="hy-AM" sz="2200" dirty="0" smtClean="0"/>
              <a:t>է ներառել տարածաշրջանային բաշխման, </a:t>
            </a:r>
            <a:r>
              <a:rPr lang="hy-AM" sz="2200" dirty="0" err="1" smtClean="0"/>
              <a:t>գենդերային</a:t>
            </a:r>
            <a:r>
              <a:rPr lang="hy-AM" sz="2200" dirty="0" smtClean="0"/>
              <a:t>, սոցիալ-տնտեսական կարգավիճակի </a:t>
            </a:r>
            <a:r>
              <a:rPr lang="hy-AM" sz="2200" dirty="0" smtClean="0"/>
              <a:t>և էթնիկ պատկանելիության մասին </a:t>
            </a:r>
            <a:r>
              <a:rPr lang="hy-AM" sz="2200" dirty="0" smtClean="0"/>
              <a:t>տեղեկատվությունը:</a:t>
            </a:r>
            <a:endParaRPr lang="en-US" sz="2200" dirty="0" smtClean="0"/>
          </a:p>
          <a:p>
            <a:pPr algn="just"/>
            <a:r>
              <a:rPr lang="hy-AM" sz="2200" dirty="0" err="1" smtClean="0"/>
              <a:t>Կարեւոր</a:t>
            </a:r>
            <a:r>
              <a:rPr lang="hy-AM" sz="2200" dirty="0" smtClean="0"/>
              <a:t> </a:t>
            </a:r>
            <a:r>
              <a:rPr lang="hy-AM" sz="2200" dirty="0" err="1" smtClean="0"/>
              <a:t>ցուցիչներ</a:t>
            </a:r>
            <a:r>
              <a:rPr lang="hy-AM" sz="2200" dirty="0" smtClean="0"/>
              <a:t> են նաև </a:t>
            </a:r>
            <a:r>
              <a:rPr lang="hy-AM" sz="2200" dirty="0" smtClean="0"/>
              <a:t>դպրոց հաճախելու ցուցանիշները, ինչպես </a:t>
            </a:r>
            <a:r>
              <a:rPr lang="hy-AM" sz="2200" dirty="0" smtClean="0"/>
              <a:t>նաև </a:t>
            </a:r>
            <a:r>
              <a:rPr lang="hy-AM" sz="2400" dirty="0" smtClean="0"/>
              <a:t>հաշմանդամություն ունեցող երեխաների</a:t>
            </a:r>
            <a:r>
              <a:rPr lang="hy-AM" sz="2200" dirty="0" smtClean="0"/>
              <a:t> ուսումնասիրությունների </a:t>
            </a:r>
            <a:r>
              <a:rPr lang="hy-AM" sz="2200" dirty="0" smtClean="0"/>
              <a:t>արդյունքները: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y-AM" sz="2400" b="1" dirty="0" smtClean="0"/>
              <a:t>Որակական տվյալներ` </a:t>
            </a:r>
            <a:r>
              <a:rPr lang="hy-AM" sz="2400" b="1" dirty="0" err="1" smtClean="0"/>
              <a:t>հաշմանադամություն</a:t>
            </a:r>
            <a:r>
              <a:rPr lang="hy-AM" sz="2400" b="1" dirty="0" smtClean="0"/>
              <a:t> ունեցող երեխաների և </a:t>
            </a:r>
            <a:r>
              <a:rPr lang="hy-AM" sz="2400" b="1" dirty="0" smtClean="0"/>
              <a:t>նրանց ընտանիքների տեսակետները, </a:t>
            </a:r>
            <a:r>
              <a:rPr lang="hy-AM" sz="2400" b="1" dirty="0" smtClean="0"/>
              <a:t>կարիքներն ու </a:t>
            </a:r>
            <a:r>
              <a:rPr lang="hy-AM" sz="2400" b="1" dirty="0" smtClean="0"/>
              <a:t>ակնկալիքները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/>
          </a:bodyPr>
          <a:lstStyle/>
          <a:p>
            <a:pPr algn="just"/>
            <a:r>
              <a:rPr lang="hy-AM" sz="1700" dirty="0" smtClean="0"/>
              <a:t>Ծնողների </a:t>
            </a:r>
            <a:r>
              <a:rPr lang="hy-AM" sz="1700" dirty="0" smtClean="0"/>
              <a:t>վերաբերմունքը հաշմանդամություն ունեցող երեխաների կրթության </a:t>
            </a:r>
            <a:r>
              <a:rPr lang="hy-AM" sz="1700" dirty="0" smtClean="0"/>
              <a:t>և </a:t>
            </a:r>
            <a:r>
              <a:rPr lang="hy-AM" sz="1700" dirty="0" smtClean="0"/>
              <a:t>նրանց </a:t>
            </a:r>
            <a:r>
              <a:rPr lang="hy-AM" sz="1700" dirty="0" smtClean="0"/>
              <a:t>հասարակական կյանքում մասնակցության նկատմամբ (</a:t>
            </a:r>
            <a:r>
              <a:rPr lang="hy-AM" sz="1700" dirty="0" smtClean="0"/>
              <a:t>ներառյալ աշխատանքային շուկան</a:t>
            </a:r>
            <a:r>
              <a:rPr lang="hy-AM" sz="1700" dirty="0" smtClean="0"/>
              <a:t>)։</a:t>
            </a:r>
            <a:endParaRPr lang="en-US" sz="1700" dirty="0" smtClean="0"/>
          </a:p>
          <a:p>
            <a:pPr algn="just"/>
            <a:r>
              <a:rPr lang="hy-AM" sz="1700" dirty="0" smtClean="0"/>
              <a:t>Հաշմանդամություն </a:t>
            </a:r>
            <a:r>
              <a:rPr lang="hy-AM" sz="1700" dirty="0" smtClean="0"/>
              <a:t>ունեցող </a:t>
            </a:r>
            <a:r>
              <a:rPr lang="hy-AM" sz="1700" dirty="0" smtClean="0"/>
              <a:t>երեխա ունեցող ընտանիքների </a:t>
            </a:r>
            <a:r>
              <a:rPr lang="hy-AM" sz="1700" dirty="0" err="1" smtClean="0"/>
              <a:t>իրազեկվածությունը</a:t>
            </a:r>
            <a:r>
              <a:rPr lang="hy-AM" sz="1700" dirty="0" smtClean="0"/>
              <a:t> </a:t>
            </a:r>
            <a:r>
              <a:rPr lang="hy-AM" sz="1700" dirty="0" smtClean="0"/>
              <a:t>կրթության և հասարակության </a:t>
            </a:r>
            <a:r>
              <a:rPr lang="hy-AM" sz="1700" dirty="0" smtClean="0"/>
              <a:t>մեջ մասնակցությանը վերաբերող օրենսդրության, քաղաքականության </a:t>
            </a:r>
            <a:r>
              <a:rPr lang="hy-AM" sz="1700" dirty="0" smtClean="0"/>
              <a:t>և </a:t>
            </a:r>
            <a:r>
              <a:rPr lang="hy-AM" sz="1700" dirty="0" err="1" smtClean="0"/>
              <a:t>կանոնակարգերի</a:t>
            </a:r>
            <a:r>
              <a:rPr lang="hy-AM" sz="1700" dirty="0" smtClean="0"/>
              <a:t> վերաբերյալ:</a:t>
            </a:r>
            <a:endParaRPr lang="en-US" sz="1700" dirty="0" smtClean="0"/>
          </a:p>
          <a:p>
            <a:r>
              <a:rPr lang="hy-AM" sz="1700" dirty="0" smtClean="0"/>
              <a:t>Հաշմանդամություն </a:t>
            </a:r>
            <a:r>
              <a:rPr lang="hy-AM" sz="1700" dirty="0" smtClean="0"/>
              <a:t>ունեցող </a:t>
            </a:r>
            <a:r>
              <a:rPr lang="hy-AM" sz="1700" dirty="0" smtClean="0"/>
              <a:t>երեխաների և նրանց խնամակալների կարիքները </a:t>
            </a:r>
            <a:r>
              <a:rPr lang="hy-AM" sz="1700" dirty="0" smtClean="0"/>
              <a:t>կրթության մեջ ներգրավելու համար, ինչպես </a:t>
            </a:r>
            <a:r>
              <a:rPr lang="hy-AM" sz="1700" dirty="0" smtClean="0"/>
              <a:t>նաև </a:t>
            </a:r>
            <a:r>
              <a:rPr lang="hy-AM" sz="1700" dirty="0" smtClean="0"/>
              <a:t>այն միջոցներն ու աջակցությունը, որ նրանք ստանում են դպրոցից </a:t>
            </a:r>
            <a:r>
              <a:rPr lang="hy-AM" sz="1700" dirty="0" smtClean="0"/>
              <a:t>և համայնքից</a:t>
            </a:r>
            <a:endParaRPr lang="en-US" sz="1700" dirty="0" smtClean="0"/>
          </a:p>
          <a:p>
            <a:r>
              <a:rPr lang="hy-AM" sz="1700" dirty="0" smtClean="0"/>
              <a:t>Դասարանում </a:t>
            </a:r>
            <a:r>
              <a:rPr lang="hy-AM" sz="1700" dirty="0" smtClean="0"/>
              <a:t>երեխաների փորձը (ուսուցիչների կողմից տրամադրված աջակցությունը, </a:t>
            </a:r>
            <a:r>
              <a:rPr lang="hy-AM" sz="1700" dirty="0" err="1" smtClean="0"/>
              <a:t>դասընկերների</a:t>
            </a:r>
            <a:r>
              <a:rPr lang="hy-AM" sz="1700" dirty="0" smtClean="0"/>
              <a:t> հետ սոցիալական փոխհարաբերությունները, նրանց </a:t>
            </a:r>
            <a:r>
              <a:rPr lang="hy-AM" sz="1700" dirty="0" err="1" smtClean="0"/>
              <a:t>առջև</a:t>
            </a:r>
            <a:r>
              <a:rPr lang="hy-AM" sz="1700" dirty="0" smtClean="0"/>
              <a:t> </a:t>
            </a:r>
            <a:r>
              <a:rPr lang="hy-AM" sz="1700" dirty="0" smtClean="0"/>
              <a:t>ծառացած խնդիրները </a:t>
            </a:r>
            <a:r>
              <a:rPr lang="hy-AM" sz="1700" dirty="0" err="1" smtClean="0"/>
              <a:t>ևայլն</a:t>
            </a:r>
            <a:r>
              <a:rPr lang="hy-AM" sz="1700" dirty="0" smtClean="0"/>
              <a:t>)։</a:t>
            </a:r>
            <a:endParaRPr lang="en-US" sz="1700" dirty="0" smtClean="0"/>
          </a:p>
          <a:p>
            <a:pPr>
              <a:buNone/>
            </a:pPr>
            <a:endParaRPr lang="en-US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3600" b="1" dirty="0" smtClean="0"/>
              <a:t>Օրենսդրություն </a:t>
            </a:r>
            <a:r>
              <a:rPr lang="hy-AM" sz="3600" b="1" dirty="0" smtClean="0"/>
              <a:t>և </a:t>
            </a:r>
            <a:r>
              <a:rPr lang="hy-AM" sz="3600" b="1" dirty="0" err="1" smtClean="0"/>
              <a:t>քաղաքականություններ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pPr algn="just"/>
            <a:r>
              <a:rPr lang="hy-AM" sz="1600" dirty="0" err="1" smtClean="0"/>
              <a:t>Կարևոր</a:t>
            </a:r>
            <a:r>
              <a:rPr lang="hy-AM" sz="1600" dirty="0" smtClean="0"/>
              <a:t> </a:t>
            </a:r>
            <a:r>
              <a:rPr lang="hy-AM" sz="1600" dirty="0" smtClean="0"/>
              <a:t>է որոշել, թե </a:t>
            </a:r>
            <a:r>
              <a:rPr lang="hy-AM" sz="1600" dirty="0" err="1" smtClean="0"/>
              <a:t>արդյո՞ք</a:t>
            </a:r>
            <a:r>
              <a:rPr lang="hy-AM" sz="1600" dirty="0" smtClean="0"/>
              <a:t> </a:t>
            </a:r>
            <a:r>
              <a:rPr lang="hy-AM" sz="1600" dirty="0" smtClean="0"/>
              <a:t>իրավական </a:t>
            </a:r>
            <a:r>
              <a:rPr lang="hy-AM" sz="1600" dirty="0" smtClean="0"/>
              <a:t>և քաղաքական </a:t>
            </a:r>
            <a:r>
              <a:rPr lang="hy-AM" sz="1600" dirty="0" smtClean="0"/>
              <a:t>շրջանակները </a:t>
            </a:r>
            <a:r>
              <a:rPr lang="hy-AM" sz="1600" dirty="0" smtClean="0"/>
              <a:t> այնպես են սահմանված որպեսզի հեշտացնեն </a:t>
            </a:r>
            <a:r>
              <a:rPr lang="hy-AM" sz="1600" dirty="0" err="1" smtClean="0"/>
              <a:t>ներառումը։</a:t>
            </a:r>
            <a:r>
              <a:rPr lang="hy-AM" sz="1600" dirty="0" smtClean="0"/>
              <a:t> </a:t>
            </a:r>
            <a:r>
              <a:rPr lang="hy-AM" sz="1600" dirty="0" smtClean="0"/>
              <a:t>Իրավիճակի վերլուծության առնչությամբ </a:t>
            </a:r>
            <a:r>
              <a:rPr lang="hy-AM" sz="1600" dirty="0" err="1" smtClean="0"/>
              <a:t>կարևոր</a:t>
            </a:r>
            <a:r>
              <a:rPr lang="hy-AM" sz="1600" dirty="0" smtClean="0"/>
              <a:t> </a:t>
            </a:r>
            <a:r>
              <a:rPr lang="hy-AM" sz="1600" dirty="0" smtClean="0"/>
              <a:t>է պատասխանել </a:t>
            </a:r>
            <a:r>
              <a:rPr lang="hy-AM" sz="1600" dirty="0" smtClean="0"/>
              <a:t>ՅՈՒՆԻՍԵՖ-ի </a:t>
            </a:r>
            <a:r>
              <a:rPr lang="en-US" sz="1600" dirty="0" smtClean="0"/>
              <a:t>(</a:t>
            </a:r>
            <a:r>
              <a:rPr lang="hy-AM" sz="1600" dirty="0" smtClean="0"/>
              <a:t>ՄԱԿ-Ի ՄԱՆԿԱԿԱՆ ՀԻՄՆԱԴՐԱՄ</a:t>
            </a:r>
            <a:r>
              <a:rPr lang="en-US" sz="1600" dirty="0" smtClean="0"/>
              <a:t>)</a:t>
            </a:r>
            <a:r>
              <a:rPr lang="hy-AM" sz="1600" dirty="0" smtClean="0"/>
              <a:t> կողմից առաջարկվող հետևյալ հարցերին.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- </a:t>
            </a:r>
            <a:r>
              <a:rPr lang="hy-AM" sz="1600" dirty="0" smtClean="0"/>
              <a:t>	</a:t>
            </a:r>
            <a:r>
              <a:rPr lang="hy-AM" sz="1600" dirty="0" err="1" smtClean="0"/>
              <a:t>Արդյո՞ք</a:t>
            </a:r>
            <a:r>
              <a:rPr lang="hy-AM" sz="1600" dirty="0" smtClean="0"/>
              <a:t> </a:t>
            </a:r>
            <a:r>
              <a:rPr lang="hy-AM" sz="1600" dirty="0" smtClean="0"/>
              <a:t>բոլոր երեխաներն ունեն կրթություն ստանալու իրավունք: </a:t>
            </a:r>
            <a:r>
              <a:rPr lang="hy-AM" sz="1600" dirty="0" err="1" smtClean="0"/>
              <a:t>Արդյո՞ք</a:t>
            </a:r>
            <a:r>
              <a:rPr lang="hy-AM" sz="1600" dirty="0" smtClean="0"/>
              <a:t> </a:t>
            </a:r>
            <a:r>
              <a:rPr lang="hy-AM" sz="1600" dirty="0" smtClean="0"/>
              <a:t>նրանք ունեն </a:t>
            </a:r>
            <a:r>
              <a:rPr lang="hy-AM" sz="1600" dirty="0" err="1" smtClean="0"/>
              <a:t>ներառական</a:t>
            </a:r>
            <a:r>
              <a:rPr lang="hy-AM" sz="1600" dirty="0" smtClean="0"/>
              <a:t> կրթություն </a:t>
            </a:r>
            <a:r>
              <a:rPr lang="hy-AM" sz="1600" dirty="0" smtClean="0"/>
              <a:t>ստանալու իրավունքը, </a:t>
            </a:r>
            <a:r>
              <a:rPr lang="hy-AM" sz="1600" dirty="0" smtClean="0"/>
              <a:t>և եթե ունեն </a:t>
            </a:r>
            <a:r>
              <a:rPr lang="hy-AM" sz="1600" dirty="0" err="1" smtClean="0"/>
              <a:t>ինչպե՞ս</a:t>
            </a:r>
            <a:r>
              <a:rPr lang="hy-AM" sz="1600" dirty="0" smtClean="0"/>
              <a:t> է  սահմանվել </a:t>
            </a:r>
            <a:r>
              <a:rPr lang="hy-AM" sz="1600" dirty="0" err="1" smtClean="0"/>
              <a:t>ներառումը։</a:t>
            </a:r>
            <a:endParaRPr lang="en-US" sz="1600" dirty="0"/>
          </a:p>
          <a:p>
            <a:pPr algn="just">
              <a:buFontTx/>
              <a:buChar char="-"/>
            </a:pPr>
            <a:r>
              <a:rPr lang="hy-AM" sz="1600" dirty="0" err="1" smtClean="0"/>
              <a:t>Արդյո՞ք</a:t>
            </a:r>
            <a:r>
              <a:rPr lang="hy-AM" sz="1600" dirty="0" smtClean="0"/>
              <a:t> </a:t>
            </a:r>
            <a:r>
              <a:rPr lang="hy-AM" sz="1600" dirty="0" err="1" smtClean="0"/>
              <a:t>քաղաքականությունները</a:t>
            </a:r>
            <a:r>
              <a:rPr lang="hy-AM" sz="1600" dirty="0" smtClean="0"/>
              <a:t>, </a:t>
            </a:r>
            <a:r>
              <a:rPr lang="hy-AM" sz="1600" dirty="0" err="1" smtClean="0"/>
              <a:t>կանոնակարգերը</a:t>
            </a:r>
            <a:r>
              <a:rPr lang="hy-AM" sz="1600" dirty="0" smtClean="0"/>
              <a:t> և օժանդակությունը համապատասխանեն ամբողջ </a:t>
            </a:r>
            <a:r>
              <a:rPr lang="hy-AM" sz="1600" dirty="0" err="1" smtClean="0"/>
              <a:t>երկրում։</a:t>
            </a:r>
            <a:endParaRPr lang="en-US" sz="1600" dirty="0"/>
          </a:p>
          <a:p>
            <a:pPr algn="just">
              <a:buFontTx/>
              <a:buChar char="-"/>
            </a:pPr>
            <a:r>
              <a:rPr lang="hy-AM" sz="1600" dirty="0" err="1" smtClean="0"/>
              <a:t>Արդյո՞ք</a:t>
            </a:r>
            <a:r>
              <a:rPr lang="hy-AM" sz="1600" dirty="0" smtClean="0"/>
              <a:t> </a:t>
            </a:r>
            <a:r>
              <a:rPr lang="hy-AM" sz="1600" dirty="0" smtClean="0"/>
              <a:t>երեխաներն </a:t>
            </a:r>
            <a:r>
              <a:rPr lang="hy-AM" sz="1600" dirty="0" smtClean="0"/>
              <a:t>հասանելի են ողջամիտ </a:t>
            </a:r>
            <a:r>
              <a:rPr lang="hy-AM" sz="1600" dirty="0" smtClean="0"/>
              <a:t>հարմարություններ</a:t>
            </a:r>
            <a:r>
              <a:rPr lang="hy-AM" sz="1600" dirty="0" smtClean="0"/>
              <a:t>:</a:t>
            </a:r>
            <a:endParaRPr lang="en-US" sz="1600" dirty="0"/>
          </a:p>
          <a:p>
            <a:pPr algn="just">
              <a:buFontTx/>
              <a:buChar char="-"/>
            </a:pPr>
            <a:r>
              <a:rPr lang="hy-AM" sz="1600" dirty="0" err="1" smtClean="0"/>
              <a:t>Արդյո՞ք</a:t>
            </a:r>
            <a:r>
              <a:rPr lang="hy-AM" sz="1600" dirty="0" smtClean="0"/>
              <a:t> բոլոր </a:t>
            </a:r>
            <a:r>
              <a:rPr lang="hy-AM" sz="1600" dirty="0" err="1" smtClean="0"/>
              <a:t>սովորոցներն</a:t>
            </a:r>
            <a:r>
              <a:rPr lang="hy-AM" sz="1600" dirty="0" smtClean="0"/>
              <a:t> են հաշվի առնվում </a:t>
            </a:r>
            <a:r>
              <a:rPr lang="hy-AM" sz="1600" dirty="0" smtClean="0"/>
              <a:t>ուսումնական ծրագրեր, </a:t>
            </a:r>
            <a:r>
              <a:rPr lang="hy-AM" sz="1600" dirty="0" err="1" smtClean="0"/>
              <a:t>ուսուցումներ</a:t>
            </a:r>
            <a:r>
              <a:rPr lang="hy-AM" sz="1600" dirty="0" smtClean="0"/>
              <a:t>, </a:t>
            </a:r>
            <a:r>
              <a:rPr lang="hy-AM" sz="1600" dirty="0" smtClean="0"/>
              <a:t>նյութեր </a:t>
            </a:r>
            <a:r>
              <a:rPr lang="hy-AM" sz="1600" dirty="0" smtClean="0"/>
              <a:t>և </a:t>
            </a:r>
            <a:r>
              <a:rPr lang="hy-AM" sz="1600" dirty="0" err="1" smtClean="0"/>
              <a:t>շենքային</a:t>
            </a:r>
            <a:r>
              <a:rPr lang="hy-AM" sz="1600" dirty="0" smtClean="0"/>
              <a:t> պայմաններ նախատեսելիս:</a:t>
            </a:r>
            <a:endParaRPr lang="en-US" sz="1600" dirty="0" smtClean="0"/>
          </a:p>
          <a:p>
            <a:pPr algn="just">
              <a:buFontTx/>
              <a:buChar char="-"/>
            </a:pPr>
            <a:r>
              <a:rPr lang="hy-AM" sz="1600" dirty="0" err="1" smtClean="0"/>
              <a:t>Արդյո՞ք</a:t>
            </a:r>
            <a:r>
              <a:rPr lang="hy-AM" sz="1600" dirty="0" smtClean="0"/>
              <a:t> առկա են պետական կառույցներ</a:t>
            </a:r>
            <a:r>
              <a:rPr lang="en-US" sz="1600" dirty="0" smtClean="0"/>
              <a:t> </a:t>
            </a:r>
            <a:r>
              <a:rPr lang="hy-AM" sz="1600" dirty="0" err="1" smtClean="0"/>
              <a:t>ներառական</a:t>
            </a:r>
            <a:r>
              <a:rPr lang="hy-AM" sz="1600" dirty="0" smtClean="0"/>
              <a:t> կրթություն ապահովելու </a:t>
            </a:r>
            <a:r>
              <a:rPr lang="hy-AM" sz="1600" dirty="0" smtClean="0"/>
              <a:t>համար։</a:t>
            </a:r>
            <a:endParaRPr lang="en-US" sz="1600" dirty="0" smtClean="0"/>
          </a:p>
          <a:p>
            <a:pPr algn="just">
              <a:buNone/>
            </a:pPr>
            <a:endParaRPr lang="en-US" sz="1600" dirty="0" smtClean="0"/>
          </a:p>
          <a:p>
            <a:pPr algn="just"/>
            <a:endParaRPr lang="en-US" sz="1600" dirty="0"/>
          </a:p>
          <a:p>
            <a:pPr algn="just"/>
            <a:endParaRPr 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dirty="0" smtClean="0"/>
              <a:t>Ֆինանսավորում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y-AM" sz="1800" dirty="0" smtClean="0"/>
              <a:t>Ընթացիկ </a:t>
            </a:r>
            <a:r>
              <a:rPr lang="hy-AM" sz="1800" dirty="0" smtClean="0"/>
              <a:t>կրթական բյուջեի վերլուծությունը, ներառյալ ծախսերի մակարդակը </a:t>
            </a:r>
            <a:r>
              <a:rPr lang="hy-AM" sz="1800" dirty="0" smtClean="0"/>
              <a:t>և </a:t>
            </a:r>
            <a:r>
              <a:rPr lang="hy-AM" sz="1800" dirty="0" err="1" smtClean="0"/>
              <a:t>ինչպե՞ս</a:t>
            </a:r>
            <a:r>
              <a:rPr lang="hy-AM" sz="1800" dirty="0" smtClean="0"/>
              <a:t> է այն </a:t>
            </a:r>
            <a:r>
              <a:rPr lang="hy-AM" sz="1800" dirty="0" err="1" smtClean="0"/>
              <a:t>բաշխվումէ</a:t>
            </a:r>
            <a:r>
              <a:rPr lang="hy-AM" sz="1800" dirty="0" smtClean="0"/>
              <a:t> </a:t>
            </a:r>
            <a:r>
              <a:rPr lang="hy-AM" sz="1800" dirty="0" smtClean="0"/>
              <a:t>տարբեր շրջաններում </a:t>
            </a:r>
            <a:r>
              <a:rPr lang="hy-AM" sz="1800" dirty="0" smtClean="0"/>
              <a:t>և տարբեր ծախսերի համար։</a:t>
            </a:r>
            <a:endParaRPr lang="en-US" sz="1800" dirty="0" smtClean="0"/>
          </a:p>
          <a:p>
            <a:pPr algn="just"/>
            <a:r>
              <a:rPr lang="hy-AM" sz="1800" dirty="0" err="1" smtClean="0"/>
              <a:t>Արդյո՞ք</a:t>
            </a:r>
            <a:r>
              <a:rPr lang="hy-AM" sz="1800" dirty="0" smtClean="0"/>
              <a:t> բյուջետային </a:t>
            </a:r>
            <a:r>
              <a:rPr lang="hy-AM" sz="1800" dirty="0" smtClean="0"/>
              <a:t>հատկացումները համապատասխանում են նախարարության պարտականություններին:</a:t>
            </a:r>
            <a:endParaRPr lang="en-US" sz="1800" dirty="0"/>
          </a:p>
          <a:p>
            <a:pPr algn="just"/>
            <a:r>
              <a:rPr lang="hy-AM" sz="1800" dirty="0" smtClean="0"/>
              <a:t>Լրացուցիչ </a:t>
            </a:r>
            <a:r>
              <a:rPr lang="hy-AM" sz="1800" dirty="0" smtClean="0"/>
              <a:t>ծախսերի (ներառյալ ծախսերի </a:t>
            </a:r>
            <a:r>
              <a:rPr lang="hy-AM" sz="1800" dirty="0" smtClean="0"/>
              <a:t>և օգուտների </a:t>
            </a:r>
            <a:r>
              <a:rPr lang="hy-AM" sz="1800" dirty="0" smtClean="0"/>
              <a:t>վերլուծության) </a:t>
            </a:r>
            <a:r>
              <a:rPr lang="hy-AM" sz="1800" dirty="0" err="1" smtClean="0"/>
              <a:t>գնահատումները</a:t>
            </a:r>
            <a:r>
              <a:rPr lang="hy-AM" sz="1800" dirty="0" smtClean="0"/>
              <a:t>, որոնք անհրաժեշտ են լիարժեք </a:t>
            </a:r>
            <a:r>
              <a:rPr lang="hy-AM" sz="1800" dirty="0" smtClean="0"/>
              <a:t>մասնակցություն ապահովելու համար </a:t>
            </a:r>
            <a:r>
              <a:rPr lang="hy-AM" sz="1800" dirty="0" smtClean="0"/>
              <a:t>(ներառյալ դպրոցներից դուրս մնացած երեխաներին)</a:t>
            </a:r>
            <a:endParaRPr lang="en-US" sz="1800" dirty="0"/>
          </a:p>
          <a:p>
            <a:pPr algn="just"/>
            <a:r>
              <a:rPr lang="hy-AM" sz="1800" dirty="0" err="1" smtClean="0"/>
              <a:t>Ստորև</a:t>
            </a:r>
            <a:r>
              <a:rPr lang="hy-AM" sz="1800" dirty="0" smtClean="0"/>
              <a:t> </a:t>
            </a:r>
            <a:r>
              <a:rPr lang="hy-AM" sz="1800" dirty="0" smtClean="0"/>
              <a:t>բերված վերլուծությունները կարող են օգտագործվել </a:t>
            </a:r>
            <a:r>
              <a:rPr lang="hy-AM" sz="1800" dirty="0" smtClean="0"/>
              <a:t>գնահատելու </a:t>
            </a:r>
            <a:r>
              <a:rPr lang="hy-AM" sz="1800" dirty="0" err="1" smtClean="0"/>
              <a:t>համար․</a:t>
            </a:r>
            <a:endParaRPr lang="en-US" sz="1800" dirty="0"/>
          </a:p>
          <a:p>
            <a:pPr algn="just"/>
            <a:r>
              <a:rPr lang="hy-AM" sz="1800" dirty="0" smtClean="0"/>
              <a:t>դպրոցներից դուրս մնացած </a:t>
            </a:r>
            <a:r>
              <a:rPr lang="hy-AM" sz="1800" dirty="0" smtClean="0"/>
              <a:t>երեխաների </a:t>
            </a:r>
            <a:r>
              <a:rPr lang="hy-AM" sz="1800" dirty="0" err="1" smtClean="0"/>
              <a:t>թիվը։</a:t>
            </a:r>
            <a:r>
              <a:rPr lang="en-US" sz="1800" dirty="0" smtClean="0"/>
              <a:t> </a:t>
            </a:r>
            <a:endParaRPr lang="en-US" sz="1800" dirty="0"/>
          </a:p>
          <a:p>
            <a:pPr algn="just"/>
            <a:r>
              <a:rPr lang="hy-AM" sz="1800" dirty="0" smtClean="0"/>
              <a:t>Ֆինանսավորման մեխանիզմի կառուցվածքի վերլուծություն (ֆինանսավորման մոդել </a:t>
            </a:r>
            <a:r>
              <a:rPr lang="hy-AM" sz="1800" dirty="0" smtClean="0"/>
              <a:t>և բաշխում)։</a:t>
            </a:r>
            <a:endParaRPr lang="en-US" sz="1800" dirty="0"/>
          </a:p>
          <a:p>
            <a:pPr algn="just"/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y-AM" sz="2800" b="1" dirty="0" smtClean="0"/>
              <a:t>Շահագրգիռ կողմերի </a:t>
            </a:r>
            <a:r>
              <a:rPr lang="hy-AM" sz="2800" b="1" dirty="0" smtClean="0"/>
              <a:t>և հասարակության վերաբերմունք </a:t>
            </a:r>
            <a:endParaRPr lang="en-US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just"/>
            <a:r>
              <a:rPr lang="hy-AM" sz="1600" dirty="0" smtClean="0"/>
              <a:t>Ցանկացած  ռազմավարական </a:t>
            </a:r>
            <a:r>
              <a:rPr lang="hy-AM" sz="1600" dirty="0" smtClean="0"/>
              <a:t>պլանավորման համար </a:t>
            </a:r>
            <a:r>
              <a:rPr lang="hy-AM" sz="1600" dirty="0" err="1" smtClean="0"/>
              <a:t>կարևոր</a:t>
            </a:r>
            <a:r>
              <a:rPr lang="hy-AM" sz="1600" dirty="0" smtClean="0"/>
              <a:t> </a:t>
            </a:r>
            <a:r>
              <a:rPr lang="hy-AM" sz="1600" dirty="0" smtClean="0"/>
              <a:t>է ուսուցիչների, դպրոցների </a:t>
            </a:r>
            <a:r>
              <a:rPr lang="hy-AM" sz="1600" dirty="0" smtClean="0"/>
              <a:t>ղեկավարության, </a:t>
            </a:r>
            <a:r>
              <a:rPr lang="hy-AM" sz="1600" dirty="0" smtClean="0"/>
              <a:t>համայնքների </a:t>
            </a:r>
            <a:r>
              <a:rPr lang="hy-AM" sz="1600" dirty="0" smtClean="0"/>
              <a:t>և հանրության վերաբերմունքն </a:t>
            </a:r>
            <a:r>
              <a:rPr lang="hy-AM" sz="1600" dirty="0" smtClean="0"/>
              <a:t>ու նախնական </a:t>
            </a:r>
            <a:r>
              <a:rPr lang="hy-AM" sz="1600" dirty="0" smtClean="0"/>
              <a:t>ընկալումները </a:t>
            </a:r>
            <a:r>
              <a:rPr lang="hy-AM" sz="1600" dirty="0" err="1" smtClean="0"/>
              <a:t>ներառականության</a:t>
            </a:r>
            <a:r>
              <a:rPr lang="hy-AM" sz="1600" dirty="0" smtClean="0"/>
              <a:t>  վերաբերյալ:</a:t>
            </a:r>
            <a:endParaRPr lang="en-US" sz="1600" dirty="0" smtClean="0"/>
          </a:p>
          <a:p>
            <a:pPr algn="just"/>
            <a:r>
              <a:rPr lang="hy-AM" sz="1600" dirty="0" smtClean="0"/>
              <a:t>Եթե </a:t>
            </a:r>
            <a:r>
              <a:rPr lang="hy-AM" sz="1600" dirty="0" smtClean="0"/>
              <a:t>ներգրավման գաղափարը շահագրգիռ կողմերի կողմից </a:t>
            </a:r>
            <a:r>
              <a:rPr lang="hy-AM" sz="1600" dirty="0" smtClean="0"/>
              <a:t>չի ընդունվում,  նույնիսկ հնարավորինս </a:t>
            </a:r>
            <a:r>
              <a:rPr lang="hy-AM" sz="1600" dirty="0" smtClean="0"/>
              <a:t>լավագույն ռազմավարությունը </a:t>
            </a:r>
            <a:r>
              <a:rPr lang="hy-AM" sz="1600" dirty="0" smtClean="0"/>
              <a:t>դառնում է ընդամենը թղթի մի կտոր:</a:t>
            </a:r>
            <a:endParaRPr lang="en-US" sz="1600" dirty="0" smtClean="0"/>
          </a:p>
          <a:p>
            <a:pPr algn="just"/>
            <a:r>
              <a:rPr lang="hy-AM" sz="1600" dirty="0" smtClean="0"/>
              <a:t>Շատ </a:t>
            </a:r>
            <a:r>
              <a:rPr lang="hy-AM" sz="1600" dirty="0" err="1" smtClean="0"/>
              <a:t>կարևոր</a:t>
            </a:r>
            <a:r>
              <a:rPr lang="hy-AM" sz="1600" dirty="0" smtClean="0"/>
              <a:t> </a:t>
            </a:r>
            <a:r>
              <a:rPr lang="hy-AM" sz="1600" dirty="0" smtClean="0"/>
              <a:t>է ներկայացնել շահագրգիռ կողմերի </a:t>
            </a:r>
            <a:r>
              <a:rPr lang="hy-AM" sz="1600" dirty="0" smtClean="0"/>
              <a:t>վերաբերմունքը և նախնական </a:t>
            </a:r>
            <a:r>
              <a:rPr lang="hy-AM" sz="1600" dirty="0" smtClean="0"/>
              <a:t>հասկացությունները </a:t>
            </a:r>
            <a:r>
              <a:rPr lang="hy-AM" sz="1600" dirty="0" smtClean="0"/>
              <a:t>պլանավորելու նկատմամբ և ներառելու նրանց ուղղված միջոցառումներ </a:t>
            </a:r>
            <a:r>
              <a:rPr lang="hy-AM" sz="1600" dirty="0" smtClean="0"/>
              <a:t>(օրինակ `տեղեկատվական </a:t>
            </a:r>
            <a:r>
              <a:rPr lang="hy-AM" sz="1600" dirty="0" smtClean="0"/>
              <a:t>քարոզարշավ, </a:t>
            </a:r>
            <a:r>
              <a:rPr lang="hy-AM" sz="1600" dirty="0" smtClean="0"/>
              <a:t>իրազեկության բարձրացման սեմինարներ, </a:t>
            </a:r>
            <a:r>
              <a:rPr lang="hy-AM" sz="1600" dirty="0" smtClean="0"/>
              <a:t>աշխատանքային հանդիպումներ և </a:t>
            </a:r>
            <a:r>
              <a:rPr lang="hy-AM" sz="1600" dirty="0" smtClean="0"/>
              <a:t>այլն</a:t>
            </a:r>
            <a:r>
              <a:rPr lang="hy-AM" sz="1600" dirty="0" smtClean="0"/>
              <a:t>)։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800" b="1" dirty="0" smtClean="0"/>
              <a:t>Հաշմանդամություն ունեցող երեխաների կրթությանը վերաբերող կրթության որակ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hy-AM" sz="1800" dirty="0" smtClean="0"/>
              <a:t>Անհրաժեշտ է գնահատել կրթական համակարգի ներկայիս վիճակը:</a:t>
            </a:r>
            <a:endParaRPr lang="en-US" sz="1800" dirty="0" smtClean="0"/>
          </a:p>
          <a:p>
            <a:pPr algn="just"/>
            <a:r>
              <a:rPr lang="hy-AM" sz="1800" dirty="0" smtClean="0"/>
              <a:t>Ուսումնական ծրագիր (տեղեկատվություն հաշմանդամություն ունեցող երեխաների, կրթության տարբեր մակարդակների և կրթական բովանդակության  մեջ ճշգրտումների մասին և </a:t>
            </a:r>
            <a:r>
              <a:rPr lang="hy-AM" sz="1800" dirty="0" smtClean="0"/>
              <a:t>այլն</a:t>
            </a:r>
            <a:r>
              <a:rPr lang="en-US" sz="1800" dirty="0" smtClean="0"/>
              <a:t>):</a:t>
            </a:r>
            <a:endParaRPr lang="hy-AM" sz="1800" dirty="0" smtClean="0"/>
          </a:p>
          <a:p>
            <a:pPr algn="just"/>
            <a:r>
              <a:rPr lang="hy-AM" sz="1800" dirty="0" smtClean="0"/>
              <a:t>Ուսուցիչների </a:t>
            </a:r>
            <a:r>
              <a:rPr lang="hy-AM" sz="1800" dirty="0" err="1" smtClean="0"/>
              <a:t>վերապատրաստում։</a:t>
            </a:r>
            <a:endParaRPr lang="en-US" sz="1800" dirty="0" smtClean="0"/>
          </a:p>
          <a:p>
            <a:pPr algn="just"/>
            <a:r>
              <a:rPr lang="hy-AM" sz="1800" dirty="0" err="1" smtClean="0"/>
              <a:t>Դասասենյակի</a:t>
            </a:r>
            <a:r>
              <a:rPr lang="hy-AM" sz="1800" dirty="0" smtClean="0"/>
              <a:t> կառավարում և </a:t>
            </a:r>
            <a:r>
              <a:rPr lang="hy-AM" sz="1800" dirty="0" err="1" smtClean="0"/>
              <a:t>դասավանդում։</a:t>
            </a:r>
            <a:endParaRPr lang="cs-CZ" sz="1800" dirty="0" smtClean="0"/>
          </a:p>
          <a:p>
            <a:pPr algn="just"/>
            <a:r>
              <a:rPr lang="hy-AM" sz="1800" dirty="0" smtClean="0"/>
              <a:t>Քննությունների անցկացման </a:t>
            </a:r>
            <a:r>
              <a:rPr lang="hy-AM" sz="1800" dirty="0" err="1" smtClean="0"/>
              <a:t>պայմանները։</a:t>
            </a:r>
            <a:endParaRPr lang="en-US" sz="1800" dirty="0" smtClean="0"/>
          </a:p>
          <a:p>
            <a:pPr algn="just"/>
            <a:r>
              <a:rPr lang="hy-AM" sz="1800" dirty="0" smtClean="0"/>
              <a:t>Շենքերի </a:t>
            </a:r>
            <a:r>
              <a:rPr lang="hy-AM" sz="1800" dirty="0" smtClean="0"/>
              <a:t>մատչելիությունը (մատչելի շենքեր), նյութեր (հատուկ օժանդակ միջոցներ, հարմարեցված դիդակտիկ նյութեր) </a:t>
            </a:r>
            <a:r>
              <a:rPr lang="hy-AM" sz="1800" dirty="0" smtClean="0"/>
              <a:t>և կապ </a:t>
            </a:r>
            <a:r>
              <a:rPr lang="hy-AM" sz="1800" dirty="0" smtClean="0"/>
              <a:t>(</a:t>
            </a:r>
            <a:r>
              <a:rPr lang="hy-AM" sz="1800" dirty="0" smtClean="0"/>
              <a:t>նշանների </a:t>
            </a:r>
            <a:r>
              <a:rPr lang="hy-AM" sz="1800" dirty="0" smtClean="0"/>
              <a:t>լեզու, այլընտրանքային </a:t>
            </a:r>
            <a:r>
              <a:rPr lang="hy-AM" sz="1800" dirty="0" smtClean="0"/>
              <a:t>հաղորդակցություն</a:t>
            </a:r>
            <a:r>
              <a:rPr lang="en-US" sz="1800" dirty="0" smtClean="0"/>
              <a:t>):</a:t>
            </a:r>
            <a:endParaRPr lang="en-US" sz="1800" dirty="0" smtClean="0"/>
          </a:p>
          <a:p>
            <a:pPr algn="just"/>
            <a:r>
              <a:rPr lang="hy-AM" sz="1800" dirty="0" smtClean="0"/>
              <a:t>Մասնագետների մատչելիությունը (դպրոցական </a:t>
            </a:r>
            <a:r>
              <a:rPr lang="hy-AM" sz="1800" dirty="0" err="1" smtClean="0"/>
              <a:t>հոգեբաններ</a:t>
            </a:r>
            <a:r>
              <a:rPr lang="hy-AM" sz="1800" dirty="0" smtClean="0"/>
              <a:t>, հատուկ մանկավարժներ) </a:t>
            </a:r>
            <a:r>
              <a:rPr lang="hy-AM" sz="1800" dirty="0" smtClean="0"/>
              <a:t>և դպրոցներից </a:t>
            </a:r>
            <a:r>
              <a:rPr lang="hy-AM" sz="1800" dirty="0" smtClean="0"/>
              <a:t>դուրս </a:t>
            </a:r>
            <a:r>
              <a:rPr lang="hy-AM" sz="1800" dirty="0" smtClean="0"/>
              <a:t>ռեսուրս կենտրոններ)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algn="just">
              <a:buNone/>
            </a:pPr>
            <a:r>
              <a:rPr lang="cs-CZ" sz="1800" dirty="0" smtClean="0"/>
              <a:t>-    </a:t>
            </a:r>
            <a:r>
              <a:rPr lang="hy-AM" sz="1800" dirty="0" smtClean="0"/>
              <a:t>Կարելի </a:t>
            </a:r>
            <a:r>
              <a:rPr lang="hy-AM" sz="1800" dirty="0" smtClean="0"/>
              <a:t>է գնահատել կոնկրետ դպրոցի քաղաքականությունը, պրակտիկան </a:t>
            </a:r>
            <a:r>
              <a:rPr lang="hy-AM" sz="1800" dirty="0" err="1" smtClean="0"/>
              <a:t>ևմշակույթը</a:t>
            </a:r>
            <a:r>
              <a:rPr lang="hy-AM" sz="1800" dirty="0" smtClean="0"/>
              <a:t>:  </a:t>
            </a:r>
            <a:r>
              <a:rPr lang="hy-AM" sz="1800" dirty="0" smtClean="0"/>
              <a:t>Օրինակ. </a:t>
            </a:r>
            <a:r>
              <a:rPr lang="hy-AM" sz="1800" dirty="0" smtClean="0"/>
              <a:t>ըստ ներգրավման ինդեքսի (</a:t>
            </a:r>
            <a:r>
              <a:rPr lang="en-US" sz="1800" dirty="0" smtClean="0"/>
              <a:t>Booth, </a:t>
            </a:r>
            <a:r>
              <a:rPr lang="en-US" sz="1800" dirty="0" err="1" smtClean="0"/>
              <a:t>Ainscow</a:t>
            </a:r>
            <a:r>
              <a:rPr lang="en-US" sz="1800" dirty="0" smtClean="0"/>
              <a:t>)</a:t>
            </a:r>
            <a:r>
              <a:rPr lang="en-US" sz="1800" dirty="0" smtClean="0"/>
              <a:t> :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1004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Motiv sady Office</vt:lpstr>
      <vt:lpstr>Հաշմանդամություն ունեցող երեխաների կրթական համակարգի գնահատում</vt:lpstr>
      <vt:lpstr>Իրավիճակի վերլուծություն</vt:lpstr>
      <vt:lpstr>Քանակական տվյալներ –  Ովքե՞ր են հաշմանդամություն ունեցող երեխաները և որտե՞ղ են նրանք</vt:lpstr>
      <vt:lpstr>Քանակական տվյալներ –  Ովքե՞ր են հաշմանդամություն ունեցող երեխաները և որտե՞ղ են նրանք</vt:lpstr>
      <vt:lpstr>Որակական տվյալներ` հաշմանադամություն ունեցող երեխաների և նրանց ընտանիքների տեսակետները, կարիքներն ու ակնկալիքները</vt:lpstr>
      <vt:lpstr>Օրենսդրություն և քաղաքականություններ</vt:lpstr>
      <vt:lpstr>Ֆինանսավորում</vt:lpstr>
      <vt:lpstr>Շահագրգիռ կողմերի և հասարակության վերաբերմունք </vt:lpstr>
      <vt:lpstr>Հաշմանդամություն ունեցող երեխաների կրթությանը վերաբերող կրթության որակ</vt:lpstr>
      <vt:lpstr>Տվյալների մեկնաբանություն</vt:lpstr>
      <vt:lpstr>Պլանավորում</vt:lpstr>
      <vt:lpstr>Համայնքային աջակցության ծառայություններ</vt:lpstr>
      <vt:lpstr>Վաղ միջամտություն</vt:lpstr>
      <vt:lpstr>Ռեսուրսներ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sector: social inclusion of children with disabilities</dc:title>
  <dc:creator>User</dc:creator>
  <cp:lastModifiedBy>USER</cp:lastModifiedBy>
  <cp:revision>49</cp:revision>
  <dcterms:created xsi:type="dcterms:W3CDTF">2018-09-17T06:17:40Z</dcterms:created>
  <dcterms:modified xsi:type="dcterms:W3CDTF">2018-11-06T14:18:50Z</dcterms:modified>
</cp:coreProperties>
</file>