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6" r:id="rId4"/>
    <p:sldId id="262" r:id="rId5"/>
    <p:sldId id="267" r:id="rId6"/>
    <p:sldId id="263" r:id="rId7"/>
    <p:sldId id="257" r:id="rId8"/>
    <p:sldId id="265" r:id="rId9"/>
    <p:sldId id="264" r:id="rId10"/>
    <p:sldId id="259" r:id="rId11"/>
    <p:sldId id="268" r:id="rId12"/>
    <p:sldId id="258" r:id="rId13"/>
    <p:sldId id="26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59046" autoAdjust="0"/>
  </p:normalViewPr>
  <p:slideViewPr>
    <p:cSldViewPr snapToGrid="0">
      <p:cViewPr varScale="1">
        <p:scale>
          <a:sx n="52" d="100"/>
          <a:sy n="52" d="100"/>
        </p:scale>
        <p:origin x="-20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FFAF-8244-4802-9738-71D45689AF3D}" type="datetimeFigureOut">
              <a:rPr lang="en-GB" smtClean="0"/>
              <a:pPr/>
              <a:t>24/08/2018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7FBA-1E46-4903-9DD2-7237A34B5F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60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7FBA-1E46-4903-9DD2-7237A34B5F2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!!! </a:t>
            </a:r>
            <a:r>
              <a:rPr lang="en-US" dirty="0" smtClean="0"/>
              <a:t>policies that are concerned with human rights, public acceptability, or social justice may </a:t>
            </a:r>
            <a:r>
              <a:rPr lang="en-US" b="1" dirty="0" smtClean="0"/>
              <a:t>require other evidence than what randomized trials provide</a:t>
            </a:r>
            <a:r>
              <a:rPr lang="en-US" dirty="0" smtClean="0"/>
              <a:t>, or may require moral philosophical reasoning in addition to considerations of evidence of intervention effect</a:t>
            </a:r>
            <a:r>
              <a:rPr lang="cs-CZ" dirty="0" smtClean="0"/>
              <a:t>!!!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7FBA-1E46-4903-9DD2-7237A34B5F2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11563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Ad 1.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just </a:t>
            </a:r>
            <a:r>
              <a:rPr lang="cs-CZ" baseline="0" dirty="0" err="1" smtClean="0"/>
              <a:t>formal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indicators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shows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mostly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 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77FBA-1E46-4903-9DD2-7237A34B5F2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10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8594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5601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3911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781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406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378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5774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9888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9892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159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745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98482-492C-4B01-94D1-EBB4D0BE3D40}" type="datetimeFigureOut">
              <a:rPr lang="cs-CZ" smtClean="0"/>
              <a:pPr/>
              <a:t>24.8.2018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80A8-02E9-4230-BCD0-4BD5CE01C0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0998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y-AM" b="1" dirty="0" smtClean="0"/>
              <a:t>Փաստերի վրա հիմնված քաղաքականության հայեցակարգը և կիրառումը</a:t>
            </a:r>
            <a:br>
              <a:rPr lang="hy-AM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Իրավիճակը </a:t>
            </a:r>
            <a:r>
              <a:rPr lang="hy-AM" dirty="0" err="1" smtClean="0"/>
              <a:t>Չեխիայի</a:t>
            </a:r>
            <a:r>
              <a:rPr lang="hy-AM" dirty="0" smtClean="0"/>
              <a:t> Հանրապետությունում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50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000" dirty="0" err="1" smtClean="0"/>
              <a:t>Չեխիայի</a:t>
            </a:r>
            <a:r>
              <a:rPr lang="hy-AM" sz="3000" dirty="0" smtClean="0"/>
              <a:t> հանրապետությունում քաղաքականությունների մշակման միտումները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605838" cy="435133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y-AM" sz="3800" dirty="0" smtClean="0"/>
              <a:t>Մեր քաղաքականությունների մշակման անբավարար փաստեր – ներկայիս/ժամանակակից քաղաքականությունների մշակումը քննադատվում է քաղաքականության </a:t>
            </a:r>
            <a:r>
              <a:rPr lang="hy-AM" sz="3800" dirty="0" err="1" smtClean="0"/>
              <a:t>ձևական</a:t>
            </a:r>
            <a:r>
              <a:rPr lang="hy-AM" sz="3800" dirty="0" smtClean="0"/>
              <a:t> իրականացման </a:t>
            </a:r>
            <a:r>
              <a:rPr lang="hy-AM" sz="3800" dirty="0" err="1" smtClean="0"/>
              <a:t>համար`առանց</a:t>
            </a:r>
            <a:r>
              <a:rPr lang="hy-AM" sz="3800" dirty="0" smtClean="0"/>
              <a:t> դրա նպատակի և արդյունքների արտացոլման:</a:t>
            </a:r>
            <a:endParaRPr lang="en-US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hy-AM" sz="3800" dirty="0" smtClean="0"/>
              <a:t>Քաղաքականությունների իրականացումը շարունակվում է ընկալվել նոր հանրային կառավարման </a:t>
            </a:r>
            <a:r>
              <a:rPr lang="hy-AM" sz="3800" dirty="0" err="1" smtClean="0"/>
              <a:t>իմաստով`հանրային</a:t>
            </a:r>
            <a:r>
              <a:rPr lang="hy-AM" sz="3800" dirty="0" smtClean="0"/>
              <a:t> կառավարմանը բնորոշ արդյունքներով:</a:t>
            </a:r>
            <a:endParaRPr lang="en-US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hy-AM" sz="3800" dirty="0" smtClean="0"/>
              <a:t>Փաստերի վրա հիմնված քաղաքականությունը </a:t>
            </a:r>
            <a:r>
              <a:rPr lang="hy-AM" sz="3800" dirty="0" err="1" smtClean="0"/>
              <a:t>Չեխիայի</a:t>
            </a:r>
            <a:r>
              <a:rPr lang="hy-AM" sz="3800" dirty="0" smtClean="0"/>
              <a:t> քաղաքականությունների մշակման և հանրային կառավարման հիմնական/առանցքային թեմա </a:t>
            </a:r>
            <a:r>
              <a:rPr lang="hy-AM" sz="3800" dirty="0" err="1" smtClean="0"/>
              <a:t>չէ։</a:t>
            </a:r>
            <a:r>
              <a:rPr lang="en-US" sz="3800" dirty="0" smtClean="0"/>
              <a:t> </a:t>
            </a:r>
            <a:r>
              <a:rPr lang="hy-AM" sz="3800" dirty="0" smtClean="0"/>
              <a:t>Այն ԿԱԳ-ի (Կարգավորիչ ազդեցության գնահատում) մաս դարձնելու փորձեր են արվել, սակայն հնարավոր </a:t>
            </a:r>
            <a:r>
              <a:rPr lang="hy-AM" sz="3800" dirty="0" err="1" smtClean="0"/>
              <a:t>հետևանքների</a:t>
            </a:r>
            <a:r>
              <a:rPr lang="hy-AM" sz="3800" dirty="0" smtClean="0"/>
              <a:t> գնահատման համար օգտագործվող փաստերի մակարդակը մնում է դրա </a:t>
            </a:r>
            <a:r>
              <a:rPr lang="hy-AM" sz="3800" dirty="0" err="1" smtClean="0"/>
              <a:t>ակունքներում։</a:t>
            </a:r>
            <a:endParaRPr lang="en-US" sz="3800" dirty="0" smtClean="0"/>
          </a:p>
          <a:p>
            <a:pPr marL="514350" indent="-514350">
              <a:buFont typeface="+mj-lt"/>
              <a:buAutoNum type="arabicPeriod"/>
            </a:pPr>
            <a:endParaRPr lang="en-US" sz="2100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sz="1900" dirty="0" smtClean="0"/>
              <a:t>As </a:t>
            </a:r>
            <a:r>
              <a:rPr lang="cs-CZ" sz="1900" dirty="0" err="1" smtClean="0"/>
              <a:t>stated</a:t>
            </a:r>
            <a:r>
              <a:rPr lang="cs-CZ" sz="1900" dirty="0" smtClean="0"/>
              <a:t> In </a:t>
            </a:r>
            <a:r>
              <a:rPr lang="cs-CZ" sz="1900" dirty="0" err="1" smtClean="0"/>
              <a:t>Strategy</a:t>
            </a:r>
            <a:r>
              <a:rPr lang="cs-CZ" sz="1900" dirty="0" smtClean="0"/>
              <a:t> </a:t>
            </a:r>
            <a:r>
              <a:rPr lang="cs-CZ" sz="1900" dirty="0"/>
              <a:t>Czech Republic </a:t>
            </a:r>
            <a:r>
              <a:rPr lang="cs-CZ" sz="1900" dirty="0" smtClean="0"/>
              <a:t>2030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038" y="1343593"/>
            <a:ext cx="2890837" cy="37364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399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dirty="0" smtClean="0"/>
              <a:t>Նոր հանրային կառավարումը ընդդեմ Նոր հանրային ղեկավարման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49760710"/>
              </p:ext>
            </p:extLst>
          </p:nvPr>
        </p:nvGraphicFramePr>
        <p:xfrm>
          <a:off x="838200" y="1676400"/>
          <a:ext cx="10791825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75">
                  <a:extLst>
                    <a:ext uri="{9D8B030D-6E8A-4147-A177-3AD203B41FA5}">
                      <a16:colId xmlns="" xmlns:a16="http://schemas.microsoft.com/office/drawing/2014/main" val="4053804321"/>
                    </a:ext>
                  </a:extLst>
                </a:gridCol>
                <a:gridCol w="3597275">
                  <a:extLst>
                    <a:ext uri="{9D8B030D-6E8A-4147-A177-3AD203B41FA5}">
                      <a16:colId xmlns="" xmlns:a16="http://schemas.microsoft.com/office/drawing/2014/main" val="2596720101"/>
                    </a:ext>
                  </a:extLst>
                </a:gridCol>
                <a:gridCol w="3597275">
                  <a:extLst>
                    <a:ext uri="{9D8B030D-6E8A-4147-A177-3AD203B41FA5}">
                      <a16:colId xmlns="" xmlns:a16="http://schemas.microsoft.com/office/drawing/2014/main" val="2256592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y-AM" sz="2800" baseline="0" dirty="0" smtClean="0"/>
                        <a:t>«հրաման և վերահսկողություն»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y-AM" sz="2800" baseline="0" dirty="0" smtClean="0"/>
                        <a:t>«համակարգային մտածողություն»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4476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y-AM" sz="1800" dirty="0" err="1" smtClean="0"/>
                        <a:t>Վերևից</a:t>
                      </a:r>
                      <a:r>
                        <a:rPr lang="hy-AM" sz="1800" dirty="0" smtClean="0"/>
                        <a:t> – </a:t>
                      </a:r>
                      <a:r>
                        <a:rPr lang="hy-AM" sz="1800" dirty="0" err="1" smtClean="0"/>
                        <a:t>ներքև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800" dirty="0" smtClean="0"/>
                        <a:t>ՀԵՌԱՆԿԱՐԱՅԻՆ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Դրսից - ներս</a:t>
                      </a:r>
                      <a:endParaRPr lang="cs-CZ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999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y-AM" sz="1800" dirty="0" smtClean="0"/>
                        <a:t>Ֆունկցիոնալ մասնագիտացում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800" dirty="0" smtClean="0"/>
                        <a:t>ԱՇԽԱՏԱՆՔԱՅԻՆ</a:t>
                      </a:r>
                      <a:r>
                        <a:rPr lang="hy-AM" sz="1800" baseline="0" dirty="0" smtClean="0"/>
                        <a:t> ՆԱԽԱԳԾՈՒՄ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Հաճախորդների պահանջների բավարարում</a:t>
                      </a:r>
                      <a:endParaRPr lang="cs-CZ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49456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y-AM" sz="1800" dirty="0" smtClean="0"/>
                        <a:t>Ամենօրյա աշխատանքից առանձնացված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800" dirty="0" smtClean="0"/>
                        <a:t>ՈՐՈՇՈՒՄ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Աշխատանքների մի մասը</a:t>
                      </a:r>
                      <a:endParaRPr lang="cs-CZ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198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y-AM" sz="1800" dirty="0" smtClean="0"/>
                        <a:t>Մեկ անմիջական արդյունք , ստանդարտացված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800" dirty="0" smtClean="0"/>
                        <a:t>ՄՈՆԻԹՈՐԻՆԳ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Արդյունքի </a:t>
                      </a:r>
                      <a:r>
                        <a:rPr lang="hy-AM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մոնիթրինգ</a:t>
                      </a:r>
                      <a:endParaRPr lang="cs-CZ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760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y-AM" sz="1800" dirty="0" smtClean="0"/>
                        <a:t>արտաքին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800" dirty="0" smtClean="0"/>
                        <a:t>ՄՈՏԻՎԱՑԻԱ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ներքին</a:t>
                      </a:r>
                      <a:endParaRPr lang="cs-CZ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4645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Կատարել պլանը, բյուջեն, կառավարել աշխատողին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800" dirty="0" smtClean="0"/>
                        <a:t>ԿԱՌԱՎԱՐՈՒՄ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Համակարգի նախագծում և կառավարում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39038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Պայմանագրի վրա հիմնված</a:t>
                      </a:r>
                      <a:endParaRPr lang="cs-CZ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y-AM" sz="1800" dirty="0" smtClean="0"/>
                        <a:t>ՀԱՃԱԽՈՐԴՆԵՐԻ ՀԵՏ ՀԱՐԱԲԵՐՈՒԹՅՈՒՆՆԵՐԸ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295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y-AM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Կարիքների վրա հիմնված</a:t>
                      </a:r>
                      <a:endParaRPr lang="pl-PL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788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126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Կարգավորիչ ազդեցության գնահատում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y-AM" dirty="0" smtClean="0"/>
              <a:t>Չեխական յուրաքանչյուր օրենք պետք է գնահատվի, օգտագործելով ակնկալվող արժեքների օգտագործման վրա հիմնված վերլուծության կոմպլեքս:</a:t>
            </a:r>
            <a:endParaRPr lang="cs-CZ" dirty="0" smtClean="0"/>
          </a:p>
          <a:p>
            <a:r>
              <a:rPr lang="hy-AM" dirty="0" smtClean="0"/>
              <a:t>Լուծված խնդրի սահմանում</a:t>
            </a:r>
            <a:r>
              <a:rPr lang="cs-CZ" dirty="0" smtClean="0"/>
              <a:t> </a:t>
            </a:r>
          </a:p>
          <a:p>
            <a:r>
              <a:rPr lang="hy-AM" dirty="0" smtClean="0"/>
              <a:t>Ռիսկի գնահատում</a:t>
            </a:r>
            <a:endParaRPr lang="cs-CZ" dirty="0" smtClean="0"/>
          </a:p>
          <a:p>
            <a:r>
              <a:rPr lang="hy-AM" dirty="0" smtClean="0"/>
              <a:t>Հնարավոր տարբերակներ</a:t>
            </a:r>
            <a:r>
              <a:rPr lang="cs-CZ" dirty="0" smtClean="0"/>
              <a:t> </a:t>
            </a:r>
          </a:p>
          <a:p>
            <a:r>
              <a:rPr lang="hy-AM" dirty="0" smtClean="0"/>
              <a:t>Ծախսերի և օգուտների վերլուծություն</a:t>
            </a:r>
            <a:endParaRPr lang="cs-CZ" dirty="0"/>
          </a:p>
          <a:p>
            <a:r>
              <a:rPr lang="hy-AM" dirty="0" smtClean="0"/>
              <a:t>Հանրային բյուջեի, չեխական տնտեսության մրցունակության, սոցիալական ազդեցությունների, շրջակա միջավայրի վրա ազդեցությունների, անվտանգության ազդեցության </a:t>
            </a:r>
            <a:r>
              <a:rPr lang="hy-AM" dirty="0" err="1" smtClean="0"/>
              <a:t>վերլուծություն։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869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content-vie1-1.xx.fbcdn.net/v/t1.0-1/p200x200/13179282_1144263282271020_5448339236018482647_n.jpg?_nc_cat=0&amp;oh=6c532a44363f5b65adfc2d2e4e80ea8c&amp;oe=5C09183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968" y="1207520"/>
            <a:ext cx="1772444" cy="17724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y-AM" dirty="0" smtClean="0"/>
              <a:t>Վաղ թռչնակ - սոցիալական նորարարության աջակցության ծրագիր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hy-AM" dirty="0" smtClean="0"/>
              <a:t>Մասնավորապես </a:t>
            </a:r>
            <a:r>
              <a:rPr lang="hy-AM" b="1" dirty="0" smtClean="0"/>
              <a:t>աջակցում է շահերի պաշտպանությանն ու գիտելիքների հարթակների ստեղծմանը, որոնք զարգացնում են, ստուգում և գնահատում սոցիալական </a:t>
            </a:r>
            <a:r>
              <a:rPr lang="hy-AM" b="1" dirty="0" err="1" smtClean="0"/>
              <a:t>նորարարությունը</a:t>
            </a:r>
            <a:r>
              <a:rPr lang="hy-AM" dirty="0" smtClean="0"/>
              <a:t> այնպիսի </a:t>
            </a:r>
            <a:r>
              <a:rPr lang="hy-AM" dirty="0" err="1" smtClean="0"/>
              <a:t>թեմաներում</a:t>
            </a:r>
            <a:r>
              <a:rPr lang="hy-AM" dirty="0" smtClean="0"/>
              <a:t>, ինչպիսիք են.</a:t>
            </a:r>
            <a:endParaRPr lang="en-US" dirty="0" smtClean="0"/>
          </a:p>
          <a:p>
            <a:pPr lvl="1"/>
            <a:r>
              <a:rPr lang="hy-AM" dirty="0" err="1" smtClean="0"/>
              <a:t>Անօթևաններ</a:t>
            </a:r>
            <a:endParaRPr lang="en-GB" dirty="0" smtClean="0"/>
          </a:p>
          <a:p>
            <a:pPr lvl="1"/>
            <a:r>
              <a:rPr lang="hy-AM" dirty="0" err="1" smtClean="0"/>
              <a:t>Տարեցներ</a:t>
            </a:r>
            <a:endParaRPr lang="en-GB" dirty="0" smtClean="0"/>
          </a:p>
          <a:p>
            <a:pPr lvl="1"/>
            <a:r>
              <a:rPr lang="hy-AM" dirty="0" smtClean="0"/>
              <a:t>Հոգեկան հիվանդություն</a:t>
            </a:r>
            <a:endParaRPr lang="en-GB" dirty="0" smtClean="0"/>
          </a:p>
          <a:p>
            <a:pPr lvl="1"/>
            <a:r>
              <a:rPr lang="hy-AM" dirty="0" smtClean="0"/>
              <a:t>Սոցիալապես բացառված տարածքներ</a:t>
            </a:r>
            <a:endParaRPr lang="en-GB" dirty="0" smtClean="0"/>
          </a:p>
          <a:p>
            <a:pPr lvl="1"/>
            <a:r>
              <a:rPr lang="hy-AM" dirty="0" smtClean="0"/>
              <a:t>Միգրացիա</a:t>
            </a:r>
            <a:endParaRPr lang="en-GB" dirty="0" smtClean="0"/>
          </a:p>
          <a:p>
            <a:pPr lvl="1"/>
            <a:r>
              <a:rPr lang="hy-AM" dirty="0" err="1" smtClean="0"/>
              <a:t>Պրոբացիա</a:t>
            </a:r>
            <a:endParaRPr lang="en-GB" dirty="0" smtClean="0"/>
          </a:p>
          <a:p>
            <a:pPr marL="457200" lvl="1" indent="0">
              <a:buNone/>
            </a:pPr>
            <a:r>
              <a:rPr lang="hy-AM" dirty="0" smtClean="0"/>
              <a:t>Նպատակն է </a:t>
            </a:r>
            <a:r>
              <a:rPr lang="hy-AM" dirty="0" err="1" smtClean="0"/>
              <a:t>փորձարկված</a:t>
            </a:r>
            <a:r>
              <a:rPr lang="hy-AM" dirty="0" smtClean="0"/>
              <a:t>/ստուգված լուծումներ ապահովել այդ թեմաներով զբաղվող ցանկացած հաստատության համար։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dirty="0" err="1" smtClean="0"/>
              <a:t>Չեխիայի</a:t>
            </a:r>
            <a:r>
              <a:rPr lang="hy-AM" dirty="0" smtClean="0"/>
              <a:t> Հանրապետությունում Փաստերի վրա հիմնված </a:t>
            </a:r>
            <a:r>
              <a:rPr lang="hy-AM" dirty="0" err="1" smtClean="0"/>
              <a:t>քաղաքականություններին</a:t>
            </a:r>
            <a:r>
              <a:rPr lang="hy-AM" dirty="0" smtClean="0"/>
              <a:t> վերաբերող վերջին նորություններ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24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300" dirty="0" smtClean="0"/>
              <a:t>Փաստերի վրա հիմնված քաղաքականության մշակում</a:t>
            </a:r>
            <a:endParaRPr lang="en-GB" sz="3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sz="2500" dirty="0" smtClean="0"/>
              <a:t>Քաղաքական որոշումները հայտնվում են խստորեն հաստատված օբյեկտիվ ապացույցներով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026" name="Picture 2" descr="VÃ½sledek obrÃ¡zku pro when evidence do not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2237240"/>
            <a:ext cx="6038850" cy="4791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1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dirty="0" smtClean="0"/>
              <a:t>Փաստերի վրա հիմնված քաղաքականության մշակման մոտեցում</a:t>
            </a:r>
            <a:endParaRPr lang="en-GB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Կարև</a:t>
            </a:r>
            <a:r>
              <a:rPr lang="hy-AM" dirty="0" smtClean="0"/>
              <a:t>որում է ստատուս </a:t>
            </a:r>
            <a:r>
              <a:rPr lang="hy-AM" dirty="0" err="1" smtClean="0"/>
              <a:t>քվոյին</a:t>
            </a:r>
            <a:r>
              <a:rPr lang="hy-AM" dirty="0" smtClean="0"/>
              <a:t> վերաբերող </a:t>
            </a:r>
            <a:r>
              <a:rPr lang="hy-AM" dirty="0" err="1" smtClean="0"/>
              <a:t>անեկդոտների</a:t>
            </a:r>
            <a:r>
              <a:rPr lang="hy-AM" dirty="0" smtClean="0"/>
              <a:t>, գաղափարախոսության, մարքեթինգի և </a:t>
            </a:r>
            <a:r>
              <a:rPr lang="hy-AM" dirty="0" err="1" smtClean="0"/>
              <a:t>իներտության</a:t>
            </a:r>
            <a:r>
              <a:rPr lang="hy-AM" dirty="0" smtClean="0"/>
              <a:t> նորարարական մոտեցումներով գնահատման մանրակրկիտ հետազոտությունների արդյունքները, տվյալները և </a:t>
            </a:r>
            <a:r>
              <a:rPr lang="hy-AM" dirty="0" err="1" smtClean="0"/>
              <a:t>վերլուծությունները։</a:t>
            </a:r>
            <a:endParaRPr lang="en-US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hy-AM" dirty="0" smtClean="0"/>
              <a:t>Հիմնական պայման. </a:t>
            </a:r>
            <a:r>
              <a:rPr lang="hy-AM" b="1" dirty="0" smtClean="0"/>
              <a:t>Ժողովրդավարական գործընթացը սահմանում է </a:t>
            </a:r>
            <a:r>
              <a:rPr lang="hy-AM" dirty="0" smtClean="0"/>
              <a:t>քաղաքականության և ծրագրերի</a:t>
            </a:r>
            <a:r>
              <a:rPr lang="hy-AM" b="1" dirty="0" smtClean="0"/>
              <a:t> նպատակները</a:t>
            </a:r>
            <a:r>
              <a:rPr lang="hy-AM" dirty="0" smtClean="0"/>
              <a:t>, իսկ փաստերի վրա հիմնված քաղաքականության մշակումը այն </a:t>
            </a:r>
            <a:r>
              <a:rPr lang="hy-AM" dirty="0" err="1" smtClean="0"/>
              <a:t>կարևոր</a:t>
            </a:r>
            <a:r>
              <a:rPr lang="hy-AM" dirty="0" smtClean="0"/>
              <a:t> գործիքն է, որն օգնում է այդ նպատակներին հասնել: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81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5793536"/>
            <a:ext cx="10334625" cy="523641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800" dirty="0" err="1" smtClean="0"/>
              <a:t>Ինչո՞ւ</a:t>
            </a:r>
            <a:r>
              <a:rPr lang="hy-AM" sz="2800" dirty="0" smtClean="0"/>
              <a:t> փաստերի վրա հիմնված քաղաքականության </a:t>
            </a:r>
            <a:r>
              <a:rPr lang="hy-AM" sz="2800" dirty="0" err="1" smtClean="0"/>
              <a:t>մշակում։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3037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y-AM" dirty="0" err="1" smtClean="0"/>
              <a:t>Վարքագծային</a:t>
            </a:r>
            <a:r>
              <a:rPr lang="hy-AM" dirty="0" smtClean="0"/>
              <a:t> գիտության արդյունքները մեզ ցույց են տալիս այն քաղաքականությունների խնդիրները, որոնք մշակվել են առանց դրանց (հնարավոր) ազդեցությունների վերլուծության:</a:t>
            </a:r>
            <a:endParaRPr lang="en-GB" dirty="0" smtClean="0"/>
          </a:p>
          <a:p>
            <a:r>
              <a:rPr lang="hy-AM" dirty="0" smtClean="0"/>
              <a:t>Ավելին, մեր հասարակությունը բարդ է, և ցանկացած քաղաքական խնդիր առաջ է տարվում բազմաթիվ տարբեր ուժերի կողմից, որոնք հազիվ թե նախապես մեկուսացված լինեն և ստուգվեն:</a:t>
            </a:r>
          </a:p>
          <a:p>
            <a:r>
              <a:rPr lang="hy-AM" dirty="0" err="1" smtClean="0"/>
              <a:t>Վարքագծային</a:t>
            </a:r>
            <a:r>
              <a:rPr lang="hy-AM" dirty="0" smtClean="0"/>
              <a:t> տեսությունը դուրս է գալիս իրականության նեղ հասկացողության սահմաններից և պահանջում է ստուգել </a:t>
            </a:r>
            <a:r>
              <a:rPr lang="hy-AM" b="1" dirty="0" smtClean="0"/>
              <a:t>բոլոր հանրային </a:t>
            </a:r>
            <a:r>
              <a:rPr lang="hy-AM" b="1" dirty="0" err="1" smtClean="0"/>
              <a:t>քաղաքականությունները</a:t>
            </a:r>
            <a:r>
              <a:rPr lang="hy-AM" dirty="0" err="1" smtClean="0"/>
              <a:t>։</a:t>
            </a:r>
            <a:r>
              <a:rPr lang="hy-AM" dirty="0" smtClean="0"/>
              <a:t> Որպես </a:t>
            </a:r>
            <a:r>
              <a:rPr lang="hy-AM" dirty="0" err="1" smtClean="0"/>
              <a:t>վարքագծային</a:t>
            </a:r>
            <a:r>
              <a:rPr lang="hy-AM" dirty="0" smtClean="0"/>
              <a:t> գիտության ամենաարդյունավետ ազդեցություն կարող ենք դիտարկել «Դրդման տեսության» գործնական եզրակացությունը, որը </a:t>
            </a:r>
            <a:r>
              <a:rPr lang="hy-AM" dirty="0" err="1" smtClean="0"/>
              <a:t>կարևորում</a:t>
            </a:r>
            <a:r>
              <a:rPr lang="hy-AM" dirty="0" smtClean="0"/>
              <a:t> է նրա կառուցողական հիմքը: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4325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300" dirty="0" smtClean="0"/>
              <a:t>«Դրդման տեսություն» </a:t>
            </a:r>
            <a:r>
              <a:rPr lang="cs-CZ" sz="3300" dirty="0" smtClean="0"/>
              <a:t>– </a:t>
            </a:r>
            <a:r>
              <a:rPr lang="hy-AM" sz="3300" dirty="0" smtClean="0"/>
              <a:t>գործնական </a:t>
            </a:r>
            <a:r>
              <a:rPr lang="hy-AM" sz="3300" dirty="0" err="1" smtClean="0"/>
              <a:t>հետևանքներ</a:t>
            </a:r>
            <a:endParaRPr lang="en-GB" sz="3300" dirty="0"/>
          </a:p>
        </p:txBody>
      </p:sp>
      <p:pic>
        <p:nvPicPr>
          <p:cNvPr id="2052" name="Picture 4" descr="sÃ­tko do pisoÃ¡ru FOTBALovÃ¡ branka parfÃ©movanÃ©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1" y="2186781"/>
            <a:ext cx="4438650" cy="32861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324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200" dirty="0" smtClean="0"/>
              <a:t>Փաստերի վրա հիմնված քաղաքականությունների մշակման չորս սկզբունքները</a:t>
            </a:r>
            <a:endParaRPr lang="en-GB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1624" y="1917065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y-AM" sz="2600" dirty="0" smtClean="0"/>
              <a:t>Հավաքել և կազմել հստակ ապացույցներ այն մասին, թե </a:t>
            </a:r>
            <a:r>
              <a:rPr lang="hy-AM" sz="2600" dirty="0" err="1" smtClean="0"/>
              <a:t>ի՞նչն</a:t>
            </a:r>
            <a:r>
              <a:rPr lang="hy-AM" sz="2600" dirty="0" smtClean="0"/>
              <a:t> է աշխատում, ներառյալ ծախսերը և օգուտները:</a:t>
            </a:r>
            <a:endParaRPr lang="cs-CZ" sz="2600" dirty="0"/>
          </a:p>
          <a:p>
            <a:pPr marL="514350" indent="-514350">
              <a:buFont typeface="+mj-lt"/>
              <a:buAutoNum type="arabicPeriod"/>
            </a:pPr>
            <a:r>
              <a:rPr lang="hy-AM" sz="2600" dirty="0" smtClean="0"/>
              <a:t>Անցկացնել ծրագրի իրականացման արդյունավետության </a:t>
            </a:r>
            <a:r>
              <a:rPr lang="hy-AM" sz="2600" dirty="0" err="1" smtClean="0"/>
              <a:t>մոնիթորինգ</a:t>
            </a:r>
            <a:r>
              <a:rPr lang="hy-AM" sz="2600" dirty="0" smtClean="0"/>
              <a:t> և ազդեցության գնահատումն օգտագործել քաղաքականությունների ծրագրի արդյունավետության չափման համար։</a:t>
            </a:r>
            <a:endParaRPr lang="cs-CZ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hy-AM" sz="2600" dirty="0" smtClean="0"/>
              <a:t>Ծրագրերը բարելավելու նպատակով օգտագործել մանրակրկիտ ապացույցները, չափել/գնահատել թե </a:t>
            </a:r>
            <a:r>
              <a:rPr lang="hy-AM" sz="2600" dirty="0" err="1" smtClean="0"/>
              <a:t>ի՞նչն</a:t>
            </a:r>
            <a:r>
              <a:rPr lang="hy-AM" sz="2600" dirty="0" smtClean="0"/>
              <a:t> է աշխատում և տեղափոխել անարդյունավետ </a:t>
            </a:r>
            <a:r>
              <a:rPr lang="hy-AM" sz="2600" dirty="0" err="1" smtClean="0"/>
              <a:t>ծրարգրերի</a:t>
            </a:r>
            <a:r>
              <a:rPr lang="hy-AM" sz="2600" dirty="0" smtClean="0"/>
              <a:t> ֆինանսական </a:t>
            </a:r>
            <a:r>
              <a:rPr lang="hy-AM" sz="2600" dirty="0" err="1" smtClean="0"/>
              <a:t>միջոցները։</a:t>
            </a:r>
            <a:endParaRPr lang="hy-AM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hy-AM" sz="2600" dirty="0" smtClean="0"/>
              <a:t>Խրախուսել </a:t>
            </a:r>
            <a:r>
              <a:rPr lang="hy-AM" sz="2600" dirty="0" err="1" smtClean="0"/>
              <a:t>նորարարությունը</a:t>
            </a:r>
            <a:r>
              <a:rPr lang="hy-AM" sz="2600" dirty="0" smtClean="0"/>
              <a:t> </a:t>
            </a:r>
            <a:r>
              <a:rPr lang="hy-AM" sz="2600" dirty="0" err="1" smtClean="0"/>
              <a:t>ևփորձարկել</a:t>
            </a:r>
            <a:r>
              <a:rPr lang="hy-AM" sz="2600" dirty="0" smtClean="0"/>
              <a:t> նոր </a:t>
            </a:r>
            <a:r>
              <a:rPr lang="hy-AM" sz="2600" dirty="0" err="1" smtClean="0"/>
              <a:t>մոտեցումները։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687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dirty="0" err="1" smtClean="0"/>
              <a:t>Որտեղի՞ց</a:t>
            </a:r>
            <a:r>
              <a:rPr lang="hy-AM" dirty="0" smtClean="0"/>
              <a:t> են գալիս փաստերը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y-AM" dirty="0" smtClean="0"/>
              <a:t>Փաստերի վրա հիմնված մոտեցումը օգտագործվում ե հատկապես կլինիկական բժշկության մեջ, որպես աշխատող և չաշխատող բուժման </a:t>
            </a:r>
            <a:r>
              <a:rPr lang="hy-AM" dirty="0" err="1" smtClean="0"/>
              <a:t>սկզբունք։</a:t>
            </a:r>
            <a:r>
              <a:rPr lang="hy-AM" dirty="0" smtClean="0"/>
              <a:t> Այս նպատակների համար հատուկ փորձեր են կատարվել/</a:t>
            </a:r>
            <a:r>
              <a:rPr lang="hy-AM" dirty="0" err="1" smtClean="0"/>
              <a:t>օգտագործվել։</a:t>
            </a:r>
            <a:endParaRPr lang="cs-CZ" dirty="0" smtClean="0"/>
          </a:p>
          <a:p>
            <a:pPr marL="0" indent="0">
              <a:buNone/>
            </a:pPr>
            <a:r>
              <a:rPr lang="hy-AM" dirty="0" smtClean="0"/>
              <a:t>Փորձի </a:t>
            </a:r>
            <a:r>
              <a:rPr lang="hy-AM" dirty="0" err="1" smtClean="0"/>
              <a:t>կարևորությունը</a:t>
            </a:r>
            <a:r>
              <a:rPr lang="hy-AM" dirty="0" smtClean="0"/>
              <a:t> և </a:t>
            </a:r>
            <a:r>
              <a:rPr lang="hy-AM" dirty="0" err="1" smtClean="0"/>
              <a:t>փորձարկումը</a:t>
            </a:r>
            <a:r>
              <a:rPr lang="hy-AM" dirty="0" smtClean="0"/>
              <a:t>, և չնայած այն հանգամանքին, որ փորձը </a:t>
            </a:r>
            <a:r>
              <a:rPr lang="hy-AM" dirty="0" err="1" smtClean="0"/>
              <a:t>կարևոր</a:t>
            </a:r>
            <a:r>
              <a:rPr lang="hy-AM" dirty="0" smtClean="0"/>
              <a:t> է </a:t>
            </a:r>
            <a:r>
              <a:rPr lang="cs-CZ" dirty="0" smtClean="0">
                <a:sym typeface="Wingdings"/>
              </a:rPr>
              <a:t></a:t>
            </a:r>
            <a:r>
              <a:rPr lang="cs-CZ" dirty="0" smtClean="0"/>
              <a:t> </a:t>
            </a:r>
            <a:r>
              <a:rPr lang="hy-AM" u="sng" dirty="0" err="1" smtClean="0"/>
              <a:t>Պատահականության</a:t>
            </a:r>
            <a:r>
              <a:rPr lang="hy-AM" u="sng" dirty="0" smtClean="0"/>
              <a:t> սկզբունքով ընտրված վերահսկիչ փորձերի </a:t>
            </a:r>
            <a:r>
              <a:rPr lang="hy-AM" dirty="0" smtClean="0"/>
              <a:t>իրականացում։</a:t>
            </a:r>
            <a:endParaRPr lang="en-US" dirty="0" smtClean="0"/>
          </a:p>
          <a:p>
            <a:pPr marL="0" indent="0">
              <a:buNone/>
            </a:pPr>
            <a:r>
              <a:rPr lang="hy-AM" dirty="0" smtClean="0"/>
              <a:t>: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5064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dirty="0" err="1" smtClean="0"/>
              <a:t>Ի՞նչ</a:t>
            </a:r>
            <a:r>
              <a:rPr lang="hy-AM" dirty="0" smtClean="0"/>
              <a:t> է </a:t>
            </a:r>
            <a:r>
              <a:rPr lang="hy-AM" dirty="0" err="1" smtClean="0"/>
              <a:t>պատահականության</a:t>
            </a:r>
            <a:r>
              <a:rPr lang="hy-AM" dirty="0" smtClean="0"/>
              <a:t> սկզբունքով ընտրված վերահսկիչ </a:t>
            </a:r>
            <a:r>
              <a:rPr lang="hy-AM" dirty="0" err="1" smtClean="0"/>
              <a:t>փորձը։</a:t>
            </a:r>
            <a:endParaRPr lang="en-GB" dirty="0"/>
          </a:p>
        </p:txBody>
      </p:sp>
      <p:pic>
        <p:nvPicPr>
          <p:cNvPr id="1026" name="Picture 2" descr="SouvisejÃ­cÃ­ obrÃ¡ze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494" y="1853106"/>
            <a:ext cx="8507012" cy="4296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7778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3600" dirty="0" err="1" smtClean="0"/>
              <a:t>Պատահականության</a:t>
            </a:r>
            <a:r>
              <a:rPr lang="hy-AM" sz="3600" dirty="0" smtClean="0"/>
              <a:t> սկզբունքով ընտրված վերահսկիչ փորձի </a:t>
            </a:r>
            <a:r>
              <a:rPr lang="en-US" sz="3600" dirty="0" smtClean="0"/>
              <a:t>(RCT)</a:t>
            </a:r>
            <a:r>
              <a:rPr lang="hy-AM" sz="3600" dirty="0" smtClean="0"/>
              <a:t> սահմանափակումները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hy-AM" dirty="0" smtClean="0"/>
              <a:t>Էթիկա</a:t>
            </a:r>
            <a:endParaRPr lang="en-GB" dirty="0" smtClean="0"/>
          </a:p>
          <a:p>
            <a:r>
              <a:rPr lang="hy-AM" dirty="0" smtClean="0"/>
              <a:t>Ծախսեր</a:t>
            </a:r>
            <a:endParaRPr lang="en-GB" dirty="0" smtClean="0"/>
          </a:p>
          <a:p>
            <a:r>
              <a:rPr lang="hy-AM" dirty="0" err="1" smtClean="0"/>
              <a:t>Ժմանակ</a:t>
            </a:r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hy-AM" dirty="0" smtClean="0">
                <a:sym typeface="Wingdings" panose="05000000000000000000" pitchFamily="2" charset="2"/>
              </a:rPr>
              <a:t>Փաստերի այլ </a:t>
            </a:r>
            <a:r>
              <a:rPr lang="hy-AM" dirty="0" err="1" smtClean="0">
                <a:sym typeface="Wingdings" panose="05000000000000000000" pitchFamily="2" charset="2"/>
              </a:rPr>
              <a:t>աղբյուրներ։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461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657</Words>
  <Application>Microsoft Office PowerPoint</Application>
  <PresentationFormat>Custom</PresentationFormat>
  <Paragraphs>86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Motiv Office</vt:lpstr>
      <vt:lpstr>Փաստերի վրա հիմնված քաղաքականության հայեցակարգը և կիրառումը </vt:lpstr>
      <vt:lpstr>Փաստերի վրա հիմնված քաղաքականության մշակում</vt:lpstr>
      <vt:lpstr>Փաստերի վրա հիմնված քաղաքականության մշակման մոտեցում</vt:lpstr>
      <vt:lpstr>Ինչո՞ւ փաստերի վրա հիմնված քաղաքականության մշակում։</vt:lpstr>
      <vt:lpstr>«Դրդման տեսություն» – գործնական հետևանքներ</vt:lpstr>
      <vt:lpstr>Փաստերի վրա հիմնված քաղաքականությունների մշակման չորս սկզբունքները</vt:lpstr>
      <vt:lpstr>Որտեղի՞ց են գալիս փաստերը</vt:lpstr>
      <vt:lpstr>Ի՞նչ է պատահականության սկզբունքով ընտրված վերահսկիչ փորձը։</vt:lpstr>
      <vt:lpstr>Պատահականության սկզբունքով ընտրված վերահսկիչ փորձի (RCT) սահմանափակումները</vt:lpstr>
      <vt:lpstr>Չեխիայի հանրապետությունում քաղաքականությունների մշակման միտումները</vt:lpstr>
      <vt:lpstr>Նոր հանրային կառավարումը ընդդեմ Նոր հանրային ղեկավարման</vt:lpstr>
      <vt:lpstr>Կարգավորիչ ազդեցության գնահատում </vt:lpstr>
      <vt:lpstr>Չեխիայի Հանրապետությունում Փաստերի վրա հիմնված քաղաքականություններին վերաբերող վերջին նորություններ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asus</dc:creator>
  <cp:lastModifiedBy>USER</cp:lastModifiedBy>
  <cp:revision>78</cp:revision>
  <dcterms:created xsi:type="dcterms:W3CDTF">2018-08-15T16:53:04Z</dcterms:created>
  <dcterms:modified xsi:type="dcterms:W3CDTF">2018-08-24T15:02:52Z</dcterms:modified>
</cp:coreProperties>
</file>