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3" r:id="rId5"/>
    <p:sldId id="279" r:id="rId6"/>
    <p:sldId id="280" r:id="rId7"/>
    <p:sldId id="282" r:id="rId8"/>
    <p:sldId id="268" r:id="rId9"/>
    <p:sldId id="285" r:id="rId10"/>
    <p:sldId id="269" r:id="rId11"/>
    <p:sldId id="270" r:id="rId12"/>
    <p:sldId id="288" r:id="rId13"/>
    <p:sldId id="289" r:id="rId14"/>
    <p:sldId id="271" r:id="rId15"/>
    <p:sldId id="286" r:id="rId16"/>
    <p:sldId id="287" r:id="rId17"/>
    <p:sldId id="27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9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5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5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4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29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3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4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85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89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5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4F6B-1BBC-418E-A956-DF41CC2F5987}" type="datetimeFigureOut">
              <a:rPr lang="cs-CZ" smtClean="0"/>
              <a:t>13.09.2019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A4E74-0774-43DE-B125-649CC6154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eas.europa.eu/sites/eeas/files/eu-armenia_partnership_priorities_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neighbourhood-enlargement/sites/near/files/factsheet_eu_support_to_environment_armenia.pdf" TargetMode="External"/><Relationship Id="rId3" Type="http://schemas.openxmlformats.org/officeDocument/2006/relationships/hyperlink" Target="https://ec.europa.eu/neighbourhood-enlargement/sites/near/files/factsheet_eu_support_to_gender_equality_armenia.pdf" TargetMode="External"/><Relationship Id="rId7" Type="http://schemas.openxmlformats.org/officeDocument/2006/relationships/hyperlink" Target="https://ec.europa.eu/neighbourhood-enlargement/sites/near/files/factsheet_eu_support_to_energy_armenia.pdf" TargetMode="External"/><Relationship Id="rId2" Type="http://schemas.openxmlformats.org/officeDocument/2006/relationships/hyperlink" Target="https://ec.europa.eu/neighbourhood-enlargement/sites/near/files/factsheet_eu_support_to_civil_society_e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neighbourhood-enlargement/sites/near/files/eap-factsheet-2019.pdf" TargetMode="External"/><Relationship Id="rId5" Type="http://schemas.openxmlformats.org/officeDocument/2006/relationships/hyperlink" Target="https://ec.europa.eu/neighbourhood-enlargement/sites/near/files/eu4business_armenia.pdf" TargetMode="External"/><Relationship Id="rId10" Type="http://schemas.openxmlformats.org/officeDocument/2006/relationships/hyperlink" Target="https://ec.europa.eu/neighbourhood-enlargement/sites/near/files/factsheet_eu_support_to_culture_armenia.pdf" TargetMode="External"/><Relationship Id="rId4" Type="http://schemas.openxmlformats.org/officeDocument/2006/relationships/hyperlink" Target="https://ec.europa.eu/neighbourhood-enlargement/sites/near/files/factsheet_eu_support_to_independent_media_eap.pdf" TargetMode="External"/><Relationship Id="rId9" Type="http://schemas.openxmlformats.org/officeDocument/2006/relationships/hyperlink" Target="https://ec.europa.eu/neighbourhood-enlargement/sites/near/files/eu_support_to_youth-arm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c.europa.eu/neighbourhood-enlargement/neighbourhood/countries/armenia_e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dn3-eeas.fpfis.tech.ec.europa.eu/cdn/farfuture/S17QI437S_ttyiGoqFm6o6ecE564mEUsiCPcYbga97s/mtime:1514986780/sites/eeas/files/eu-armenia_comprehensive_and_enhanced_partnership_agreement_cep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neighbourhood-enlargement/neighbourhood/eastern-partnership_en" TargetMode="External"/><Relationship Id="rId2" Type="http://schemas.openxmlformats.org/officeDocument/2006/relationships/hyperlink" Target="https://ec.europa.eu/neighbourhood-enlargement/sites/near/files/armenia_ssf_2017-2020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8946" y="734096"/>
            <a:ext cx="9658688" cy="4224270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and CEPA</a:t>
            </a:r>
            <a:r>
              <a:rPr lang="hy-AM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y-AM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ԵՄ-ն և 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CEPA</a:t>
            </a:r>
            <a:r>
              <a:rPr lang="hy-AM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-ն</a:t>
            </a:r>
            <a:endParaRPr lang="cs-CZ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373487"/>
            <a:ext cx="10720075" cy="58966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is the largest donor to Armenia. The Single Support Framework (SSF) for Armenia for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2017-2020,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lays the foundations for EU financial support and programming of financial assistance to Armenia, is based on the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EU-Armenia Partnership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  <a:r>
              <a:rPr lang="hy-AM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․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eeas.europa.eu/sites/eeas/files/eu-armenia_partnership_priorities_0.pdf</a:t>
            </a:r>
            <a:endParaRPr lang="hy-AM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y-AM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ԵՄ-ն Հայաստանում ամենամեծ դոնորն է։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2017-2020</a:t>
            </a:r>
            <a:r>
              <a:rPr lang="hy-AM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թթ․-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ի </a:t>
            </a:r>
            <a:r>
              <a:rPr lang="hy-AM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Հայաստանի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համար Միասնական աջակցության շրջանակը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SSF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որը դնում </a:t>
            </a:r>
            <a:r>
              <a:rPr lang="hy-AM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է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 ֆինանսական աջակցության </a:t>
            </a:r>
            <a:r>
              <a:rPr lang="hy-AM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և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Հայաստանին ֆինանսական օժանդակության ծրագրերի հիմքերը, հիմնված է </a:t>
            </a:r>
            <a:r>
              <a:rPr lang="hy-AM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ԵՄ-Հայաստան գործընկերության առաջնահերթությունների վրա։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eeas.europa.eu/sites/eeas/files/eu-armenia_partnership_priorities_0.pdf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61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234" y="190919"/>
            <a:ext cx="10515600" cy="66670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is Armenia’s biggest export market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metals  and diamonds among the top exports to the EU.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accounts for around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22% of Armenia’s total trade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provides Armenian companies with funding, training, and export support to new markets through the EU4Business initiative. Since 2009, more than €473 million have been allocated to companies,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25,000 enterprises have been supported, and 900 new jobs have been created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Ավելի ուժեղ տնտեսություն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ԵՄ-ն 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Հայաստանի ամենամեծ արտահանման շուկան 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է, և մետաղներն ու ադամանդները դեպի ԵՄ արտահանումների վերին սանդղակում են գտնվում։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ԵՄ-ն կազմում է 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Հայաստանի ընդհանուր առևտրի 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շուրջ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-ը։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ԵՄ-ն տրամադրում է հայկական ընկերություններին ֆինանսավորում, դասընթացներ և արտահանման մասով աջակցություն նոր շուկաներին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EU4Business 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նախաձեռնության միջոցով։ Սկսած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թ․-ից՝ ավելի քան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473 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միլիոն եվրո է տրամադրվել ընկերություններին, </a:t>
            </a:r>
            <a:r>
              <a:rPr lang="hy-A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աջակցություն է 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տրամադրվել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ձեռնարկությունների, և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 </a:t>
            </a:r>
            <a:r>
              <a:rPr lang="hy-AM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նոր աշխատատեղ է բացվել։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7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309092"/>
            <a:ext cx="10689465" cy="59371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supports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democratic governance reforms in Armenia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rule of law, anti-discrimination efforts, the promotion and protection of human rights, and fundamental freedoms. The Human Rights Budget Support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only one of its kind in the world, with strict conditions attached to the disbursement of the funds.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has provided €7.5 million to assist the Armenian Government in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electoral legislation.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supports the Armenian government in its efforts to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fight corruption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€14.8 million has been committed to assist with the implementation of the government’s anticorruption strategy and the carrying out of customs and border management reforms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y-AM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y-AM" b="1" dirty="0" smtClean="0">
                <a:latin typeface="Sylfaen" panose="010A0502050306030303" pitchFamily="18" charset="0"/>
              </a:rPr>
              <a:t>Ավելի ուժեղ կառավարում</a:t>
            </a:r>
          </a:p>
          <a:p>
            <a:r>
              <a:rPr lang="hy-AM" dirty="0" smtClean="0">
                <a:latin typeface="Sylfaen" panose="010A0502050306030303" pitchFamily="18" charset="0"/>
              </a:rPr>
              <a:t>ԵՄ-ն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</a:rPr>
              <a:t>աջակցում է </a:t>
            </a:r>
            <a:r>
              <a:rPr lang="hy-AM" b="1" dirty="0" smtClean="0">
                <a:latin typeface="Sylfaen" panose="010A0502050306030303" pitchFamily="18" charset="0"/>
              </a:rPr>
              <a:t>Հայաստանում ժողովրդավարական կառավարման բարեփոխումներին</a:t>
            </a:r>
            <a:r>
              <a:rPr lang="hy-AM" dirty="0" smtClean="0">
                <a:latin typeface="Sylfaen" panose="010A0502050306030303" pitchFamily="18" charset="0"/>
              </a:rPr>
              <a:t>,</a:t>
            </a:r>
            <a:r>
              <a:rPr lang="hy-AM" b="1" dirty="0" smtClean="0">
                <a:latin typeface="Sylfaen" panose="010A0502050306030303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</a:rPr>
              <a:t>օրենքի գերակայությանը, խտրականության դեմ պայքարին, մարդու իրավունքների և հիմնարար ազատությունների առաջխաղացմանն ու պաշտպանությանը։ Մարդու իրավունքների բյուջետային աջակցության ծրագիրն իր տեսակի մեջ միակն է աշխարհում, որի դեպքում </a:t>
            </a:r>
            <a:r>
              <a:rPr lang="hy-AM" dirty="0">
                <a:latin typeface="Sylfaen" panose="010A0502050306030303" pitchFamily="18" charset="0"/>
              </a:rPr>
              <a:t>ֆինանսների </a:t>
            </a:r>
            <a:r>
              <a:rPr lang="hy-AM" dirty="0" smtClean="0">
                <a:latin typeface="Sylfaen" panose="010A0502050306030303" pitchFamily="18" charset="0"/>
              </a:rPr>
              <a:t>բաշխումը կատարվում</a:t>
            </a:r>
            <a:r>
              <a:rPr lang="hy-AM" dirty="0">
                <a:latin typeface="Sylfaen" panose="010A0502050306030303" pitchFamily="18" charset="0"/>
              </a:rPr>
              <a:t> է </a:t>
            </a:r>
            <a:r>
              <a:rPr lang="hy-AM" dirty="0" smtClean="0">
                <a:latin typeface="Sylfaen" panose="010A0502050306030303" pitchFamily="18" charset="0"/>
              </a:rPr>
              <a:t>խիստ պայմաններով։</a:t>
            </a:r>
          </a:p>
          <a:p>
            <a:r>
              <a:rPr lang="hy-AM" dirty="0" smtClean="0">
                <a:latin typeface="Sylfaen" panose="010A0502050306030303" pitchFamily="18" charset="0"/>
              </a:rPr>
              <a:t>ԵՄ-ն 7,5 միլիոն եվրո է տրամադրում՝ աջակցելու Հայաստանի կառավարությանը </a:t>
            </a:r>
            <a:r>
              <a:rPr lang="hy-AM" b="1" dirty="0" smtClean="0">
                <a:latin typeface="Sylfaen" panose="010A0502050306030303" pitchFamily="18" charset="0"/>
              </a:rPr>
              <a:t>ընտրական օրենսդրության բարելավման </a:t>
            </a:r>
            <a:r>
              <a:rPr lang="hy-AM" dirty="0" smtClean="0">
                <a:latin typeface="Sylfaen" panose="010A0502050306030303" pitchFamily="18" charset="0"/>
              </a:rPr>
              <a:t>գործում։  </a:t>
            </a:r>
          </a:p>
          <a:p>
            <a:r>
              <a:rPr lang="hy-AM" dirty="0" smtClean="0">
                <a:latin typeface="Sylfaen" panose="010A0502050306030303" pitchFamily="18" charset="0"/>
              </a:rPr>
              <a:t>ԵՄ-ն աջակցում է Հայաստանի կառավարությանն իր՝ </a:t>
            </a:r>
            <a:r>
              <a:rPr lang="hy-AM" b="1" dirty="0" smtClean="0">
                <a:latin typeface="Sylfaen" panose="010A0502050306030303" pitchFamily="18" charset="0"/>
              </a:rPr>
              <a:t>կոռուպցիայի դեմ պայքարի </a:t>
            </a:r>
            <a:r>
              <a:rPr lang="hy-AM" dirty="0" smtClean="0">
                <a:latin typeface="Sylfaen" panose="010A0502050306030303" pitchFamily="18" charset="0"/>
              </a:rPr>
              <a:t>ջանքերում։ Հանձն է առնվել </a:t>
            </a:r>
            <a:r>
              <a:rPr lang="en-US" dirty="0" smtClean="0">
                <a:latin typeface="Sylfaen" panose="010A0502050306030303" pitchFamily="18" charset="0"/>
              </a:rPr>
              <a:t>14</a:t>
            </a:r>
            <a:r>
              <a:rPr lang="hy-AM" dirty="0" smtClean="0">
                <a:latin typeface="Sylfaen" panose="010A0502050306030303" pitchFamily="18" charset="0"/>
              </a:rPr>
              <a:t>,</a:t>
            </a:r>
            <a:r>
              <a:rPr lang="en-US" dirty="0" smtClean="0">
                <a:latin typeface="Sylfaen" panose="010A0502050306030303" pitchFamily="18" charset="0"/>
              </a:rPr>
              <a:t>8 </a:t>
            </a:r>
            <a:r>
              <a:rPr lang="hy-AM" dirty="0" smtClean="0">
                <a:latin typeface="Sylfaen" panose="010A0502050306030303" pitchFamily="18" charset="0"/>
              </a:rPr>
              <a:t>միլիոն եվրո տրամադրել՝ օժանդակելու կառավարությանը հակակոռուպցիոն ռազմավարության իրականացման և մաքսային ու սահմանների կառավարման բարեփոխումների իրականացման հարցում։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6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3" y="270455"/>
            <a:ext cx="11114467" cy="62591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supports civil society initiatives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promote  anti-corruption reforms and act as government watchdogs  in Armenia.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supports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reforms in the justice sector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promotes the independence of the judiciary, and contributes to the improvement of infrastructure; 12 court buildings have been built or reconstructed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Armenia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is the main promoter of e-governance in Armenia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date, the EU has supported the introduction of an electronic document-management system in Armenia government institutions; an e-system for submitting tax statements; an electronic civil status registry; a one-stop-shop vehicle registration system, an automated driver’s license issuing system, an e-visa system, and an online business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registry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․</a:t>
            </a:r>
          </a:p>
          <a:p>
            <a:r>
              <a:rPr lang="hy-AM" dirty="0" smtClean="0">
                <a:latin typeface="Sylfaen" panose="010A0502050306030303" pitchFamily="18" charset="0"/>
              </a:rPr>
              <a:t>ԵՄ-ն</a:t>
            </a:r>
            <a:r>
              <a:rPr lang="en-US" dirty="0">
                <a:latin typeface="Sylfaen" panose="010A0502050306030303" pitchFamily="18" charset="0"/>
              </a:rPr>
              <a:t> </a:t>
            </a:r>
            <a:r>
              <a:rPr lang="hy-AM" b="1" dirty="0" smtClean="0">
                <a:latin typeface="Sylfaen" panose="010A0502050306030303" pitchFamily="18" charset="0"/>
              </a:rPr>
              <a:t>աջակցում է քաղհասարակության նախաձեռնություններին,</a:t>
            </a:r>
            <a:r>
              <a:rPr lang="en-US" dirty="0">
                <a:latin typeface="Sylfaen" panose="010A0502050306030303" pitchFamily="18" charset="0"/>
              </a:rPr>
              <a:t> </a:t>
            </a:r>
            <a:r>
              <a:rPr lang="hy-AM" dirty="0" smtClean="0">
                <a:latin typeface="Sylfaen" panose="010A0502050306030303" pitchFamily="18" charset="0"/>
              </a:rPr>
              <a:t>որոնք առաջ են տանում հակակոռուպցիոն բարեփոխումները և գործում են Հայաստանում որպես կառավարության դիտորդներ։ 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hy-AM" dirty="0" smtClean="0">
                <a:latin typeface="Sylfaen" panose="010A0502050306030303" pitchFamily="18" charset="0"/>
              </a:rPr>
              <a:t>ԵՄ-ն աջակցում է</a:t>
            </a:r>
            <a:r>
              <a:rPr lang="en-US" dirty="0" smtClean="0">
                <a:latin typeface="Sylfaen" panose="010A0502050306030303" pitchFamily="18" charset="0"/>
              </a:rPr>
              <a:t> </a:t>
            </a:r>
            <a:r>
              <a:rPr lang="hy-AM" b="1" dirty="0" smtClean="0">
                <a:latin typeface="Sylfaen" panose="010A0502050306030303" pitchFamily="18" charset="0"/>
              </a:rPr>
              <a:t>արդարադատության ոլորտում բարեփոխումներին</a:t>
            </a:r>
            <a:r>
              <a:rPr lang="en-US" dirty="0" smtClean="0">
                <a:latin typeface="Sylfaen" panose="010A0502050306030303" pitchFamily="18" charset="0"/>
              </a:rPr>
              <a:t>, </a:t>
            </a:r>
            <a:r>
              <a:rPr lang="hy-AM" dirty="0" smtClean="0">
                <a:latin typeface="Sylfaen" panose="010A0502050306030303" pitchFamily="18" charset="0"/>
              </a:rPr>
              <a:t>նպաստում է դատական համակարգի անկախությանը և ենթակառուցվածքի բարելավմանը։ Հայաստանում</a:t>
            </a:r>
            <a:r>
              <a:rPr lang="en-US" dirty="0" smtClean="0">
                <a:latin typeface="Sylfaen" panose="010A0502050306030303" pitchFamily="18" charset="0"/>
              </a:rPr>
              <a:t> 12 </a:t>
            </a:r>
            <a:r>
              <a:rPr lang="hy-AM" dirty="0" smtClean="0">
                <a:latin typeface="Sylfaen" panose="010A0502050306030303" pitchFamily="18" charset="0"/>
              </a:rPr>
              <a:t>դատարանի շենք է կառուցվել կամ վերակառուցվել։ </a:t>
            </a:r>
            <a:endParaRPr lang="en-US" dirty="0" smtClean="0">
              <a:latin typeface="Sylfaen" panose="010A0502050306030303" pitchFamily="18" charset="0"/>
            </a:endParaRPr>
          </a:p>
          <a:p>
            <a:r>
              <a:rPr lang="hy-AM" b="1" dirty="0" smtClean="0">
                <a:latin typeface="Sylfaen" panose="010A0502050306030303" pitchFamily="18" charset="0"/>
              </a:rPr>
              <a:t>ԵՄ-ն Հայաստանում էլ․ կառավարման հիմնական խթանողն է</a:t>
            </a:r>
            <a:r>
              <a:rPr lang="hy-AM" dirty="0" smtClean="0">
                <a:latin typeface="Sylfaen" panose="010A0502050306030303" pitchFamily="18" charset="0"/>
              </a:rPr>
              <a:t>։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</a:rPr>
              <a:t>Մինչ օրս ԵՄ-ն աջակցել է Հայաստանի կառավարական հաստատություններում փաստաթղթերի կառավարման էլեկտրոնային համակարգի, հարկային տեղեկանքների ներկայացման էլ․ համակարգի, քաղաքացիական կացության ակտերի </a:t>
            </a:r>
            <a:r>
              <a:rPr lang="hy-AM" dirty="0">
                <a:latin typeface="Sylfaen" panose="010A0502050306030303" pitchFamily="18" charset="0"/>
              </a:rPr>
              <a:t>էլ․ </a:t>
            </a:r>
            <a:r>
              <a:rPr lang="hy-AM" dirty="0" smtClean="0">
                <a:latin typeface="Sylfaen" panose="010A0502050306030303" pitchFamily="18" charset="0"/>
              </a:rPr>
              <a:t>գրանցման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</a:rPr>
              <a:t>ներդրմանը, «մեկ պատուհան» ավտոմեքենաների գրանցման համակարգի,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</a:rPr>
              <a:t>վարորդական վկայականի տրման ավտոմատ համակարգի, էլ․ վիզայի համակարգի և առցանց բիզնեսի գրանցման համակարգի ներդրմանը։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60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7" y="377686"/>
            <a:ext cx="10985679" cy="6100387"/>
          </a:xfrm>
        </p:spPr>
        <p:txBody>
          <a:bodyPr>
            <a:normAutofit fontScale="40000" lnSpcReduction="20000"/>
          </a:bodyPr>
          <a:lstStyle/>
          <a:p>
            <a:pPr marL="0" indent="0" algn="ctr" fontAlgn="base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Connectivity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is funding better energy exchange and 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 between Armenia and Georgia,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part by linking Armenia to the EU’s power grid.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EU support,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improvements to the Yerevan Metro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have resulted in modern carriages, safer metro operations, and substantial energy savings.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drinking water for 1.1 million people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Yerevan has been improved with EU support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initialled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comprehensive 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EU-Armenia Air Transport Agreement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Once in force, this will pave the way for a larger exchange of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travellers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lower prices, and new business opportunities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y-AM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y-AM" sz="4800" b="1" dirty="0" smtClean="0"/>
          </a:p>
          <a:p>
            <a:pPr marL="0" indent="0">
              <a:buNone/>
            </a:pPr>
            <a:r>
              <a:rPr lang="hy-AM" sz="4800" b="1" dirty="0" smtClean="0">
                <a:latin typeface="Sylfaen" panose="010A0502050306030303" pitchFamily="18" charset="0"/>
              </a:rPr>
              <a:t>Ավելի ուժեղ կապակցելիություն</a:t>
            </a:r>
            <a:endParaRPr lang="en-US" sz="4800" dirty="0">
              <a:latin typeface="Sylfaen" panose="010A0502050306030303" pitchFamily="18" charset="0"/>
            </a:endParaRPr>
          </a:p>
          <a:p>
            <a:r>
              <a:rPr lang="hy-AM" sz="4800" dirty="0" smtClean="0">
                <a:latin typeface="Sylfaen" panose="010A0502050306030303" pitchFamily="18" charset="0"/>
              </a:rPr>
              <a:t>ԵՄ-ն ֆինանսավորում է ավելի լավ էներգափոխանակում և</a:t>
            </a:r>
            <a:r>
              <a:rPr lang="en-US" sz="4800" dirty="0">
                <a:latin typeface="Sylfaen" panose="010A0502050306030303" pitchFamily="18" charset="0"/>
              </a:rPr>
              <a:t> </a:t>
            </a:r>
            <a:r>
              <a:rPr lang="hy-AM" sz="4800" b="1" dirty="0" smtClean="0">
                <a:latin typeface="Sylfaen" panose="010A0502050306030303" pitchFamily="18" charset="0"/>
              </a:rPr>
              <a:t>տարանցում Հայաստանի և Վրաստանի միջև՝</a:t>
            </a:r>
            <a:r>
              <a:rPr lang="en-US" sz="4800" dirty="0">
                <a:latin typeface="Sylfaen" panose="010A0502050306030303" pitchFamily="18" charset="0"/>
              </a:rPr>
              <a:t> </a:t>
            </a:r>
            <a:r>
              <a:rPr lang="hy-AM" sz="4800" dirty="0" smtClean="0">
                <a:latin typeface="Sylfaen" panose="010A0502050306030303" pitchFamily="18" charset="0"/>
              </a:rPr>
              <a:t>մասամբ կապելով Հայաստանը ԵՄ-ի էլեկտրական ցանցին։ </a:t>
            </a:r>
            <a:endParaRPr lang="en-US" sz="4800" dirty="0">
              <a:latin typeface="Sylfaen" panose="010A0502050306030303" pitchFamily="18" charset="0"/>
            </a:endParaRPr>
          </a:p>
          <a:p>
            <a:r>
              <a:rPr lang="hy-AM" sz="4800" dirty="0" smtClean="0">
                <a:latin typeface="Sylfaen" panose="010A0502050306030303" pitchFamily="18" charset="0"/>
              </a:rPr>
              <a:t>ԵՄ-ի աջակցությամբ</a:t>
            </a:r>
            <a:r>
              <a:rPr lang="en-US" sz="4800" b="1" dirty="0">
                <a:latin typeface="Sylfaen" panose="010A0502050306030303" pitchFamily="18" charset="0"/>
              </a:rPr>
              <a:t> </a:t>
            </a:r>
            <a:r>
              <a:rPr lang="hy-AM" sz="4800" b="1" dirty="0" smtClean="0">
                <a:latin typeface="Sylfaen" panose="010A0502050306030303" pitchFamily="18" charset="0"/>
              </a:rPr>
              <a:t>Երևանի մետրոյում բարելավումների</a:t>
            </a:r>
            <a:r>
              <a:rPr lang="en-US" sz="4800" dirty="0">
                <a:latin typeface="Sylfaen" panose="010A0502050306030303" pitchFamily="18" charset="0"/>
              </a:rPr>
              <a:t> </a:t>
            </a:r>
            <a:r>
              <a:rPr lang="hy-AM" sz="4800" dirty="0" smtClean="0">
                <a:latin typeface="Sylfaen" panose="010A0502050306030303" pitchFamily="18" charset="0"/>
              </a:rPr>
              <a:t>արդյունք են հանդիսացել ժամանակակից վագոնները, ավելի ապահով մետրոյի աշխատանքը և զգալի էներգախնայողությունները։ </a:t>
            </a:r>
            <a:endParaRPr lang="en-US" sz="4800" dirty="0">
              <a:latin typeface="Sylfaen" panose="010A0502050306030303" pitchFamily="18" charset="0"/>
            </a:endParaRPr>
          </a:p>
          <a:p>
            <a:r>
              <a:rPr lang="hy-AM" sz="4800" dirty="0">
                <a:latin typeface="Sylfaen" panose="010A0502050306030303" pitchFamily="18" charset="0"/>
              </a:rPr>
              <a:t>ԵՄ-ի </a:t>
            </a:r>
            <a:r>
              <a:rPr lang="hy-AM" sz="4800" dirty="0" smtClean="0">
                <a:latin typeface="Sylfaen" panose="010A0502050306030303" pitchFamily="18" charset="0"/>
              </a:rPr>
              <a:t>աջակցությամբ </a:t>
            </a:r>
            <a:r>
              <a:rPr lang="hy-AM" sz="4800" dirty="0">
                <a:latin typeface="Sylfaen" panose="010A0502050306030303" pitchFamily="18" charset="0"/>
              </a:rPr>
              <a:t>Երևանում բարելավվել է </a:t>
            </a:r>
            <a:r>
              <a:rPr lang="hy-AM" sz="4800" dirty="0" smtClean="0">
                <a:latin typeface="Sylfaen" panose="010A0502050306030303" pitchFamily="18" charset="0"/>
              </a:rPr>
              <a:t>խ</a:t>
            </a:r>
            <a:r>
              <a:rPr lang="hy-AM" sz="4800" b="1" dirty="0" smtClean="0">
                <a:latin typeface="Sylfaen" panose="010A0502050306030303" pitchFamily="18" charset="0"/>
              </a:rPr>
              <a:t>մելու ջրի որակը 1,1 միլիոն մարդու համար</a:t>
            </a:r>
            <a:r>
              <a:rPr lang="hy-AM" sz="4800" dirty="0" smtClean="0">
                <a:latin typeface="Sylfaen" panose="010A0502050306030303" pitchFamily="18" charset="0"/>
              </a:rPr>
              <a:t>։</a:t>
            </a:r>
            <a:endParaRPr lang="en-US" sz="4800" dirty="0">
              <a:latin typeface="Sylfaen" panose="010A0502050306030303" pitchFamily="18" charset="0"/>
            </a:endParaRPr>
          </a:p>
          <a:p>
            <a:r>
              <a:rPr lang="hy-AM" sz="4800" dirty="0" smtClean="0">
                <a:latin typeface="Sylfaen" panose="010A0502050306030303" pitchFamily="18" charset="0"/>
              </a:rPr>
              <a:t>ԵՄ-ն նախաձեռնել է համապարփակ</a:t>
            </a:r>
            <a:r>
              <a:rPr lang="en-US" sz="4800" dirty="0">
                <a:latin typeface="Sylfaen" panose="010A0502050306030303" pitchFamily="18" charset="0"/>
              </a:rPr>
              <a:t> </a:t>
            </a:r>
            <a:r>
              <a:rPr lang="hy-AM" sz="4800" b="1" dirty="0" smtClean="0">
                <a:latin typeface="Sylfaen" panose="010A0502050306030303" pitchFamily="18" charset="0"/>
              </a:rPr>
              <a:t>ԵՄ</a:t>
            </a:r>
            <a:r>
              <a:rPr lang="en-US" sz="4800" b="1" dirty="0" smtClean="0">
                <a:latin typeface="Sylfaen" panose="010A0502050306030303" pitchFamily="18" charset="0"/>
              </a:rPr>
              <a:t>-</a:t>
            </a:r>
            <a:r>
              <a:rPr lang="hy-AM" sz="4800" b="1" dirty="0" smtClean="0">
                <a:latin typeface="Sylfaen" panose="010A0502050306030303" pitchFamily="18" charset="0"/>
              </a:rPr>
              <a:t>Հայաստան օդային տրանսպորտի համաձայնագիրը։</a:t>
            </a:r>
            <a:r>
              <a:rPr lang="en-US" sz="4800" dirty="0" smtClean="0">
                <a:latin typeface="Sylfaen" panose="010A0502050306030303" pitchFamily="18" charset="0"/>
              </a:rPr>
              <a:t> </a:t>
            </a:r>
            <a:r>
              <a:rPr lang="hy-AM" sz="4800" dirty="0" smtClean="0">
                <a:latin typeface="Sylfaen" panose="010A0502050306030303" pitchFamily="18" charset="0"/>
              </a:rPr>
              <a:t>Հենց այն ուժի մեջ մտնի, ճանապարհ կհարթվի զբոսաշրջիկների ավելի մեծ փոխադարձ հոսքերի, ավելի ցածր գների և նոր բիզնես հնարավորությունների համար։</a:t>
            </a:r>
            <a:endParaRPr lang="cs-CZ" sz="4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5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660" y="377686"/>
            <a:ext cx="10515600" cy="5993295"/>
          </a:xfrm>
        </p:spPr>
        <p:txBody>
          <a:bodyPr>
            <a:normAutofit fontScale="55000" lnSpcReduction="20000"/>
          </a:bodyPr>
          <a:lstStyle/>
          <a:p>
            <a:pPr marL="0" indent="0" algn="ctr" fontAlgn="base">
              <a:buNone/>
            </a:pPr>
            <a:endParaRPr lang="cs-CZ" b="1" dirty="0" smtClean="0"/>
          </a:p>
          <a:p>
            <a:pPr marL="0" indent="0">
              <a:buNone/>
            </a:pP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EU-Armenia Visa Facilitation and Readmission Agreements entered into force in 2014,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visa applications for Armenians easier, quicker, and cheaper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period 2015-2017,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1,300 students and academic staff from Armenia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studied or taught in Europe as part of the Erasmus+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vocation education colleges across Armenia have been renovated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with EU support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Armenian schools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have participated in the eTwinning Plus platform to increase cooperation through the use of online tools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y-AM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Ավելի ուժեղ քաղհասարակություն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ԵՄ-Հայաստան </a:t>
            </a:r>
            <a:r>
              <a:rPr lang="hy-AM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վիզաների դյուրացման և հետընդունման 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համաձայնագրերն ուժի մեջ են մտել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թ․-ին՝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դարձնելով վիզայի դիմումները հայերի համար ավելի դյուրին, արագ և մատչելի։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2015-2017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թթ․-ին 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Հայաստանից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ուսանող և ակադեմիական անձնակազմ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սովորել կամ դասավանդել է Եվրոպայում՝ որպես Էրազմուս+ ծրագրի մի մաս։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մասնագիտական կրթության քոլեջ է Հայաստանում վերանորոգվել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 աջակցությամբ։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hy-AM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հայկական դպրոց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է մասնակցել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eTwinning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  <a:r>
              <a:rPr lang="hy-AM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հարթակին՝ մեծացնելու համար համագործակցությունն առցանց գործիքների օգտագործման միջոցով։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 fontAlgn="base">
              <a:buNone/>
            </a:pPr>
            <a:endParaRPr lang="cs-CZ" sz="3600" b="1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91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660" y="377686"/>
            <a:ext cx="10515600" cy="5993295"/>
          </a:xfrm>
        </p:spPr>
        <p:txBody>
          <a:bodyPr>
            <a:normAutofit fontScale="55000" lnSpcReduction="20000"/>
          </a:bodyPr>
          <a:lstStyle/>
          <a:p>
            <a:pPr marL="0" indent="0" algn="ctr" fontAlgn="base">
              <a:buNone/>
            </a:pPr>
            <a:endParaRPr lang="cs-CZ" b="1" dirty="0" smtClean="0"/>
          </a:p>
          <a:p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Cross-cutting issues</a:t>
            </a:r>
            <a:r>
              <a:rPr lang="hy-AM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/խաչաձև խնդիրներ</a:t>
            </a:r>
            <a:endParaRPr lang="cs-CZ" sz="3500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EU support to Civil Society in the region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y-AM" sz="3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ԵՄ աջակցությունը քաղհասարակությանը մարզերում</a:t>
            </a:r>
            <a:endParaRPr lang="en-US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EU support to gender equality in Armenia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գենդերային հավասարությանը Հայաստանում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EU </a:t>
            </a: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support to independent media in the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region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անկախ լրատվամիջոցներին մարզերում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hy-AM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/ավելի ուժեղ տնտեսություն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EU support to Business in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Armenia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բիզնեսին Հայաստանում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EU support to digital economy in the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region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թվային տնտեսությանը մարզերում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Connectivity</a:t>
            </a:r>
            <a:r>
              <a:rPr lang="hy-AM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/ավելի </a:t>
            </a:r>
            <a:r>
              <a:rPr lang="hy-AM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ուժեղ կապակցելիություն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EU support to Armenia’s energy security and energy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efficiency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Հայաստանի էներգետիկ անվտանգությանը և էներգարդյունավետությանը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EU support to the environment in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Armenia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Հայաստանի շրջակա միջավայրին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hy-AM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/ավելի ուժեղ քաղհասարակություն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EU support to Young people in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Armenia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Հայաստանի երիտասարդությանը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EU support to culture in </a:t>
            </a:r>
            <a:r>
              <a:rPr lang="en-U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Armenia</a:t>
            </a:r>
            <a:r>
              <a:rPr lang="hy-AM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/ԵՄ աջակցությունը Հայաստանի մշակույթին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16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381" y="1012990"/>
            <a:ext cx="4522305" cy="452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6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8941" y="1365886"/>
            <a:ext cx="10803554" cy="3180356"/>
          </a:xfrm>
        </p:spPr>
        <p:txBody>
          <a:bodyPr>
            <a:normAutofit fontScale="90000"/>
          </a:bodyPr>
          <a:lstStyle/>
          <a:p>
            <a:r>
              <a:rPr lang="cs-CZ" dirty="0"/>
              <a:t>Why was </a:t>
            </a:r>
            <a:r>
              <a:rPr lang="cs-CZ" dirty="0" smtClean="0"/>
              <a:t>EU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created</a:t>
            </a:r>
            <a:r>
              <a:rPr lang="cs-CZ" dirty="0" smtClean="0"/>
              <a:t>?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Ինչո՞ւ ստեղծվեց</a:t>
            </a:r>
            <a:br>
              <a:rPr lang="hy-AM" dirty="0" smtClean="0"/>
            </a:br>
            <a:r>
              <a:rPr lang="hy-AM" dirty="0" smtClean="0"/>
              <a:t>ԵՄ-ն։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25" y="873815"/>
            <a:ext cx="635317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3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392" y="1908313"/>
            <a:ext cx="10515600" cy="2018679"/>
          </a:xfrm>
        </p:spPr>
        <p:txBody>
          <a:bodyPr>
            <a:normAutofit fontScale="90000"/>
          </a:bodyPr>
          <a:lstStyle/>
          <a:p>
            <a:r>
              <a:rPr lang="cs-CZ" sz="6000" dirty="0" smtClean="0"/>
              <a:t>Facts about EU</a:t>
            </a:r>
            <a:r>
              <a:rPr lang="hy-AM" sz="6000" dirty="0" smtClean="0"/>
              <a:t/>
            </a:r>
            <a:br>
              <a:rPr lang="hy-AM" sz="6000" dirty="0" smtClean="0"/>
            </a:br>
            <a:r>
              <a:rPr lang="hy-AM" sz="6000" dirty="0" smtClean="0"/>
              <a:t>Փաստեր ԵՄ-ի</a:t>
            </a:r>
            <a:br>
              <a:rPr lang="hy-AM" sz="6000" dirty="0" smtClean="0"/>
            </a:br>
            <a:r>
              <a:rPr lang="hy-AM" sz="6000" dirty="0" smtClean="0"/>
              <a:t>մասին</a:t>
            </a:r>
            <a:endParaRPr lang="cs-CZ" sz="60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72" y="1146105"/>
            <a:ext cx="6653628" cy="44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1971" y="2318304"/>
            <a:ext cx="10515600" cy="1759640"/>
          </a:xfrm>
        </p:spPr>
        <p:txBody>
          <a:bodyPr>
            <a:noAutofit/>
          </a:bodyPr>
          <a:lstStyle/>
          <a:p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b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hy-AM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y-AM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Ընթացիկ </a:t>
            </a:r>
            <a:br>
              <a:rPr lang="hy-AM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խնդիրներ</a:t>
            </a:r>
            <a:endParaRPr lang="cs-CZ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273" y="535071"/>
            <a:ext cx="5811297" cy="581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7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245" y="386367"/>
            <a:ext cx="10554026" cy="5774208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100" dirty="0" smtClean="0"/>
              <a:t>Neighborhoud</a:t>
            </a:r>
            <a:br>
              <a:rPr lang="cs-CZ" sz="5100" dirty="0" smtClean="0"/>
            </a:br>
            <a:r>
              <a:rPr lang="cs-CZ" sz="5100" dirty="0" smtClean="0"/>
              <a:t>Policy</a:t>
            </a:r>
            <a:r>
              <a:rPr lang="hy-AM" sz="5100" dirty="0" smtClean="0"/>
              <a:t/>
            </a:r>
            <a:br>
              <a:rPr lang="hy-AM" sz="5100" dirty="0" smtClean="0"/>
            </a:br>
            <a:r>
              <a:rPr lang="hy-AM" sz="5100" dirty="0" smtClean="0"/>
              <a:t>Հարևանության</a:t>
            </a:r>
            <a:br>
              <a:rPr lang="hy-AM" sz="5100" dirty="0" smtClean="0"/>
            </a:br>
            <a:r>
              <a:rPr lang="hy-AM" sz="5100" dirty="0" smtClean="0"/>
              <a:t>քաղաքականություն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/>
            </a:r>
            <a:br>
              <a:rPr lang="cs-CZ" sz="5100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AutoShape 2" descr="https://lh5.googleusercontent.com/8AfJbWgBIiAIyh8KGsVO_Zz31fVhVmrU_t0IiA9w4KHTXz9WP3wIaHQHudi9NJ76cFtLyXyD9TlKr1rwHqR5unyBqpk9uZjEHGB6O3ThllSGReS5TNNxop-sXdJhi-MJkl-btKh4"/>
          <p:cNvSpPr>
            <a:spLocks noChangeAspect="1" noChangeArrowheads="1"/>
          </p:cNvSpPr>
          <p:nvPr/>
        </p:nvSpPr>
        <p:spPr bwMode="auto">
          <a:xfrm>
            <a:off x="7465253" y="1669774"/>
            <a:ext cx="4238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2" name="Picture 4" descr="https://lh5.googleusercontent.com/8AfJbWgBIiAIyh8KGsVO_Zz31fVhVmrU_t0IiA9w4KHTXz9WP3wIaHQHudi9NJ76cFtLyXyD9TlKr1rwHqR5unyBqpk9uZjEHGB6O3ThllSGReS5TNNxop-sXdJhi-MJkl-btK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23" y="1179788"/>
            <a:ext cx="4726747" cy="424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3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72" y="1918252"/>
            <a:ext cx="10515600" cy="2835553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Eastern </a:t>
            </a:r>
            <a:br>
              <a:rPr lang="cs-C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hy-AM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y-AM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Արևելյան</a:t>
            </a:r>
            <a:br>
              <a:rPr lang="hy-AM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գործընկերություն</a:t>
            </a:r>
            <a:r>
              <a:rPr lang="cs-CZ" sz="5600" dirty="0" smtClean="0"/>
              <a:t/>
            </a:r>
            <a:br>
              <a:rPr lang="cs-CZ" sz="5600" dirty="0" smtClean="0"/>
            </a:br>
            <a:endParaRPr lang="cs-CZ" sz="5600" b="1" dirty="0"/>
          </a:p>
        </p:txBody>
      </p:sp>
      <p:sp>
        <p:nvSpPr>
          <p:cNvPr id="3" name="AutoShape 2" descr="https://lh5.googleusercontent.com/8AfJbWgBIiAIyh8KGsVO_Zz31fVhVmrU_t0IiA9w4KHTXz9WP3wIaHQHudi9NJ76cFtLyXyD9TlKr1rwHqR5unyBqpk9uZjEHGB6O3ThllSGReS5TNNxop-sXdJhi-MJkl-btKh4"/>
          <p:cNvSpPr>
            <a:spLocks noChangeAspect="1" noChangeArrowheads="1"/>
          </p:cNvSpPr>
          <p:nvPr/>
        </p:nvSpPr>
        <p:spPr bwMode="auto">
          <a:xfrm>
            <a:off x="7465253" y="1669774"/>
            <a:ext cx="4238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68" y="9939"/>
            <a:ext cx="649833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2276" y="489397"/>
            <a:ext cx="5190186" cy="6568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 Դեպի ավելի ուժեղ Արևելյան գործընկերություն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366" y="579549"/>
            <a:ext cx="10486518" cy="4900225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Armenia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ԵՄ-Հայաստան </a:t>
            </a:r>
            <a:b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y-AM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կապեր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u="sng" dirty="0">
                <a:hlinkClick r:id="rId2"/>
              </a:rPr>
              <a:t>https://ec.europa.eu/neighbourhood-enlargement/neighbourhood/countries/armenia_en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AutoShape 2" descr="https://lh5.googleusercontent.com/8AfJbWgBIiAIyh8KGsVO_Zz31fVhVmrU_t0IiA9w4KHTXz9WP3wIaHQHudi9NJ76cFtLyXyD9TlKr1rwHqR5unyBqpk9uZjEHGB6O3ThllSGReS5TNNxop-sXdJhi-MJkl-btKh4"/>
          <p:cNvSpPr>
            <a:spLocks noChangeAspect="1" noChangeArrowheads="1"/>
          </p:cNvSpPr>
          <p:nvPr/>
        </p:nvSpPr>
        <p:spPr bwMode="auto">
          <a:xfrm>
            <a:off x="7465253" y="1669774"/>
            <a:ext cx="4238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005" y="1393254"/>
            <a:ext cx="6124995" cy="40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234" y="573294"/>
            <a:ext cx="10689932" cy="576311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cs-CZ" b="1" dirty="0" smtClean="0"/>
          </a:p>
          <a:p>
            <a:pPr marL="0" indent="0" algn="ctr" fontAlgn="base">
              <a:buNone/>
            </a:pPr>
            <a:r>
              <a:rPr lang="cs-CZ" sz="4400" b="1" dirty="0" smtClean="0">
                <a:latin typeface="Sylfaen" panose="010A0502050306030303" pitchFamily="18" charset="0"/>
              </a:rPr>
              <a:t>CEPA</a:t>
            </a:r>
          </a:p>
          <a:p>
            <a:pPr marL="0" indent="0" algn="ctr" fontAlgn="base">
              <a:buNone/>
            </a:pPr>
            <a:endParaRPr lang="en-US" sz="3500" b="1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Sylfaen" panose="010A0502050306030303" pitchFamily="18" charset="0"/>
              </a:rPr>
              <a:t>Relations between the European Union and Armenia are based on </a:t>
            </a:r>
            <a:r>
              <a:rPr lang="en-US" dirty="0" smtClean="0">
                <a:latin typeface="Sylfaen" panose="010A0502050306030303" pitchFamily="18" charset="0"/>
              </a:rPr>
              <a:t>the EU-Armenia Comprehensive and Enhanced Partnership Agreement (</a:t>
            </a:r>
            <a:r>
              <a:rPr lang="en-US" dirty="0">
                <a:latin typeface="Sylfaen" panose="010A0502050306030303" pitchFamily="18" charset="0"/>
              </a:rPr>
              <a:t>CEPA), which was signed in the margins of the Eastern </a:t>
            </a:r>
            <a:r>
              <a:rPr lang="en-US" dirty="0" smtClean="0">
                <a:latin typeface="Sylfaen" panose="010A0502050306030303" pitchFamily="18" charset="0"/>
              </a:rPr>
              <a:t>Partnership Summit </a:t>
            </a:r>
            <a:r>
              <a:rPr lang="en-US" dirty="0">
                <a:latin typeface="Sylfaen" panose="010A0502050306030303" pitchFamily="18" charset="0"/>
              </a:rPr>
              <a:t>in Brussels in November 2017 and entered into </a:t>
            </a:r>
            <a:r>
              <a:rPr lang="en-US" dirty="0" smtClean="0">
                <a:latin typeface="Sylfaen" panose="010A0502050306030303" pitchFamily="18" charset="0"/>
              </a:rPr>
              <a:t>provisional application </a:t>
            </a:r>
            <a:r>
              <a:rPr lang="en-US" dirty="0">
                <a:latin typeface="Sylfaen" panose="010A0502050306030303" pitchFamily="18" charset="0"/>
              </a:rPr>
              <a:t>on 1 June 2018. The new agreement provides a </a:t>
            </a:r>
            <a:r>
              <a:rPr lang="en-US" dirty="0" smtClean="0">
                <a:latin typeface="Sylfaen" panose="010A0502050306030303" pitchFamily="18" charset="0"/>
              </a:rPr>
              <a:t>framework for </a:t>
            </a:r>
            <a:r>
              <a:rPr lang="en-US" dirty="0">
                <a:latin typeface="Sylfaen" panose="010A0502050306030303" pitchFamily="18" charset="0"/>
              </a:rPr>
              <a:t>the European Union and Armenia to continue working together </a:t>
            </a:r>
            <a:r>
              <a:rPr lang="en-US" dirty="0" smtClean="0">
                <a:latin typeface="Sylfaen" panose="010A0502050306030303" pitchFamily="18" charset="0"/>
              </a:rPr>
              <a:t>for the </a:t>
            </a:r>
            <a:r>
              <a:rPr lang="en-US" dirty="0">
                <a:latin typeface="Sylfaen" panose="010A0502050306030303" pitchFamily="18" charset="0"/>
              </a:rPr>
              <a:t>benefit of Armenian citizens</a:t>
            </a:r>
            <a:r>
              <a:rPr lang="en-US" dirty="0" smtClean="0">
                <a:latin typeface="Sylfaen" panose="010A050205030603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hy-AM" dirty="0" smtClean="0">
                <a:latin typeface="Sylfaen" panose="010A0502050306030303" pitchFamily="18" charset="0"/>
              </a:rPr>
              <a:t>Եվրոպական </a:t>
            </a:r>
            <a:r>
              <a:rPr lang="hy-AM" dirty="0">
                <a:latin typeface="Sylfaen" panose="010A0502050306030303" pitchFamily="18" charset="0"/>
              </a:rPr>
              <a:t>միության և Հայաստանի միջև հարաբերությունները հիմնված են </a:t>
            </a:r>
            <a:r>
              <a:rPr lang="hy-AM" dirty="0">
                <a:latin typeface="Sylfaen" panose="010A0502050306030303" pitchFamily="18" charset="0"/>
                <a:hlinkClick r:id="rId2"/>
              </a:rPr>
              <a:t>ԵՄ-Հայաստան համապարփակ և ընդգրկուն գործընկերության համաձայնագրի վրա</a:t>
            </a:r>
            <a:r>
              <a:rPr lang="en-US" dirty="0">
                <a:latin typeface="Sylfaen" panose="010A0502050306030303" pitchFamily="18" charset="0"/>
              </a:rPr>
              <a:t> (CEPA), </a:t>
            </a:r>
            <a:r>
              <a:rPr lang="hy-AM" dirty="0">
                <a:latin typeface="Sylfaen" panose="010A0502050306030303" pitchFamily="18" charset="0"/>
              </a:rPr>
              <a:t>որը ստորագրվեց </a:t>
            </a:r>
            <a:r>
              <a:rPr lang="hy-AM" dirty="0" smtClean="0">
                <a:latin typeface="Sylfaen" panose="010A0502050306030303" pitchFamily="18" charset="0"/>
              </a:rPr>
              <a:t>2017 </a:t>
            </a:r>
            <a:r>
              <a:rPr lang="hy-AM" dirty="0">
                <a:latin typeface="Sylfaen" panose="010A0502050306030303" pitchFamily="18" charset="0"/>
              </a:rPr>
              <a:t>թ․ նոյեմբերին Բրյուսելում կայացած Արևելյան գործընկերության գագաթաժողովին և 2018 թ․ հունիսի 1-ին </a:t>
            </a:r>
            <a:r>
              <a:rPr lang="hy-AM" dirty="0" smtClean="0">
                <a:latin typeface="Sylfaen" panose="010A0502050306030303" pitchFamily="18" charset="0"/>
              </a:rPr>
              <a:t>անցավ </a:t>
            </a:r>
            <a:r>
              <a:rPr lang="hy-AM" dirty="0">
                <a:latin typeface="Sylfaen" panose="010A0502050306030303" pitchFamily="18" charset="0"/>
              </a:rPr>
              <a:t>ժամանակավոր կիրարկման փուլ։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</a:rPr>
              <a:t>Նոր համաձայնագիրը Եվրոպական միությանն ու Հայաստանին տրամադրում է </a:t>
            </a:r>
            <a:r>
              <a:rPr lang="hy-AM" dirty="0" smtClean="0">
                <a:latin typeface="Sylfaen" panose="010A0502050306030303" pitchFamily="18" charset="0"/>
              </a:rPr>
              <a:t>շրջանակներ, </a:t>
            </a:r>
            <a:r>
              <a:rPr lang="hy-AM" dirty="0">
                <a:latin typeface="Sylfaen" panose="010A0502050306030303" pitchFamily="18" charset="0"/>
              </a:rPr>
              <a:t>որպեսզի շարունակեն աշխատել միասին՝ հ</a:t>
            </a:r>
            <a:r>
              <a:rPr lang="hy-AM" dirty="0" smtClean="0">
                <a:latin typeface="Sylfaen" panose="010A0502050306030303" pitchFamily="18" charset="0"/>
              </a:rPr>
              <a:t>օգուտ </a:t>
            </a:r>
            <a:r>
              <a:rPr lang="hy-AM" dirty="0">
                <a:latin typeface="Sylfaen" panose="010A0502050306030303" pitchFamily="18" charset="0"/>
              </a:rPr>
              <a:t>Հայաստանի քաղաքացիների։</a:t>
            </a:r>
            <a:endParaRPr 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2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8266" y="279797"/>
            <a:ext cx="10515600" cy="602901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Armenia </a:t>
            </a:r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</a:p>
          <a:p>
            <a:pPr marL="0" indent="0" algn="just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Union’s framework for cooperation with Armenia is the multiannual programing document for the period 2017-2020 (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Single Support Framework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It is based on the 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Eastern Partnership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priorities to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cs-C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1/stronger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economy, 2/ stronger governance, 3/ stronger connectivity and 4/ stronger society. </a:t>
            </a:r>
            <a:endParaRPr lang="cs-CZ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it includes horizontal support to civil society, strategic communication, and capacity development/institution building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y-AM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y-AM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ԵՄ-Հայաստան համագործակցություն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Եվրոպական միության՝ Հայաստանի հետ համագործակցության շրջանակը բազմամյա պլանավորման փաստաթուղթ է 2017-2020 թթ․ համար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y-AM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Միասնական աջակցության շրջանակ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։ Այն հիմնված է </a:t>
            </a:r>
            <a:r>
              <a:rPr lang="hy-AM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Արևելյան գործընկերության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հետևյալ նվաճվելիք առաջնահերթությունների վրա․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ավելի ուժեղ տնտեսություն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ավելի ուժեղ կառավարում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ավելի ուժեղ կապակցելիություն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և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y-AM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ավելի ուժեղ հասարակություն։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y-AM" dirty="0" smtClean="0"/>
          </a:p>
          <a:p>
            <a:pPr marL="0" indent="0" algn="just">
              <a:buNone/>
            </a:pPr>
            <a:endParaRPr lang="hy-AM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900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365</Words>
  <Application>Microsoft Office PowerPoint</Application>
  <PresentationFormat>Širokoúhlá obrazovka</PresentationFormat>
  <Paragraphs>88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Sylfaen</vt:lpstr>
      <vt:lpstr>Times New Roman</vt:lpstr>
      <vt:lpstr>Motiv Office</vt:lpstr>
      <vt:lpstr>EU and CEPA  ԵՄ-ն և CEPA-ն</vt:lpstr>
      <vt:lpstr>Why was EU  created? Ինչո՞ւ ստեղծվեց ԵՄ-ն։</vt:lpstr>
      <vt:lpstr>Facts about EU Փաստեր ԵՄ-ի մասին</vt:lpstr>
      <vt:lpstr>Current  Issues Ընթացիկ  խնդիրներ</vt:lpstr>
      <vt:lpstr>      Neighborhoud Policy Հարևանության քաղաքականություն   </vt:lpstr>
      <vt:lpstr>    Eastern  Partnership Արևելյան գործընկերություն </vt:lpstr>
      <vt:lpstr>       EU – Armenia  Relations ԵՄ-Հայաստան  կապեր https://ec.europa.eu/neighbourhood-enlargement/neighbourhood/countries/armenia_en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</dc:title>
  <dc:creator>Uživatel systému Windows</dc:creator>
  <cp:lastModifiedBy>agora</cp:lastModifiedBy>
  <cp:revision>82</cp:revision>
  <dcterms:created xsi:type="dcterms:W3CDTF">2018-08-16T11:03:07Z</dcterms:created>
  <dcterms:modified xsi:type="dcterms:W3CDTF">2019-09-13T05:06:52Z</dcterms:modified>
</cp:coreProperties>
</file>