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6" r:id="rId5"/>
    <p:sldId id="263" r:id="rId6"/>
    <p:sldId id="268" r:id="rId7"/>
    <p:sldId id="269" r:id="rId8"/>
    <p:sldId id="270" r:id="rId9"/>
    <p:sldId id="271" r:id="rId10"/>
    <p:sldId id="272" r:id="rId11"/>
    <p:sldId id="273" r:id="rId12"/>
    <p:sldId id="274" r:id="rId13"/>
    <p:sldId id="275" r:id="rId14"/>
    <p:sldId id="276" r:id="rId15"/>
    <p:sldId id="278" r:id="rId16"/>
    <p:sldId id="264" r:id="rId17"/>
    <p:sldId id="277"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77" y="30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185379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246035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425534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428095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5164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512296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409283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72446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234685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178789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5EF4F6B-1BBC-418E-A956-DF41CC2F5987}" type="datetimeFigureOut">
              <a:rPr lang="cs-CZ" smtClean="0"/>
              <a:pPr/>
              <a:t>07.12.2019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F9A4E74-0774-43DE-B125-649CC61549B9}" type="slidenum">
              <a:rPr lang="cs-CZ" smtClean="0"/>
              <a:pPr/>
              <a:t>‹#›</a:t>
            </a:fld>
            <a:endParaRPr lang="cs-CZ"/>
          </a:p>
        </p:txBody>
      </p:sp>
    </p:spTree>
    <p:extLst>
      <p:ext uri="{BB962C8B-B14F-4D97-AF65-F5344CB8AC3E}">
        <p14:creationId xmlns:p14="http://schemas.microsoft.com/office/powerpoint/2010/main" val="356685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F4F6B-1BBC-418E-A956-DF41CC2F5987}" type="datetimeFigureOut">
              <a:rPr lang="cs-CZ" smtClean="0"/>
              <a:pPr/>
              <a:t>07.12.2019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A4E74-0774-43DE-B125-649CC61549B9}" type="slidenum">
              <a:rPr lang="cs-CZ" smtClean="0"/>
              <a:pPr/>
              <a:t>‹#›</a:t>
            </a:fld>
            <a:endParaRPr lang="cs-CZ"/>
          </a:p>
        </p:txBody>
      </p:sp>
    </p:spTree>
    <p:extLst>
      <p:ext uri="{BB962C8B-B14F-4D97-AF65-F5344CB8AC3E}">
        <p14:creationId xmlns:p14="http://schemas.microsoft.com/office/powerpoint/2010/main" val="17001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KHK9WvPgAQs" TargetMode="External"/><Relationship Id="rId2" Type="http://schemas.openxmlformats.org/officeDocument/2006/relationships/hyperlink" Target="https://www.youtube.com/watch?v=Om_iALv3T7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rekonstrukcestatu.cz/c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cs.wikipedia.org/wiki/Transparentn%C3%AD_%C3%BA%C4%8D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s.wikipedia.org/wiki/Sen%C3%A1t_Parlamentu_%C4%8Cesk%C3%A9_republiky" TargetMode="External"/><Relationship Id="rId2" Type="http://schemas.openxmlformats.org/officeDocument/2006/relationships/hyperlink" Target="https://cs.wikipedia.org/wiki/Poslaneck%C3%A1_sn%C4%9Bmovna_Parlamentu_%C4%8Cesk%C3%A9_republiky" TargetMode="External"/><Relationship Id="rId1" Type="http://schemas.openxmlformats.org/officeDocument/2006/relationships/slideLayout" Target="../slideLayouts/slideLayout2.xml"/><Relationship Id="rId5" Type="http://schemas.openxmlformats.org/officeDocument/2006/relationships/hyperlink" Target="https://cs.wikipedia.org/wiki/%C4%8CEZ" TargetMode="External"/><Relationship Id="rId4" Type="http://schemas.openxmlformats.org/officeDocument/2006/relationships/hyperlink" Target="https://cs.wikipedia.org/wiki/Kancel%C3%A1%C5%99_prezidenta_republik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87680"/>
            <a:ext cx="9144000" cy="5405120"/>
          </a:xfrm>
        </p:spPr>
        <p:txBody>
          <a:bodyPr>
            <a:normAutofit/>
          </a:bodyPr>
          <a:lstStyle/>
          <a:p>
            <a:r>
              <a:rPr lang="cs-CZ" sz="4900" dirty="0" smtClean="0"/>
              <a:t>RECONSTRICTION OF THE STATE</a:t>
            </a:r>
            <a:r>
              <a:rPr lang="en-US" sz="4900" dirty="0" smtClean="0"/>
              <a:t/>
            </a:r>
            <a:br>
              <a:rPr lang="en-US" sz="4900" dirty="0" smtClean="0"/>
            </a:br>
            <a:r>
              <a:rPr lang="hy-AM" sz="4900" dirty="0" smtClean="0"/>
              <a:t>ՊԵՏՈՒԹՅԱՆ ՎԵՐԱԿԱՌՈՒՑՈՒՄ</a:t>
            </a:r>
            <a:r>
              <a:rPr lang="cs-CZ" sz="4900" dirty="0" smtClean="0"/>
              <a:t/>
            </a:r>
            <a:br>
              <a:rPr lang="cs-CZ" sz="4900" dirty="0" smtClean="0"/>
            </a:br>
            <a:r>
              <a:rPr lang="cs-CZ" sz="4900" dirty="0" smtClean="0"/>
              <a:t>- </a:t>
            </a:r>
            <a:br>
              <a:rPr lang="cs-CZ" sz="4900" dirty="0" smtClean="0"/>
            </a:br>
            <a:r>
              <a:rPr lang="cs-CZ" sz="4900" dirty="0" smtClean="0"/>
              <a:t> Succesfull Campaign</a:t>
            </a:r>
            <a:r>
              <a:rPr lang="hy-AM" sz="4900" dirty="0" smtClean="0"/>
              <a:t/>
            </a:r>
            <a:br>
              <a:rPr lang="hy-AM" sz="4900" dirty="0" smtClean="0"/>
            </a:br>
            <a:r>
              <a:rPr lang="hy-AM" sz="4900" dirty="0" smtClean="0"/>
              <a:t> Հաջող քարոզարշավ </a:t>
            </a:r>
            <a:r>
              <a:rPr lang="hy-AM" dirty="0" smtClean="0"/>
              <a:t/>
            </a:r>
            <a:br>
              <a:rPr lang="hy-AM" dirty="0" smtClean="0"/>
            </a:br>
            <a:endParaRPr lang="cs-CZ" dirty="0"/>
          </a:p>
        </p:txBody>
      </p:sp>
    </p:spTree>
    <p:extLst>
      <p:ext uri="{BB962C8B-B14F-4D97-AF65-F5344CB8AC3E}">
        <p14:creationId xmlns:p14="http://schemas.microsoft.com/office/powerpoint/2010/main" val="193179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45440"/>
            <a:ext cx="11623040" cy="6136640"/>
          </a:xfrm>
        </p:spPr>
        <p:txBody>
          <a:bodyPr>
            <a:normAutofit fontScale="77500" lnSpcReduction="20000"/>
          </a:bodyPr>
          <a:lstStyle/>
          <a:p>
            <a:pPr marL="0" indent="0" fontAlgn="base">
              <a:buNone/>
            </a:pPr>
            <a:endParaRPr lang="cs-CZ" b="1" dirty="0"/>
          </a:p>
          <a:p>
            <a:pPr marL="0" indent="0" algn="ctr" fontAlgn="base">
              <a:buNone/>
            </a:pPr>
            <a:r>
              <a:rPr lang="en-US" sz="4100" b="1" dirty="0"/>
              <a:t>Professional nominations for supervisory </a:t>
            </a:r>
            <a:r>
              <a:rPr lang="en-US" sz="4100" b="1" dirty="0" smtClean="0"/>
              <a:t>boards</a:t>
            </a:r>
            <a:endParaRPr lang="cs-CZ" sz="4100" b="1" dirty="0" smtClean="0"/>
          </a:p>
          <a:p>
            <a:pPr marL="0" indent="0" algn="ctr" fontAlgn="base">
              <a:buNone/>
            </a:pPr>
            <a:endParaRPr lang="en-US" sz="3800" dirty="0"/>
          </a:p>
          <a:p>
            <a:pPr marL="0" indent="0" algn="ctr">
              <a:buNone/>
            </a:pPr>
            <a:r>
              <a:rPr lang="en-US" sz="3100" dirty="0"/>
              <a:t>The aim of the proposal is for </a:t>
            </a:r>
            <a:r>
              <a:rPr lang="en-US" sz="3100" dirty="0" smtClean="0"/>
              <a:t>the</a:t>
            </a:r>
            <a:r>
              <a:rPr lang="cs-CZ" sz="3100" dirty="0" smtClean="0"/>
              <a:t> </a:t>
            </a:r>
            <a:r>
              <a:rPr lang="cs-CZ" sz="3100" dirty="0" err="1" smtClean="0"/>
              <a:t>supervisory</a:t>
            </a:r>
            <a:r>
              <a:rPr lang="cs-CZ" sz="3100" dirty="0" smtClean="0"/>
              <a:t> </a:t>
            </a:r>
            <a:r>
              <a:rPr lang="cs-CZ" sz="3100" dirty="0" err="1" smtClean="0"/>
              <a:t>boards</a:t>
            </a:r>
            <a:r>
              <a:rPr lang="en-US" sz="3100" dirty="0" smtClean="0"/>
              <a:t> </a:t>
            </a:r>
            <a:r>
              <a:rPr lang="en-US" sz="3100" dirty="0"/>
              <a:t>state institutions to fulfill their professional function and not </a:t>
            </a:r>
            <a:r>
              <a:rPr lang="cs-CZ" sz="3100" dirty="0" smtClean="0"/>
              <a:t>to </a:t>
            </a:r>
            <a:r>
              <a:rPr lang="cs-CZ" sz="3100" dirty="0" err="1" smtClean="0"/>
              <a:t>be</a:t>
            </a:r>
            <a:r>
              <a:rPr lang="cs-CZ" sz="3100" dirty="0" smtClean="0"/>
              <a:t> </a:t>
            </a:r>
            <a:r>
              <a:rPr lang="cs-CZ" sz="3100" dirty="0" err="1" smtClean="0"/>
              <a:t>appointed</a:t>
            </a:r>
            <a:r>
              <a:rPr lang="cs-CZ" sz="3100" dirty="0" smtClean="0"/>
              <a:t> </a:t>
            </a:r>
            <a:r>
              <a:rPr lang="cs-CZ" sz="3100" dirty="0" err="1" smtClean="0"/>
              <a:t>through</a:t>
            </a:r>
            <a:r>
              <a:rPr lang="cs-CZ" sz="3100" dirty="0" smtClean="0"/>
              <a:t> </a:t>
            </a:r>
            <a:r>
              <a:rPr lang="cs-CZ" sz="3100" dirty="0" err="1" smtClean="0"/>
              <a:t>cronyism</a:t>
            </a:r>
            <a:r>
              <a:rPr lang="en-US" sz="3100" dirty="0" smtClean="0"/>
              <a:t>. </a:t>
            </a:r>
            <a:r>
              <a:rPr lang="en-US" sz="3100" dirty="0"/>
              <a:t>According to </a:t>
            </a:r>
            <a:r>
              <a:rPr lang="cs-CZ" sz="3100" dirty="0" err="1" smtClean="0"/>
              <a:t>it</a:t>
            </a:r>
            <a:r>
              <a:rPr lang="en-US" sz="3100" dirty="0" smtClean="0"/>
              <a:t>, </a:t>
            </a:r>
            <a:r>
              <a:rPr lang="en-US" sz="3100" dirty="0"/>
              <a:t>the supervisory boards should be composed of ⅓ representatives of political parties, ⅓ </a:t>
            </a:r>
            <a:r>
              <a:rPr lang="en-US" sz="3100" dirty="0" smtClean="0"/>
              <a:t>representatives </a:t>
            </a:r>
            <a:r>
              <a:rPr lang="en-US" sz="3100" dirty="0"/>
              <a:t>of employees and ⅓ independent experts, the expertise and length of experience being defined with regard to the activities of the institution</a:t>
            </a:r>
            <a:r>
              <a:rPr lang="en-US" sz="3100" dirty="0" smtClean="0"/>
              <a:t>.</a:t>
            </a:r>
            <a:endParaRPr lang="hy-AM" sz="3100" dirty="0" smtClean="0"/>
          </a:p>
          <a:p>
            <a:pPr marL="0" indent="0" algn="ctr" fontAlgn="base">
              <a:buNone/>
            </a:pPr>
            <a:endParaRPr lang="hy-AM" b="1" dirty="0" smtClean="0"/>
          </a:p>
          <a:p>
            <a:pPr marL="0" indent="0" algn="ctr" fontAlgn="base">
              <a:buNone/>
            </a:pPr>
            <a:r>
              <a:rPr lang="hy-AM" b="1" dirty="0" smtClean="0"/>
              <a:t>Վերստուգիչ խորհուրդների  համար մասնագիտական </a:t>
            </a:r>
            <a:r>
              <a:rPr lang="hy-AM" b="1" dirty="0" err="1" smtClean="0"/>
              <a:t>առաջադրումներ</a:t>
            </a:r>
            <a:endParaRPr lang="hy-AM" b="1" dirty="0" smtClean="0"/>
          </a:p>
          <a:p>
            <a:pPr marL="0" indent="0" algn="ctr">
              <a:buNone/>
            </a:pPr>
            <a:endParaRPr lang="en-US" sz="3000" dirty="0"/>
          </a:p>
          <a:p>
            <a:pPr marL="0" indent="0" algn="ctr">
              <a:buNone/>
            </a:pPr>
            <a:r>
              <a:rPr lang="hy-AM" sz="3100" dirty="0" smtClean="0"/>
              <a:t>Առաջարկը նպատակ ունի </a:t>
            </a:r>
            <a:r>
              <a:rPr lang="hy-AM" sz="3100" dirty="0" err="1" smtClean="0"/>
              <a:t>նպասատել</a:t>
            </a:r>
            <a:r>
              <a:rPr lang="hy-AM" sz="3100" dirty="0" smtClean="0"/>
              <a:t>, որ պետական կառույցների վերահսկիչ խորհուրդները կատարել իրենց մասնագիտական գործառույթները և չնշանակվեն </a:t>
            </a:r>
            <a:r>
              <a:rPr lang="hy-AM" sz="3100" dirty="0" err="1" smtClean="0"/>
              <a:t>ծանոթությունների</a:t>
            </a:r>
            <a:r>
              <a:rPr lang="ru-RU" sz="3100" dirty="0" smtClean="0"/>
              <a:t> </a:t>
            </a:r>
            <a:r>
              <a:rPr lang="hy-AM" sz="3100" dirty="0" smtClean="0"/>
              <a:t>միջոցով</a:t>
            </a:r>
            <a:r>
              <a:rPr lang="ru-RU" sz="3100" dirty="0" smtClean="0"/>
              <a:t>:</a:t>
            </a:r>
            <a:r>
              <a:rPr lang="hy-AM" sz="3100" dirty="0" smtClean="0"/>
              <a:t> Ըստ դրա, վերահսկիչ խորհուրդները կազմի ⅓ -ը պետք է լինեն քաղաքական կուսակցությունների ներկայացուցիչներ, ⅓-ը աշխատակիցների ներկայացուցիչներ և  ⅓-ը  անկախ </a:t>
            </a:r>
            <a:r>
              <a:rPr lang="hy-AM" sz="3100" dirty="0" err="1" smtClean="0"/>
              <a:t>փորձագետներ։</a:t>
            </a:r>
            <a:r>
              <a:rPr lang="hy-AM" sz="3100" dirty="0" smtClean="0"/>
              <a:t> </a:t>
            </a:r>
            <a:r>
              <a:rPr lang="hy-AM" sz="3100" dirty="0" err="1" smtClean="0"/>
              <a:t>Փորձառւթյունն</a:t>
            </a:r>
            <a:r>
              <a:rPr lang="hy-AM" sz="3100" dirty="0" smtClean="0"/>
              <a:t> ու աշխատանքային փորձը որոշվում են ելնելով հաստատության </a:t>
            </a:r>
            <a:r>
              <a:rPr lang="hy-AM" sz="3100" dirty="0" err="1" smtClean="0"/>
              <a:t>գործունեությունից։</a:t>
            </a:r>
            <a:r>
              <a:rPr lang="en-US" sz="3100" dirty="0"/>
              <a:t/>
            </a:r>
            <a:br>
              <a:rPr lang="en-US" sz="3100" dirty="0"/>
            </a:br>
            <a:endParaRPr lang="cs-CZ" sz="3100" dirty="0"/>
          </a:p>
        </p:txBody>
      </p:sp>
    </p:spTree>
    <p:extLst>
      <p:ext uri="{BB962C8B-B14F-4D97-AF65-F5344CB8AC3E}">
        <p14:creationId xmlns:p14="http://schemas.microsoft.com/office/powerpoint/2010/main" val="333798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64160" y="304800"/>
            <a:ext cx="11663680" cy="6177280"/>
          </a:xfrm>
        </p:spPr>
        <p:txBody>
          <a:bodyPr>
            <a:normAutofit fontScale="92500" lnSpcReduction="10000"/>
          </a:bodyPr>
          <a:lstStyle/>
          <a:p>
            <a:pPr marL="0" indent="0" fontAlgn="base">
              <a:buNone/>
            </a:pPr>
            <a:endParaRPr lang="cs-CZ" b="1" dirty="0" smtClean="0"/>
          </a:p>
          <a:p>
            <a:pPr marL="0" indent="0" algn="ctr" fontAlgn="base">
              <a:buNone/>
            </a:pPr>
            <a:r>
              <a:rPr lang="en-US" sz="3500" b="1" dirty="0" smtClean="0"/>
              <a:t>De-politicization </a:t>
            </a:r>
            <a:r>
              <a:rPr lang="en-US" sz="3500" b="1" dirty="0"/>
              <a:t>of state </a:t>
            </a:r>
            <a:r>
              <a:rPr lang="en-US" sz="3500" b="1" dirty="0" smtClean="0"/>
              <a:t>administration</a:t>
            </a:r>
            <a:endParaRPr lang="cs-CZ" sz="3500" b="1" dirty="0" smtClean="0"/>
          </a:p>
          <a:p>
            <a:pPr marL="0" indent="0" algn="just">
              <a:buNone/>
            </a:pPr>
            <a:r>
              <a:rPr lang="en-US" dirty="0" smtClean="0"/>
              <a:t>The </a:t>
            </a:r>
            <a:r>
              <a:rPr lang="en-US" dirty="0"/>
              <a:t>reconstruction of the state proposes measures to separate and define political and clerical positions in </a:t>
            </a:r>
            <a:r>
              <a:rPr lang="en-US" dirty="0" smtClean="0"/>
              <a:t>the</a:t>
            </a:r>
            <a:r>
              <a:rPr lang="cs-CZ" dirty="0" smtClean="0"/>
              <a:t> </a:t>
            </a:r>
            <a:r>
              <a:rPr lang="cs-CZ" dirty="0" err="1" smtClean="0"/>
              <a:t>state</a:t>
            </a:r>
            <a:r>
              <a:rPr lang="cs-CZ" dirty="0" smtClean="0"/>
              <a:t> </a:t>
            </a:r>
            <a:r>
              <a:rPr lang="cs-CZ" dirty="0" err="1" smtClean="0"/>
              <a:t>administration</a:t>
            </a:r>
            <a:r>
              <a:rPr lang="cs-CZ" dirty="0" smtClean="0"/>
              <a:t>,</a:t>
            </a:r>
            <a:r>
              <a:rPr lang="en-US" dirty="0" smtClean="0"/>
              <a:t> </a:t>
            </a:r>
            <a:r>
              <a:rPr lang="en-US" dirty="0"/>
              <a:t>increase the accountability of officials for their decision-making and make </a:t>
            </a:r>
            <a:r>
              <a:rPr lang="en-US" dirty="0" smtClean="0"/>
              <a:t>the</a:t>
            </a:r>
            <a:r>
              <a:rPr lang="cs-CZ" dirty="0" smtClean="0"/>
              <a:t> </a:t>
            </a:r>
            <a:r>
              <a:rPr lang="cs-CZ" dirty="0" err="1" smtClean="0"/>
              <a:t>salary</a:t>
            </a:r>
            <a:r>
              <a:rPr lang="cs-CZ" dirty="0" smtClean="0"/>
              <a:t> </a:t>
            </a:r>
            <a:r>
              <a:rPr lang="en-US" dirty="0" smtClean="0"/>
              <a:t>system </a:t>
            </a:r>
            <a:r>
              <a:rPr lang="en-US" dirty="0"/>
              <a:t>more </a:t>
            </a:r>
            <a:r>
              <a:rPr lang="en-US" dirty="0" smtClean="0"/>
              <a:t>transparent. </a:t>
            </a:r>
            <a:r>
              <a:rPr lang="en-US" dirty="0"/>
              <a:t>In September 2014, the Chamber of Deputies adopted the </a:t>
            </a:r>
            <a:r>
              <a:rPr lang="en-US" dirty="0" smtClean="0"/>
              <a:t>so-called</a:t>
            </a:r>
            <a:r>
              <a:rPr lang="cs-CZ" dirty="0" smtClean="0"/>
              <a:t> </a:t>
            </a:r>
            <a:r>
              <a:rPr lang="cs-CZ" dirty="0" err="1" smtClean="0"/>
              <a:t>Service</a:t>
            </a:r>
            <a:r>
              <a:rPr lang="cs-CZ" dirty="0" smtClean="0"/>
              <a:t> </a:t>
            </a:r>
            <a:r>
              <a:rPr lang="cs-CZ" dirty="0" err="1" smtClean="0"/>
              <a:t>Act</a:t>
            </a:r>
            <a:r>
              <a:rPr lang="en-US" dirty="0" smtClean="0"/>
              <a:t>, </a:t>
            </a:r>
            <a:r>
              <a:rPr lang="en-US" dirty="0"/>
              <a:t>which, however, does not meet the criteria set by the State Reconstruction</a:t>
            </a:r>
            <a:r>
              <a:rPr lang="en-US" dirty="0" smtClean="0"/>
              <a:t>.</a:t>
            </a:r>
            <a:endParaRPr lang="hy-AM" dirty="0" smtClean="0"/>
          </a:p>
          <a:p>
            <a:pPr marL="0" indent="0" algn="ctr">
              <a:buNone/>
            </a:pPr>
            <a:r>
              <a:rPr lang="en-US" sz="3600" dirty="0"/>
              <a:t/>
            </a:r>
            <a:br>
              <a:rPr lang="en-US" sz="3600" dirty="0"/>
            </a:br>
            <a:r>
              <a:rPr lang="hy-AM" sz="3600" dirty="0" smtClean="0"/>
              <a:t>Պետական կառավարման ապաքաղաքականացում</a:t>
            </a:r>
          </a:p>
          <a:p>
            <a:pPr marL="0" indent="0" algn="just">
              <a:buNone/>
            </a:pPr>
            <a:r>
              <a:rPr lang="hy-AM" dirty="0" smtClean="0"/>
              <a:t>Պետության վերակառուցումը առաջարկում է պետական կառավարման ոլորտում քաղաքական և վարչական պաշտոնները տարանջատելու միջոցներ, բարձրացնել պաշտոնատար անձանց պատասխանատվությունը որոշումների կայացման գործում և ավելի թափանցիկ դարձնել վարձատրման համակարգը: 2014-ի սեպտեմբերին Պատգամավորների պալատն ընդունեց այսպես կոչված Պետական Ծառայությունների մասին օրենքը, որը, այնուամենայնիվ, չի բավարարում Պետության վերակառուցման սահմանված չափանիշներին:</a:t>
            </a:r>
          </a:p>
          <a:p>
            <a:pPr marL="0" indent="0" algn="just">
              <a:buNone/>
            </a:pPr>
            <a:endParaRPr lang="hy-AM" dirty="0" smtClean="0"/>
          </a:p>
          <a:p>
            <a:pPr marL="0" indent="0" algn="just">
              <a:buNone/>
            </a:pPr>
            <a:endParaRPr lang="hy-AM" dirty="0" smtClean="0"/>
          </a:p>
          <a:p>
            <a:pPr marL="0" indent="0" algn="just">
              <a:buNone/>
            </a:pPr>
            <a:endParaRPr lang="cs-CZ" dirty="0"/>
          </a:p>
        </p:txBody>
      </p:sp>
    </p:spTree>
    <p:extLst>
      <p:ext uri="{BB962C8B-B14F-4D97-AF65-F5344CB8AC3E}">
        <p14:creationId xmlns:p14="http://schemas.microsoft.com/office/powerpoint/2010/main" val="302481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284480"/>
            <a:ext cx="11643360" cy="6278880"/>
          </a:xfrm>
        </p:spPr>
        <p:txBody>
          <a:bodyPr>
            <a:normAutofit fontScale="92500" lnSpcReduction="20000"/>
          </a:bodyPr>
          <a:lstStyle/>
          <a:p>
            <a:pPr marL="0" indent="0" algn="ctr" fontAlgn="base">
              <a:buNone/>
            </a:pPr>
            <a:endParaRPr lang="cs-CZ" b="1" dirty="0" smtClean="0"/>
          </a:p>
          <a:p>
            <a:pPr marL="0" indent="0" algn="ctr" fontAlgn="base">
              <a:buNone/>
            </a:pPr>
            <a:r>
              <a:rPr lang="en-US" sz="3500" b="1" dirty="0" smtClean="0"/>
              <a:t>Prosecutor's </a:t>
            </a:r>
            <a:r>
              <a:rPr lang="en-US" sz="3500" b="1" dirty="0"/>
              <a:t>Office without political interference </a:t>
            </a:r>
            <a:r>
              <a:rPr lang="en-US" sz="3500" b="1" dirty="0" smtClean="0"/>
              <a:t>in </a:t>
            </a:r>
            <a:r>
              <a:rPr lang="en-US" sz="3500" b="1" dirty="0"/>
              <a:t>the </a:t>
            </a:r>
            <a:r>
              <a:rPr lang="en-US" sz="3500" b="1" dirty="0" smtClean="0"/>
              <a:t>investigation</a:t>
            </a:r>
            <a:endParaRPr lang="hy-AM" sz="3500" b="1" dirty="0" smtClean="0"/>
          </a:p>
          <a:p>
            <a:pPr marL="0" indent="0" algn="ctr">
              <a:buNone/>
            </a:pPr>
            <a:endParaRPr lang="cs-CZ" dirty="0" smtClean="0"/>
          </a:p>
          <a:p>
            <a:pPr marL="0" indent="0" algn="ctr">
              <a:buNone/>
            </a:pPr>
            <a:r>
              <a:rPr lang="en-US" sz="2900" dirty="0" smtClean="0"/>
              <a:t>The </a:t>
            </a:r>
            <a:r>
              <a:rPr lang="en-US" sz="2900" dirty="0"/>
              <a:t>proposed measures are intended to limit the political influence on </a:t>
            </a:r>
            <a:r>
              <a:rPr lang="en-US" sz="2900" dirty="0" smtClean="0"/>
              <a:t>the</a:t>
            </a:r>
            <a:r>
              <a:rPr lang="cs-CZ" sz="2900" dirty="0" smtClean="0"/>
              <a:t> </a:t>
            </a:r>
            <a:r>
              <a:rPr lang="cs-CZ" sz="2900" dirty="0" err="1" smtClean="0"/>
              <a:t>Supreme</a:t>
            </a:r>
            <a:r>
              <a:rPr lang="cs-CZ" sz="2900" dirty="0" smtClean="0"/>
              <a:t> Public </a:t>
            </a:r>
            <a:r>
              <a:rPr lang="cs-CZ" sz="2900" dirty="0" err="1" smtClean="0"/>
              <a:t>Prosecutor</a:t>
            </a:r>
            <a:r>
              <a:rPr lang="cs-CZ" sz="2900" dirty="0" smtClean="0"/>
              <a:t> </a:t>
            </a:r>
            <a:r>
              <a:rPr lang="en-US" sz="2900" dirty="0" smtClean="0"/>
              <a:t>by </a:t>
            </a:r>
            <a:r>
              <a:rPr lang="en-US" sz="2900" dirty="0"/>
              <a:t>modifying the rules on his appointment, dismissal, term of office, or his powers in relation to a possible corruption investigation unit within the Supreme Public Prosecutor's Office. </a:t>
            </a:r>
            <a:endParaRPr lang="hy-AM" sz="2900" dirty="0" smtClean="0"/>
          </a:p>
          <a:p>
            <a:pPr marL="0" indent="0" algn="ctr">
              <a:buNone/>
            </a:pPr>
            <a:endParaRPr lang="hy-AM" dirty="0" smtClean="0"/>
          </a:p>
          <a:p>
            <a:pPr marL="0" indent="0" algn="ctr">
              <a:buNone/>
            </a:pPr>
            <a:r>
              <a:rPr lang="hy-AM" b="1" dirty="0" smtClean="0"/>
              <a:t>Առանց  քաղաքական  միջամտության քննություն իրականացնող դատախազություն</a:t>
            </a:r>
            <a:endParaRPr lang="hy-AM" dirty="0" smtClean="0"/>
          </a:p>
          <a:p>
            <a:pPr marL="0" indent="0" algn="ctr">
              <a:buNone/>
            </a:pPr>
            <a:r>
              <a:rPr lang="hy-AM" sz="2900" dirty="0" smtClean="0"/>
              <a:t>Առաջարկվող միջոցառումների նպատակը Գլխավոր դատախազի վրա քաղաքական ազդեցության սահմանափակումն է, այն </a:t>
            </a:r>
            <a:r>
              <a:rPr lang="hy-AM" sz="2900" dirty="0" err="1" smtClean="0"/>
              <a:t>է՝</a:t>
            </a:r>
            <a:r>
              <a:rPr lang="hy-AM" sz="2900" dirty="0" smtClean="0"/>
              <a:t> նրա նշանակման, աշխատանքից ազատվելու, պաշտոնավարման ժամկետի կամ Գլխավոր դատախազության կազմում հնարավոր </a:t>
            </a:r>
            <a:r>
              <a:rPr lang="hy-AM" sz="2900" dirty="0" err="1" smtClean="0"/>
              <a:t>կոռուպցիոն</a:t>
            </a:r>
            <a:r>
              <a:rPr lang="hy-AM" sz="2900" dirty="0" smtClean="0"/>
              <a:t> գործերը քննող ստորաբաժանման </a:t>
            </a:r>
            <a:r>
              <a:rPr lang="hy-AM" sz="2900" dirty="0" err="1" smtClean="0"/>
              <a:t>առնչությաբ</a:t>
            </a:r>
            <a:r>
              <a:rPr lang="hy-AM" sz="2900" dirty="0" smtClean="0"/>
              <a:t>  նրա </a:t>
            </a:r>
            <a:r>
              <a:rPr lang="hy-AM" sz="2900" dirty="0" err="1" smtClean="0"/>
              <a:t>լիազորություններում</a:t>
            </a:r>
            <a:r>
              <a:rPr lang="hy-AM" sz="2900" dirty="0" smtClean="0"/>
              <a:t>  փոփոխություններ կատարելու հետ </a:t>
            </a:r>
            <a:r>
              <a:rPr lang="hy-AM" sz="2900" dirty="0" err="1" smtClean="0"/>
              <a:t>կապված։</a:t>
            </a:r>
            <a:endParaRPr lang="cs-CZ" sz="2900" dirty="0"/>
          </a:p>
        </p:txBody>
      </p:sp>
    </p:spTree>
    <p:extLst>
      <p:ext uri="{BB962C8B-B14F-4D97-AF65-F5344CB8AC3E}">
        <p14:creationId xmlns:p14="http://schemas.microsoft.com/office/powerpoint/2010/main" val="181166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64160" y="284480"/>
            <a:ext cx="11623040" cy="6136640"/>
          </a:xfrm>
        </p:spPr>
        <p:txBody>
          <a:bodyPr>
            <a:normAutofit fontScale="92500" lnSpcReduction="20000"/>
          </a:bodyPr>
          <a:lstStyle/>
          <a:p>
            <a:pPr marL="0" indent="0" fontAlgn="base">
              <a:buNone/>
            </a:pPr>
            <a:endParaRPr lang="cs-CZ" b="1" dirty="0" smtClean="0"/>
          </a:p>
          <a:p>
            <a:pPr marL="0" indent="0" algn="ctr" fontAlgn="base">
              <a:buNone/>
            </a:pPr>
            <a:r>
              <a:rPr lang="en-US" sz="3500" b="1" dirty="0"/>
              <a:t>Transparent legislative </a:t>
            </a:r>
            <a:r>
              <a:rPr lang="en-US" sz="3500" b="1" dirty="0" smtClean="0"/>
              <a:t>process</a:t>
            </a:r>
            <a:endParaRPr lang="cs-CZ" sz="3500" b="1" dirty="0" smtClean="0"/>
          </a:p>
          <a:p>
            <a:pPr marL="0" indent="0" fontAlgn="base">
              <a:buNone/>
            </a:pPr>
            <a:endParaRPr lang="en-US" sz="3500" dirty="0"/>
          </a:p>
          <a:p>
            <a:pPr marL="0" indent="0" algn="just">
              <a:buNone/>
            </a:pPr>
            <a:r>
              <a:rPr lang="en-US" sz="2900" dirty="0"/>
              <a:t>The proposal aims to reduce the practice </a:t>
            </a:r>
            <a:r>
              <a:rPr lang="en-US" sz="2900" dirty="0" smtClean="0"/>
              <a:t>of</a:t>
            </a:r>
            <a:r>
              <a:rPr lang="cs-CZ" sz="2900" dirty="0" smtClean="0"/>
              <a:t> so </a:t>
            </a:r>
            <a:r>
              <a:rPr lang="cs-CZ" sz="2900" dirty="0" err="1" smtClean="0"/>
              <a:t>called</a:t>
            </a:r>
            <a:r>
              <a:rPr lang="cs-CZ" sz="2900" dirty="0" smtClean="0"/>
              <a:t> ,,</a:t>
            </a:r>
            <a:r>
              <a:rPr lang="cs-CZ" sz="2900" dirty="0" err="1" smtClean="0"/>
              <a:t>stickers</a:t>
            </a:r>
            <a:r>
              <a:rPr lang="cs-CZ" sz="2900" dirty="0" smtClean="0"/>
              <a:t>“ </a:t>
            </a:r>
            <a:r>
              <a:rPr lang="en-US" sz="2900" dirty="0" smtClean="0"/>
              <a:t>in </a:t>
            </a:r>
            <a:r>
              <a:rPr lang="en-US" sz="2900" dirty="0"/>
              <a:t>the legislative process by publishing an electronic library of upcoming legislation, extending the time limit between second and third reading, and publishing minutes of </a:t>
            </a:r>
            <a:r>
              <a:rPr lang="cs-CZ" sz="2900" dirty="0" err="1" smtClean="0"/>
              <a:t>committee</a:t>
            </a:r>
            <a:r>
              <a:rPr lang="cs-CZ" sz="2900" dirty="0" smtClean="0"/>
              <a:t> </a:t>
            </a:r>
            <a:r>
              <a:rPr lang="en-US" sz="2900" dirty="0" smtClean="0"/>
              <a:t>meetings</a:t>
            </a:r>
            <a:r>
              <a:rPr lang="en-US" sz="2900" dirty="0"/>
              <a:t>, including the names of the proposers of each amendment. In October 2014, an amendment to the Rules of Procedure of the Chamber of Deputies was </a:t>
            </a:r>
            <a:r>
              <a:rPr lang="en-US" sz="2900" dirty="0" smtClean="0"/>
              <a:t>approved</a:t>
            </a:r>
            <a:r>
              <a:rPr lang="cs-CZ" sz="2900" dirty="0" smtClean="0"/>
              <a:t>.</a:t>
            </a:r>
            <a:endParaRPr lang="hy-AM" sz="2900" dirty="0" smtClean="0"/>
          </a:p>
          <a:p>
            <a:pPr marL="0" indent="0" algn="ctr">
              <a:buNone/>
            </a:pPr>
            <a:r>
              <a:rPr lang="hy-AM" b="1" dirty="0" smtClean="0"/>
              <a:t>Թափանցիկ օրենսդրական գործընթաց</a:t>
            </a:r>
          </a:p>
          <a:p>
            <a:pPr marL="0" indent="0" algn="just">
              <a:buNone/>
            </a:pPr>
            <a:r>
              <a:rPr lang="hy-AM" sz="2900" dirty="0" smtClean="0"/>
              <a:t>Առաջարկն ուղղված է օրենսդրական գործընթացում այսպես կոչված «</a:t>
            </a:r>
            <a:r>
              <a:rPr lang="hy-AM" sz="2900" i="1" dirty="0" err="1" smtClean="0"/>
              <a:t>ստիկերների</a:t>
            </a:r>
            <a:r>
              <a:rPr lang="hy-AM" sz="2900" dirty="0" smtClean="0"/>
              <a:t>» գործածման պրակտիկայի նվազեցմանը` հրապարակելով առաջիկա օրենսդրության էլեկտրոնային գրադարան, երկարաձգել երկրորդ և երրորդ ընթերցման </a:t>
            </a:r>
            <a:r>
              <a:rPr lang="hy-AM" sz="2900" dirty="0" err="1" smtClean="0"/>
              <a:t>միջև</a:t>
            </a:r>
            <a:r>
              <a:rPr lang="hy-AM" sz="2900" dirty="0" smtClean="0"/>
              <a:t> ժամկետը, և հրապարակելով հանձնաժողովների նիստերի արձանագրությունները` ներառյալ յուրաքանչյուր փոփոխության առաջարկ ներկայացնողների անունները: 2014-թ․-ի հոկտեմբերին հաստատվեց «Պատգամավորների պալատի կանոնակարգ»-ի փոփոխությունը:</a:t>
            </a:r>
            <a:endParaRPr lang="cs-CZ" sz="2900" dirty="0"/>
          </a:p>
        </p:txBody>
      </p:sp>
    </p:spTree>
    <p:extLst>
      <p:ext uri="{BB962C8B-B14F-4D97-AF65-F5344CB8AC3E}">
        <p14:creationId xmlns:p14="http://schemas.microsoft.com/office/powerpoint/2010/main" val="2467947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43840" y="264160"/>
            <a:ext cx="11623040" cy="6319520"/>
          </a:xfrm>
        </p:spPr>
        <p:txBody>
          <a:bodyPr>
            <a:normAutofit fontScale="92500" lnSpcReduction="20000"/>
          </a:bodyPr>
          <a:lstStyle/>
          <a:p>
            <a:pPr marL="0" indent="0" fontAlgn="base">
              <a:buNone/>
            </a:pPr>
            <a:endParaRPr lang="cs-CZ" sz="3500" b="1" dirty="0" smtClean="0"/>
          </a:p>
          <a:p>
            <a:pPr marL="0" indent="0" algn="ctr" fontAlgn="base">
              <a:buNone/>
            </a:pPr>
            <a:r>
              <a:rPr lang="en-US" sz="3500" b="1" dirty="0"/>
              <a:t>Extension of supervisory powers of </a:t>
            </a:r>
            <a:r>
              <a:rPr lang="en-US" sz="3500" b="1" dirty="0" smtClean="0"/>
              <a:t>the</a:t>
            </a:r>
            <a:r>
              <a:rPr lang="cs-CZ" sz="3500" b="1" dirty="0" smtClean="0"/>
              <a:t> </a:t>
            </a:r>
          </a:p>
          <a:p>
            <a:pPr marL="0" indent="0" algn="ctr" fontAlgn="base">
              <a:buNone/>
            </a:pPr>
            <a:r>
              <a:rPr lang="cs-CZ" sz="3500" b="1" dirty="0" err="1" smtClean="0"/>
              <a:t>Supreme</a:t>
            </a:r>
            <a:r>
              <a:rPr lang="cs-CZ" sz="3500" b="1" dirty="0" smtClean="0"/>
              <a:t> Audit Office </a:t>
            </a:r>
            <a:r>
              <a:rPr lang="en-US" sz="3500" b="1" dirty="0" smtClean="0"/>
              <a:t> </a:t>
            </a:r>
            <a:endParaRPr lang="en-US" sz="3500" dirty="0"/>
          </a:p>
          <a:p>
            <a:pPr marL="0" indent="0">
              <a:buNone/>
            </a:pPr>
            <a:endParaRPr lang="cs-CZ" dirty="0" smtClean="0"/>
          </a:p>
          <a:p>
            <a:pPr marL="0" indent="0" algn="just">
              <a:buNone/>
            </a:pPr>
            <a:r>
              <a:rPr lang="en-US" sz="3000" dirty="0" smtClean="0"/>
              <a:t>According </a:t>
            </a:r>
            <a:r>
              <a:rPr lang="en-US" sz="3000" dirty="0"/>
              <a:t>to the proposal, the SAO should newly also have the power to audit the management of municipalities, regions and economic entities in which they have a share</a:t>
            </a:r>
            <a:r>
              <a:rPr lang="en-US" sz="3000" dirty="0" smtClean="0"/>
              <a:t>.</a:t>
            </a:r>
            <a:endParaRPr lang="hy-AM" sz="3000" dirty="0" smtClean="0"/>
          </a:p>
          <a:p>
            <a:pPr marL="0" indent="0" algn="ctr">
              <a:buNone/>
            </a:pPr>
            <a:endParaRPr lang="hy-AM" sz="3500" b="1" dirty="0" smtClean="0"/>
          </a:p>
          <a:p>
            <a:pPr marL="0" indent="0" algn="ctr">
              <a:buNone/>
            </a:pPr>
            <a:r>
              <a:rPr lang="hy-AM" sz="3500" b="1" dirty="0" smtClean="0"/>
              <a:t>Գերագույն աուդիտի գրասենյակի վերահսկողական իրավասությունների ընդլայնում</a:t>
            </a:r>
          </a:p>
          <a:p>
            <a:pPr marL="0" indent="0" algn="ctr">
              <a:buNone/>
            </a:pPr>
            <a:endParaRPr lang="hy-AM" sz="3500" b="1" dirty="0" smtClean="0"/>
          </a:p>
          <a:p>
            <a:pPr marL="0" indent="0" algn="just">
              <a:buNone/>
            </a:pPr>
            <a:r>
              <a:rPr lang="hy-AM" sz="3000" dirty="0" smtClean="0"/>
              <a:t>Առաջարկի </a:t>
            </a:r>
            <a:r>
              <a:rPr lang="hy-AM" sz="3000" dirty="0" err="1" smtClean="0"/>
              <a:t>համաձայն՝</a:t>
            </a:r>
            <a:r>
              <a:rPr lang="hy-AM" sz="3000" dirty="0" smtClean="0"/>
              <a:t> ԳԱԳ-ն պետք է նաև հնարավորություն ունենա անցկացնելու քաղաքապետարանների, շրջանների և տնտեսվարող սուբյեկտների ղեկավարների աուդիտ եթե վերջիններս այդ հաստատություններում բաժնեմաս </a:t>
            </a:r>
            <a:r>
              <a:rPr lang="hy-AM" sz="3000" dirty="0" err="1" smtClean="0"/>
              <a:t>ունեն։</a:t>
            </a:r>
            <a:endParaRPr lang="hy-AM" sz="3000" dirty="0" smtClean="0"/>
          </a:p>
          <a:p>
            <a:pPr marL="0" indent="0" algn="just">
              <a:buNone/>
            </a:pPr>
            <a:r>
              <a:rPr lang="en-US" sz="900" dirty="0"/>
              <a:t/>
            </a:r>
            <a:br>
              <a:rPr lang="en-US" sz="900" dirty="0"/>
            </a:br>
            <a:endParaRPr lang="cs-CZ" sz="900" dirty="0"/>
          </a:p>
        </p:txBody>
      </p:sp>
    </p:spTree>
    <p:extLst>
      <p:ext uri="{BB962C8B-B14F-4D97-AF65-F5344CB8AC3E}">
        <p14:creationId xmlns:p14="http://schemas.microsoft.com/office/powerpoint/2010/main" val="2660950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072132"/>
          </a:xfrm>
        </p:spPr>
        <p:txBody>
          <a:bodyPr>
            <a:normAutofit fontScale="92500" lnSpcReduction="10000"/>
          </a:bodyPr>
          <a:lstStyle/>
          <a:p>
            <a:pPr marL="0" indent="0" fontAlgn="base">
              <a:buNone/>
            </a:pPr>
            <a:endParaRPr lang="cs-CZ" sz="3500" b="1" dirty="0" smtClean="0"/>
          </a:p>
          <a:p>
            <a:pPr marL="0" indent="0" algn="ctr" fontAlgn="base">
              <a:buNone/>
            </a:pPr>
            <a:r>
              <a:rPr lang="cs-CZ" sz="6000" b="1" dirty="0" smtClean="0"/>
              <a:t>Videos</a:t>
            </a:r>
            <a:endParaRPr lang="hy-AM" sz="6000" b="1" dirty="0" smtClean="0"/>
          </a:p>
          <a:p>
            <a:pPr marL="0" indent="0" algn="ctr" fontAlgn="base">
              <a:buNone/>
            </a:pPr>
            <a:r>
              <a:rPr lang="hy-AM" sz="6000" b="1" dirty="0" smtClean="0"/>
              <a:t>Տեսանյութեր</a:t>
            </a:r>
            <a:endParaRPr lang="en-US" sz="6000" dirty="0"/>
          </a:p>
          <a:p>
            <a:pPr marL="0" indent="0">
              <a:buNone/>
            </a:pPr>
            <a:endParaRPr lang="cs-CZ" dirty="0" smtClean="0"/>
          </a:p>
          <a:p>
            <a:pPr marL="0" indent="0">
              <a:buNone/>
            </a:pPr>
            <a:r>
              <a:rPr lang="cs-CZ" sz="3600" dirty="0">
                <a:hlinkClick r:id="rId2"/>
              </a:rPr>
              <a:t>https://</a:t>
            </a:r>
            <a:r>
              <a:rPr lang="cs-CZ" sz="3600" dirty="0" smtClean="0">
                <a:hlinkClick r:id="rId2"/>
              </a:rPr>
              <a:t>www.youtube.com/watch?v=Om_iALv3T70</a:t>
            </a:r>
            <a:endParaRPr lang="cs-CZ" sz="3600" dirty="0" smtClean="0"/>
          </a:p>
          <a:p>
            <a:pPr marL="0" indent="0">
              <a:buNone/>
            </a:pPr>
            <a:endParaRPr lang="cs-CZ" sz="3600" dirty="0" smtClean="0"/>
          </a:p>
          <a:p>
            <a:pPr marL="0" indent="0">
              <a:buNone/>
            </a:pPr>
            <a:r>
              <a:rPr lang="cs-CZ" sz="3600" dirty="0">
                <a:hlinkClick r:id="rId3"/>
              </a:rPr>
              <a:t>https://</a:t>
            </a:r>
            <a:r>
              <a:rPr lang="cs-CZ" sz="3600" dirty="0" smtClean="0">
                <a:hlinkClick r:id="rId3"/>
              </a:rPr>
              <a:t>www.youtube.com/watch?v=KHK9WvPgAQs</a:t>
            </a:r>
            <a:endParaRPr lang="cs-CZ" sz="3600" dirty="0" smtClean="0"/>
          </a:p>
          <a:p>
            <a:pPr marL="0" indent="0">
              <a:buNone/>
            </a:pPr>
            <a:r>
              <a:rPr lang="en-US" sz="3600" dirty="0"/>
              <a:t/>
            </a:r>
            <a:br>
              <a:rPr lang="en-US" sz="3600" dirty="0"/>
            </a:br>
            <a:endParaRPr lang="cs-CZ" dirty="0"/>
          </a:p>
        </p:txBody>
      </p:sp>
    </p:spTree>
    <p:extLst>
      <p:ext uri="{BB962C8B-B14F-4D97-AF65-F5344CB8AC3E}">
        <p14:creationId xmlns:p14="http://schemas.microsoft.com/office/powerpoint/2010/main" val="357856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idx="1"/>
          </p:nvPr>
        </p:nvSpPr>
        <p:spPr>
          <a:xfrm>
            <a:off x="331305" y="2461730"/>
            <a:ext cx="10515600" cy="2179845"/>
          </a:xfrm>
        </p:spPr>
        <p:txBody>
          <a:bodyPr>
            <a:normAutofit/>
          </a:bodyPr>
          <a:lstStyle/>
          <a:p>
            <a:pPr marL="0" indent="0">
              <a:buNone/>
            </a:pPr>
            <a:r>
              <a:rPr lang="cs-CZ" sz="6000" b="1" dirty="0" smtClean="0">
                <a:latin typeface="+mj-lt"/>
                <a:ea typeface="+mj-ea"/>
                <a:cs typeface="+mj-cs"/>
              </a:rPr>
              <a:t>CAMPAIGN</a:t>
            </a:r>
            <a:endParaRPr lang="en-US" sz="6000" b="1" dirty="0" smtClean="0">
              <a:latin typeface="+mj-lt"/>
              <a:ea typeface="+mj-ea"/>
              <a:cs typeface="+mj-cs"/>
            </a:endParaRPr>
          </a:p>
          <a:p>
            <a:pPr marL="0" indent="0">
              <a:buNone/>
            </a:pPr>
            <a:r>
              <a:rPr lang="hy-AM" sz="3600" b="1" dirty="0" smtClean="0">
                <a:latin typeface="+mj-lt"/>
                <a:ea typeface="+mj-ea"/>
                <a:cs typeface="+mj-cs"/>
              </a:rPr>
              <a:t>ՔԱՐՈԶԱՐՇԱՎՆԵՐ</a:t>
            </a:r>
            <a:endParaRPr lang="en-US" sz="3600" b="1" dirty="0" smtClean="0">
              <a:latin typeface="+mj-lt"/>
              <a:ea typeface="+mj-ea"/>
              <a:cs typeface="+mj-cs"/>
            </a:endParaRPr>
          </a:p>
          <a:p>
            <a:pPr marL="0" indent="0">
              <a:buNone/>
            </a:pPr>
            <a:endParaRPr lang="cs-CZ" sz="6000" b="1" dirty="0"/>
          </a:p>
        </p:txBody>
      </p:sp>
      <p:pic>
        <p:nvPicPr>
          <p:cNvPr id="8" name="Obrázek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113" y="800486"/>
            <a:ext cx="7311887" cy="5288231"/>
          </a:xfrm>
          <a:prstGeom prst="rect">
            <a:avLst/>
          </a:prstGeom>
          <a:effectLst>
            <a:innerShdw blurRad="63500" dist="50800" dir="10800000">
              <a:prstClr val="black">
                <a:alpha val="50000"/>
              </a:prstClr>
            </a:innerShdw>
          </a:effectLst>
        </p:spPr>
      </p:pic>
    </p:spTree>
    <p:extLst>
      <p:ext uri="{BB962C8B-B14F-4D97-AF65-F5344CB8AC3E}">
        <p14:creationId xmlns:p14="http://schemas.microsoft.com/office/powerpoint/2010/main" val="306834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idx="1"/>
          </p:nvPr>
        </p:nvSpPr>
        <p:spPr>
          <a:xfrm>
            <a:off x="238540" y="731521"/>
            <a:ext cx="10515600" cy="4754880"/>
          </a:xfrm>
        </p:spPr>
        <p:txBody>
          <a:bodyPr>
            <a:normAutofit/>
          </a:bodyPr>
          <a:lstStyle/>
          <a:p>
            <a:pPr marL="0" indent="0">
              <a:buNone/>
            </a:pPr>
            <a:r>
              <a:rPr lang="cs-CZ" sz="6000" b="1" dirty="0">
                <a:latin typeface="+mj-lt"/>
                <a:ea typeface="+mj-ea"/>
                <a:cs typeface="+mj-cs"/>
              </a:rPr>
              <a:t>WHY DID </a:t>
            </a:r>
          </a:p>
          <a:p>
            <a:pPr marL="0" indent="0">
              <a:buNone/>
            </a:pPr>
            <a:r>
              <a:rPr lang="cs-CZ" sz="6000" b="1" dirty="0">
                <a:latin typeface="+mj-lt"/>
                <a:ea typeface="+mj-ea"/>
                <a:cs typeface="+mj-cs"/>
              </a:rPr>
              <a:t>IT WORK</a:t>
            </a:r>
            <a:r>
              <a:rPr lang="cs-CZ" sz="6000" dirty="0" smtClean="0"/>
              <a:t>?</a:t>
            </a:r>
            <a:endParaRPr lang="hy-AM" sz="6000" dirty="0" smtClean="0"/>
          </a:p>
          <a:p>
            <a:pPr marL="0" indent="0">
              <a:buNone/>
            </a:pPr>
            <a:r>
              <a:rPr lang="hy-AM" sz="4800" dirty="0" smtClean="0"/>
              <a:t>ԻՆՉՈ՞Ւ Է</a:t>
            </a:r>
          </a:p>
          <a:p>
            <a:pPr marL="0" indent="0">
              <a:buNone/>
            </a:pPr>
            <a:r>
              <a:rPr lang="hy-AM" sz="4800" dirty="0" smtClean="0"/>
              <a:t>ԴԱ ԱՇԽԱՏՈՒՄ</a:t>
            </a:r>
            <a:endParaRPr lang="cs-CZ" sz="4800"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1835" y="781878"/>
            <a:ext cx="4522305" cy="4522305"/>
          </a:xfrm>
          <a:prstGeom prst="rect">
            <a:avLst/>
          </a:prstGeom>
        </p:spPr>
      </p:pic>
    </p:spTree>
    <p:extLst>
      <p:ext uri="{BB962C8B-B14F-4D97-AF65-F5344CB8AC3E}">
        <p14:creationId xmlns:p14="http://schemas.microsoft.com/office/powerpoint/2010/main" val="181576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1850" y="1351930"/>
            <a:ext cx="10515600" cy="2852737"/>
          </a:xfrm>
        </p:spPr>
        <p:txBody>
          <a:bodyPr/>
          <a:lstStyle/>
          <a:p>
            <a:r>
              <a:rPr lang="cs-CZ" b="1" dirty="0" smtClean="0"/>
              <a:t>WHAT IS IT? </a:t>
            </a:r>
            <a:r>
              <a:rPr lang="hy-AM" b="1" dirty="0" smtClean="0"/>
              <a:t/>
            </a:r>
            <a:br>
              <a:rPr lang="hy-AM" b="1" dirty="0" smtClean="0"/>
            </a:br>
            <a:r>
              <a:rPr lang="hy-AM" b="1" dirty="0" smtClean="0"/>
              <a:t>Ի՞ՆՉ է ԴԱ</a:t>
            </a:r>
            <a:endParaRPr lang="cs-CZ" b="1"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966" y="1554729"/>
            <a:ext cx="7070034" cy="3711768"/>
          </a:xfrm>
          <a:prstGeom prst="rect">
            <a:avLst/>
          </a:prstGeom>
        </p:spPr>
      </p:pic>
    </p:spTree>
    <p:extLst>
      <p:ext uri="{BB962C8B-B14F-4D97-AF65-F5344CB8AC3E}">
        <p14:creationId xmlns:p14="http://schemas.microsoft.com/office/powerpoint/2010/main" val="233123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0514" y="2025476"/>
            <a:ext cx="10515600" cy="2417831"/>
          </a:xfrm>
        </p:spPr>
        <p:txBody>
          <a:bodyPr>
            <a:normAutofit fontScale="90000"/>
          </a:bodyPr>
          <a:lstStyle/>
          <a:p>
            <a:r>
              <a:rPr lang="cs-CZ" sz="6000" b="1" dirty="0" smtClean="0"/>
              <a:t>WHAT WENT </a:t>
            </a:r>
            <a:br>
              <a:rPr lang="cs-CZ" sz="6000" b="1" dirty="0" smtClean="0"/>
            </a:br>
            <a:r>
              <a:rPr lang="cs-CZ" sz="6000" b="1" dirty="0" smtClean="0"/>
              <a:t>WRONG?</a:t>
            </a:r>
            <a:r>
              <a:rPr lang="hy-AM" sz="6000" b="1" dirty="0" smtClean="0"/>
              <a:t/>
            </a:r>
            <a:br>
              <a:rPr lang="hy-AM" sz="6000" b="1" dirty="0" smtClean="0"/>
            </a:br>
            <a:r>
              <a:rPr lang="hy-AM" sz="5300" b="1" dirty="0" smtClean="0"/>
              <a:t>Ի՞ՆՉՆ ԷՐ ՍԽԱԼ</a:t>
            </a:r>
            <a:r>
              <a:rPr lang="cs-CZ" sz="5300" b="1" dirty="0" smtClean="0"/>
              <a:t> </a:t>
            </a:r>
            <a:endParaRPr lang="cs-CZ" sz="5300" b="1"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6339" y="1054690"/>
            <a:ext cx="6695661" cy="4359405"/>
          </a:xfrm>
          <a:prstGeom prst="rect">
            <a:avLst/>
          </a:prstGeom>
        </p:spPr>
      </p:pic>
    </p:spTree>
    <p:extLst>
      <p:ext uri="{BB962C8B-B14F-4D97-AF65-F5344CB8AC3E}">
        <p14:creationId xmlns:p14="http://schemas.microsoft.com/office/powerpoint/2010/main" val="327232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392" y="1908313"/>
            <a:ext cx="10515600" cy="2018679"/>
          </a:xfrm>
        </p:spPr>
        <p:txBody>
          <a:bodyPr>
            <a:normAutofit fontScale="90000"/>
          </a:bodyPr>
          <a:lstStyle/>
          <a:p>
            <a:r>
              <a:rPr lang="cs-CZ" sz="6000" b="1" dirty="0" smtClean="0"/>
              <a:t>WHAT DID </a:t>
            </a:r>
            <a:br>
              <a:rPr lang="cs-CZ" sz="6000" b="1" dirty="0" smtClean="0"/>
            </a:br>
            <a:r>
              <a:rPr lang="cs-CZ" sz="6000" b="1" dirty="0" smtClean="0"/>
              <a:t>THEY DO?</a:t>
            </a:r>
            <a:r>
              <a:rPr lang="hy-AM" sz="6000" b="1" dirty="0" smtClean="0"/>
              <a:t/>
            </a:r>
            <a:br>
              <a:rPr lang="hy-AM" sz="6000" b="1" dirty="0" smtClean="0"/>
            </a:br>
            <a:r>
              <a:rPr lang="hy-AM" sz="5600" b="1" dirty="0" smtClean="0"/>
              <a:t>Ի՞ՆՉ ԵՆ ԱՐԵԼ</a:t>
            </a:r>
            <a:endParaRPr lang="cs-CZ" sz="5600" b="1" dirty="0"/>
          </a:p>
        </p:txBody>
      </p:sp>
    </p:spTree>
    <p:extLst>
      <p:ext uri="{BB962C8B-B14F-4D97-AF65-F5344CB8AC3E}">
        <p14:creationId xmlns:p14="http://schemas.microsoft.com/office/powerpoint/2010/main" val="358447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7117" y="1150124"/>
            <a:ext cx="10515600" cy="4295636"/>
          </a:xfrm>
        </p:spPr>
        <p:txBody>
          <a:bodyPr>
            <a:normAutofit/>
          </a:bodyPr>
          <a:lstStyle/>
          <a:p>
            <a:r>
              <a:rPr lang="cs-CZ" b="1" dirty="0" smtClean="0"/>
              <a:t>HOW DID </a:t>
            </a:r>
            <a:br>
              <a:rPr lang="cs-CZ" b="1" dirty="0" smtClean="0"/>
            </a:br>
            <a:r>
              <a:rPr lang="cs-CZ" b="1" dirty="0" smtClean="0"/>
              <a:t>THEY DO IT?</a:t>
            </a:r>
            <a:r>
              <a:rPr lang="hy-AM" b="1" dirty="0" smtClean="0"/>
              <a:t/>
            </a:r>
            <a:br>
              <a:rPr lang="hy-AM" b="1" dirty="0" smtClean="0"/>
            </a:br>
            <a:r>
              <a:rPr lang="hy-AM" sz="5600" b="1" dirty="0" smtClean="0"/>
              <a:t>ԻՆՉՊԵ՞Ս </a:t>
            </a:r>
            <a:br>
              <a:rPr lang="hy-AM" sz="5600" b="1" dirty="0" smtClean="0"/>
            </a:br>
            <a:r>
              <a:rPr lang="hy-AM" sz="5600" b="1" dirty="0" smtClean="0"/>
              <a:t>ԱՐԵՑԻՆ</a:t>
            </a:r>
            <a:endParaRPr lang="cs-CZ" sz="5600" b="1"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2426" y="1347379"/>
            <a:ext cx="7689574" cy="3681613"/>
          </a:xfrm>
          <a:prstGeom prst="rect">
            <a:avLst/>
          </a:prstGeom>
        </p:spPr>
      </p:pic>
    </p:spTree>
    <p:extLst>
      <p:ext uri="{BB962C8B-B14F-4D97-AF65-F5344CB8AC3E}">
        <p14:creationId xmlns:p14="http://schemas.microsoft.com/office/powerpoint/2010/main" val="55597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766546"/>
          </a:xfrm>
        </p:spPr>
        <p:txBody>
          <a:bodyPr>
            <a:normAutofit fontScale="85000" lnSpcReduction="20000"/>
          </a:bodyPr>
          <a:lstStyle/>
          <a:p>
            <a:pPr marL="0" indent="0" fontAlgn="base">
              <a:buNone/>
            </a:pPr>
            <a:endParaRPr lang="cs-CZ" b="1" dirty="0" smtClean="0"/>
          </a:p>
          <a:p>
            <a:pPr marL="0" indent="0" fontAlgn="base">
              <a:buNone/>
            </a:pPr>
            <a:endParaRPr lang="cs-CZ" b="1" dirty="0"/>
          </a:p>
          <a:p>
            <a:pPr marL="0" indent="0" algn="ctr" fontAlgn="base">
              <a:buNone/>
            </a:pPr>
            <a:r>
              <a:rPr lang="en-US" sz="3500" b="1" dirty="0" smtClean="0"/>
              <a:t>Transparent </a:t>
            </a:r>
            <a:r>
              <a:rPr lang="en-US" sz="3500" b="1" dirty="0"/>
              <a:t>financing of political parties and election </a:t>
            </a:r>
            <a:r>
              <a:rPr lang="en-US" sz="3500" b="1" dirty="0" smtClean="0"/>
              <a:t>campaigns</a:t>
            </a:r>
            <a:endParaRPr lang="hy-AM" sz="3500" b="1" dirty="0" smtClean="0"/>
          </a:p>
          <a:p>
            <a:pPr marL="0" indent="0" algn="ctr" fontAlgn="base">
              <a:buNone/>
            </a:pPr>
            <a:endParaRPr lang="en-US" sz="3500" dirty="0"/>
          </a:p>
          <a:p>
            <a:pPr marL="0" indent="0" algn="ctr">
              <a:buNone/>
            </a:pPr>
            <a:r>
              <a:rPr lang="en-US" dirty="0"/>
              <a:t>According to the proposal, the funding of political parties should be subject to public scrutiny through the mandatory use of </a:t>
            </a:r>
            <a:r>
              <a:rPr lang="en-US" dirty="0">
                <a:hlinkClick r:id="rId2"/>
              </a:rPr>
              <a:t>transparent accounts</a:t>
            </a:r>
            <a:r>
              <a:rPr lang="en-US" dirty="0"/>
              <a:t> and also by an independent audit body with the power to respond to public impulses</a:t>
            </a:r>
            <a:r>
              <a:rPr lang="en-US" dirty="0" smtClean="0"/>
              <a:t>.</a:t>
            </a:r>
            <a:endParaRPr lang="hy-AM" dirty="0" smtClean="0"/>
          </a:p>
          <a:p>
            <a:pPr marL="0" indent="0" algn="ctr">
              <a:buNone/>
            </a:pPr>
            <a:endParaRPr lang="hy-AM" b="1" dirty="0" smtClean="0"/>
          </a:p>
          <a:p>
            <a:pPr marL="0" indent="0" algn="ctr">
              <a:buNone/>
            </a:pPr>
            <a:r>
              <a:rPr lang="hy-AM" b="1" dirty="0" smtClean="0"/>
              <a:t>Քաղաքական կուսակցությունների թափանցիկ ֆինանսավորում և նախընտրական </a:t>
            </a:r>
            <a:r>
              <a:rPr lang="hy-AM" b="1" dirty="0" err="1" smtClean="0"/>
              <a:t>քարոզարշավներ</a:t>
            </a:r>
            <a:endParaRPr lang="hy-AM" b="1" dirty="0" smtClean="0"/>
          </a:p>
          <a:p>
            <a:pPr marL="0" indent="0" algn="ctr">
              <a:buNone/>
            </a:pPr>
            <a:endParaRPr lang="hy-AM" dirty="0" smtClean="0"/>
          </a:p>
          <a:p>
            <a:pPr marL="0" indent="0" algn="ctr">
              <a:buNone/>
            </a:pPr>
            <a:r>
              <a:rPr lang="hy-AM" dirty="0" smtClean="0"/>
              <a:t>Ըստ առաջարկի, քաղաքական կուսակցությունների ֆինանսավորումը պետք է ենթարկվի հանրային վերահսկողության, </a:t>
            </a:r>
            <a:r>
              <a:rPr lang="hy-AM" sz="2900" dirty="0" smtClean="0">
                <a:hlinkClick r:id="rId2"/>
              </a:rPr>
              <a:t>թափանցիկ հաշիվների </a:t>
            </a:r>
            <a:r>
              <a:rPr lang="hy-AM" dirty="0" smtClean="0"/>
              <a:t>պարտադիր օգտագործման միջոցով, ինչպես նաև վերահսկվի `հանրային </a:t>
            </a:r>
            <a:r>
              <a:rPr lang="hy-AM" dirty="0" err="1" smtClean="0"/>
              <a:t>ազդակներին</a:t>
            </a:r>
            <a:r>
              <a:rPr lang="hy-AM" dirty="0" smtClean="0"/>
              <a:t> արձագանքելու </a:t>
            </a:r>
            <a:r>
              <a:rPr lang="hy-AM" dirty="0" err="1" smtClean="0"/>
              <a:t>լիազորությամբ</a:t>
            </a:r>
            <a:r>
              <a:rPr lang="hy-AM" dirty="0" smtClean="0"/>
              <a:t> օժտված անկախ աուդիտորական մարմնի </a:t>
            </a:r>
            <a:r>
              <a:rPr lang="hy-AM" dirty="0" err="1" smtClean="0"/>
              <a:t>կողմից։</a:t>
            </a:r>
            <a:endParaRPr lang="hy-AM" dirty="0" smtClean="0"/>
          </a:p>
          <a:p>
            <a:pPr marL="0" indent="0" algn="ctr">
              <a:buNone/>
            </a:pPr>
            <a:endParaRPr lang="cs-CZ" dirty="0"/>
          </a:p>
        </p:txBody>
      </p:sp>
    </p:spTree>
    <p:extLst>
      <p:ext uri="{BB962C8B-B14F-4D97-AF65-F5344CB8AC3E}">
        <p14:creationId xmlns:p14="http://schemas.microsoft.com/office/powerpoint/2010/main" val="276542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65760"/>
            <a:ext cx="11480800" cy="5974080"/>
          </a:xfrm>
        </p:spPr>
        <p:txBody>
          <a:bodyPr>
            <a:normAutofit/>
          </a:bodyPr>
          <a:lstStyle/>
          <a:p>
            <a:pPr fontAlgn="base"/>
            <a:endParaRPr lang="cs-CZ" b="1" dirty="0" smtClean="0"/>
          </a:p>
          <a:p>
            <a:pPr marL="0" indent="0" algn="ctr" fontAlgn="base">
              <a:buNone/>
            </a:pPr>
            <a:r>
              <a:rPr lang="cs-CZ" sz="3500" b="1" dirty="0" smtClean="0"/>
              <a:t>Electronic Declaration of personal </a:t>
            </a:r>
            <a:r>
              <a:rPr lang="en-US" sz="3500" b="1" dirty="0" smtClean="0"/>
              <a:t>property</a:t>
            </a:r>
            <a:endParaRPr lang="cs-CZ" sz="3500" b="1" dirty="0" smtClean="0"/>
          </a:p>
          <a:p>
            <a:pPr marL="0" indent="0" algn="ctr" fontAlgn="base">
              <a:buNone/>
            </a:pPr>
            <a:endParaRPr lang="en-US" sz="3500" dirty="0"/>
          </a:p>
          <a:p>
            <a:pPr marL="0" indent="0" algn="ctr">
              <a:buNone/>
            </a:pPr>
            <a:r>
              <a:rPr lang="en-US" dirty="0"/>
              <a:t>According to the proposal, politicians and public officials in selected positions should file a property declaration on taking up their </a:t>
            </a:r>
            <a:r>
              <a:rPr lang="en-US" dirty="0" smtClean="0"/>
              <a:t>office</a:t>
            </a:r>
            <a:r>
              <a:rPr lang="cs-CZ" dirty="0" smtClean="0"/>
              <a:t>.</a:t>
            </a:r>
            <a:endParaRPr lang="hy-AM" dirty="0" smtClean="0"/>
          </a:p>
          <a:p>
            <a:pPr marL="0" indent="0" algn="ctr">
              <a:buNone/>
            </a:pPr>
            <a:endParaRPr lang="hy-AM" dirty="0" smtClean="0"/>
          </a:p>
          <a:p>
            <a:pPr marL="0" indent="0" algn="ctr">
              <a:buNone/>
            </a:pPr>
            <a:r>
              <a:rPr lang="hy-AM" sz="3500" b="1" dirty="0" smtClean="0">
                <a:latin typeface="Sylfaen" panose="010A0502050306030303" pitchFamily="18" charset="0"/>
              </a:rPr>
              <a:t>Գույքի և եկամուտների էլեկտրոնային հայտարարագիր</a:t>
            </a:r>
          </a:p>
          <a:p>
            <a:pPr marL="0" indent="0" algn="ctr">
              <a:buNone/>
            </a:pPr>
            <a:r>
              <a:rPr lang="hy-AM" dirty="0" smtClean="0">
                <a:latin typeface="Sylfaen" panose="010A0502050306030303" pitchFamily="18" charset="0"/>
              </a:rPr>
              <a:t>Ըստ առաջարկի, առանձին պաշտոնների համար առաջադրվող քաղաքական գործիչները և պետական պաշտոնյաները պետք է պաշտոնը ստանձնելու ներկայացնեն գույքի և եկամուտների հայտարարագիր:</a:t>
            </a:r>
            <a:endParaRPr lang="hy-AM" sz="3500" b="1" dirty="0" smtClean="0">
              <a:latin typeface="Sylfaen" panose="010A0502050306030303" pitchFamily="18" charset="0"/>
            </a:endParaRPr>
          </a:p>
          <a:p>
            <a:pPr marL="0" indent="0" algn="ctr">
              <a:buNone/>
            </a:pPr>
            <a:endParaRPr lang="en-US" sz="3500" b="1" dirty="0"/>
          </a:p>
          <a:p>
            <a:pPr marL="0" indent="0">
              <a:buNone/>
            </a:pPr>
            <a:endParaRPr lang="cs-CZ" dirty="0"/>
          </a:p>
        </p:txBody>
      </p:sp>
    </p:spTree>
    <p:extLst>
      <p:ext uri="{BB962C8B-B14F-4D97-AF65-F5344CB8AC3E}">
        <p14:creationId xmlns:p14="http://schemas.microsoft.com/office/powerpoint/2010/main" val="313961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243840"/>
            <a:ext cx="11521440" cy="6360159"/>
          </a:xfrm>
        </p:spPr>
        <p:txBody>
          <a:bodyPr>
            <a:normAutofit fontScale="92500" lnSpcReduction="10000"/>
          </a:bodyPr>
          <a:lstStyle/>
          <a:p>
            <a:pPr marL="0" indent="0" fontAlgn="base">
              <a:buNone/>
            </a:pPr>
            <a:endParaRPr lang="cs-CZ" b="1" dirty="0" smtClean="0"/>
          </a:p>
          <a:p>
            <a:pPr marL="0" indent="0" algn="ctr" fontAlgn="base">
              <a:buNone/>
            </a:pPr>
            <a:r>
              <a:rPr lang="en-US" sz="3500" b="1" dirty="0" smtClean="0"/>
              <a:t>Contracts </a:t>
            </a:r>
            <a:r>
              <a:rPr lang="en-US" sz="3500" b="1" dirty="0"/>
              <a:t>on the </a:t>
            </a:r>
            <a:r>
              <a:rPr lang="en-US" sz="3500" b="1" dirty="0" smtClean="0"/>
              <a:t>Internet</a:t>
            </a:r>
            <a:endParaRPr lang="cs-CZ" sz="3500" b="1" dirty="0" smtClean="0"/>
          </a:p>
          <a:p>
            <a:pPr marL="0" indent="0" algn="ctr">
              <a:buNone/>
            </a:pPr>
            <a:r>
              <a:rPr lang="en-US" dirty="0" smtClean="0"/>
              <a:t>The proposal was adopted in the form of a law on the register of contracts, which makes the contracts concluded by public institutions subject to the publication of these contracts on the Internet. The law was adopted in a compromise form</a:t>
            </a:r>
            <a:r>
              <a:rPr lang="cs-CZ" dirty="0" smtClean="0"/>
              <a:t> </a:t>
            </a:r>
            <a:r>
              <a:rPr lang="cs-CZ" dirty="0" err="1" smtClean="0"/>
              <a:t>when</a:t>
            </a:r>
            <a:r>
              <a:rPr lang="cs-CZ" dirty="0" smtClean="0"/>
              <a:t> </a:t>
            </a:r>
            <a:r>
              <a:rPr lang="en-US" dirty="0" smtClean="0"/>
              <a:t>the validity excludes, among others</a:t>
            </a:r>
            <a:r>
              <a:rPr lang="cs-CZ" dirty="0" smtClean="0"/>
              <a:t> </a:t>
            </a:r>
            <a:r>
              <a:rPr lang="en-US" dirty="0" smtClean="0"/>
              <a:t> </a:t>
            </a:r>
            <a:r>
              <a:rPr lang="en-US" dirty="0" smtClean="0">
                <a:hlinkClick r:id="rId2"/>
              </a:rPr>
              <a:t>The Chamber of Deputies</a:t>
            </a:r>
            <a:r>
              <a:rPr lang="en-US" dirty="0" smtClean="0"/>
              <a:t> , </a:t>
            </a:r>
            <a:r>
              <a:rPr lang="en-US" dirty="0" smtClean="0">
                <a:hlinkClick r:id="rId3"/>
              </a:rPr>
              <a:t>Senate</a:t>
            </a:r>
            <a:r>
              <a:rPr lang="en-US" dirty="0" smtClean="0"/>
              <a:t> , </a:t>
            </a:r>
            <a:r>
              <a:rPr lang="en-US" dirty="0" smtClean="0">
                <a:hlinkClick r:id="rId4"/>
              </a:rPr>
              <a:t>Office of the President</a:t>
            </a:r>
            <a:r>
              <a:rPr lang="en-US" dirty="0" smtClean="0"/>
              <a:t> and of the company with a majority share of the state, counties or municipalities whose shares are traded on the stock exchange, among other </a:t>
            </a:r>
            <a:r>
              <a:rPr lang="en-US" dirty="0" smtClean="0">
                <a:hlinkClick r:id="rId5"/>
              </a:rPr>
              <a:t>CEZ</a:t>
            </a:r>
            <a:r>
              <a:rPr lang="en-US" dirty="0" smtClean="0"/>
              <a:t> .</a:t>
            </a:r>
            <a:endParaRPr lang="hy-AM" dirty="0" smtClean="0"/>
          </a:p>
          <a:p>
            <a:pPr marL="0" indent="0" algn="ctr">
              <a:buNone/>
            </a:pPr>
            <a:endParaRPr lang="hy-AM" b="1" dirty="0" smtClean="0"/>
          </a:p>
          <a:p>
            <a:pPr marL="0" indent="0" algn="ctr">
              <a:buNone/>
            </a:pPr>
            <a:r>
              <a:rPr lang="hy-AM" b="1" dirty="0" smtClean="0">
                <a:latin typeface="Sylfaen" panose="010A0502050306030303" pitchFamily="18" charset="0"/>
              </a:rPr>
              <a:t>Պայմանագրեր Ինտերնետում</a:t>
            </a:r>
            <a:endParaRPr lang="hy-AM" dirty="0" smtClean="0">
              <a:latin typeface="Sylfaen" panose="010A0502050306030303" pitchFamily="18" charset="0"/>
            </a:endParaRPr>
          </a:p>
          <a:p>
            <a:pPr marL="0" indent="0" algn="ctr">
              <a:buNone/>
            </a:pPr>
            <a:r>
              <a:rPr lang="hy-AM" sz="2600" dirty="0" smtClean="0">
                <a:latin typeface="Sylfaen" panose="010A0502050306030303" pitchFamily="18" charset="0"/>
              </a:rPr>
              <a:t>Առաջարկն ընդունվել է «Պայմանագրերի գրանցման մասին» օրենքի տեսքով, որի համաձայն հանրային կառույցների կողմից կնքված պայմանագրերը ենթակա են հրապարակման ինտերնետում: Օրենքն ընդունվել է փոխզիջումային </a:t>
            </a:r>
            <a:r>
              <a:rPr lang="hy-AM" sz="2600" dirty="0" err="1" smtClean="0">
                <a:latin typeface="Sylfaen" panose="010A0502050306030303" pitchFamily="18" charset="0"/>
              </a:rPr>
              <a:t>ձևով</a:t>
            </a:r>
            <a:r>
              <a:rPr lang="hy-AM" sz="2600" dirty="0" smtClean="0">
                <a:latin typeface="Sylfaen" panose="010A0502050306030303" pitchFamily="18" charset="0"/>
              </a:rPr>
              <a:t> վավերականությունը ի թիվս այլոց բացառում է </a:t>
            </a:r>
            <a:r>
              <a:rPr lang="hy-AM" sz="2600" dirty="0" err="1" smtClean="0">
                <a:latin typeface="Sylfaen" panose="010A0502050306030303" pitchFamily="18" charset="0"/>
                <a:hlinkClick r:id="rId2"/>
              </a:rPr>
              <a:t>Դեպուտատների</a:t>
            </a:r>
            <a:r>
              <a:rPr lang="hy-AM" sz="2600" dirty="0" smtClean="0">
                <a:latin typeface="Sylfaen" panose="010A0502050306030303" pitchFamily="18" charset="0"/>
                <a:hlinkClick r:id="rId2"/>
              </a:rPr>
              <a:t> </a:t>
            </a:r>
            <a:r>
              <a:rPr lang="hy-AM" sz="2600" dirty="0" err="1" smtClean="0">
                <a:latin typeface="Sylfaen" panose="010A0502050306030303" pitchFamily="18" charset="0"/>
                <a:hlinkClick r:id="rId2"/>
              </a:rPr>
              <a:t>պալատի</a:t>
            </a:r>
            <a:r>
              <a:rPr lang="hy-AM" sz="2600" dirty="0" err="1" smtClean="0">
                <a:latin typeface="Sylfaen" panose="010A0502050306030303" pitchFamily="18" charset="0"/>
              </a:rPr>
              <a:t>,</a:t>
            </a:r>
            <a:r>
              <a:rPr lang="hy-AM" sz="2600" dirty="0" err="1" smtClean="0">
                <a:latin typeface="Sylfaen" panose="010A0502050306030303" pitchFamily="18" charset="0"/>
                <a:hlinkClick r:id="rId3"/>
              </a:rPr>
              <a:t>Սենատի</a:t>
            </a:r>
            <a:r>
              <a:rPr lang="en-US" sz="2600" dirty="0" smtClean="0">
                <a:latin typeface="Sylfaen" panose="010A0502050306030303" pitchFamily="18" charset="0"/>
              </a:rPr>
              <a:t>, </a:t>
            </a:r>
            <a:r>
              <a:rPr lang="hy-AM" sz="2600" dirty="0" smtClean="0">
                <a:latin typeface="Sylfaen" panose="010A0502050306030303" pitchFamily="18" charset="0"/>
                <a:hlinkClick r:id="rId4"/>
              </a:rPr>
              <a:t>Նախագահի աշխատակազմի</a:t>
            </a:r>
            <a:r>
              <a:rPr lang="hy-AM" sz="2600" dirty="0" smtClean="0">
                <a:latin typeface="Sylfaen" panose="010A0502050306030303" pitchFamily="18" charset="0"/>
              </a:rPr>
              <a:t>  և այն ընկերությունների դեպքում որոնցում բաժնեմասերի մեծ մասը պատկանում է պետությանը, շրջաններին, կամ </a:t>
            </a:r>
            <a:r>
              <a:rPr lang="hy-AM" sz="2600" dirty="0" err="1" smtClean="0">
                <a:latin typeface="Sylfaen" panose="010A0502050306030303" pitchFamily="18" charset="0"/>
              </a:rPr>
              <a:t>քաղաքապետարաններին</a:t>
            </a:r>
            <a:r>
              <a:rPr lang="hy-AM" sz="2600" dirty="0" smtClean="0">
                <a:latin typeface="Sylfaen" panose="010A0502050306030303" pitchFamily="18" charset="0"/>
              </a:rPr>
              <a:t>, որոնց բաժնետոմսերը վաճառվում են ֆոնդային բորսայում, ի թիվս այլ </a:t>
            </a:r>
            <a:r>
              <a:rPr lang="hy-AM" sz="2600" dirty="0" err="1" smtClean="0">
                <a:latin typeface="Sylfaen" panose="010A0502050306030303" pitchFamily="18" charset="0"/>
              </a:rPr>
              <a:t>Չեխականների</a:t>
            </a:r>
            <a:endParaRPr lang="hy-AM" sz="2600" dirty="0" smtClean="0">
              <a:latin typeface="Sylfaen" panose="010A0502050306030303" pitchFamily="18" charset="0"/>
            </a:endParaRPr>
          </a:p>
          <a:p>
            <a:pPr marL="0" indent="0" algn="ctr">
              <a:buNone/>
            </a:pPr>
            <a:endParaRPr lang="cs-CZ" dirty="0"/>
          </a:p>
        </p:txBody>
      </p:sp>
      <p:sp>
        <p:nvSpPr>
          <p:cNvPr id="4" name="Rectangle 3"/>
          <p:cNvSpPr/>
          <p:nvPr/>
        </p:nvSpPr>
        <p:spPr>
          <a:xfrm>
            <a:off x="12969449" y="-1605478"/>
            <a:ext cx="718402" cy="369332"/>
          </a:xfrm>
          <a:prstGeom prst="rect">
            <a:avLst/>
          </a:prstGeom>
        </p:spPr>
        <p:txBody>
          <a:bodyPr wrap="none">
            <a:spAutoFit/>
          </a:bodyPr>
          <a:lstStyle/>
          <a:p>
            <a:r>
              <a:rPr lang="en-US" dirty="0" err="1" smtClean="0"/>
              <a:t>округ</a:t>
            </a:r>
            <a:endParaRPr lang="en-US" dirty="0"/>
          </a:p>
        </p:txBody>
      </p:sp>
    </p:spTree>
    <p:extLst>
      <p:ext uri="{BB962C8B-B14F-4D97-AF65-F5344CB8AC3E}">
        <p14:creationId xmlns:p14="http://schemas.microsoft.com/office/powerpoint/2010/main" val="2135479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5120" y="243840"/>
            <a:ext cx="11866880" cy="6299200"/>
          </a:xfrm>
        </p:spPr>
        <p:txBody>
          <a:bodyPr>
            <a:normAutofit fontScale="55000" lnSpcReduction="20000"/>
          </a:bodyPr>
          <a:lstStyle/>
          <a:p>
            <a:pPr marL="0" indent="0" algn="ctr" fontAlgn="base">
              <a:buNone/>
            </a:pPr>
            <a:endParaRPr lang="cs-CZ" b="1" dirty="0" smtClean="0"/>
          </a:p>
          <a:p>
            <a:pPr marL="0" indent="0" algn="ctr">
              <a:buNone/>
            </a:pPr>
            <a:r>
              <a:rPr lang="en-US" sz="4400" b="1" dirty="0"/>
              <a:t>Cancellation </a:t>
            </a:r>
            <a:r>
              <a:rPr lang="en-US" sz="4400" b="1" dirty="0" smtClean="0"/>
              <a:t>of</a:t>
            </a:r>
            <a:r>
              <a:rPr lang="cs-CZ" sz="4400" b="1" dirty="0" smtClean="0"/>
              <a:t> </a:t>
            </a:r>
            <a:r>
              <a:rPr lang="cs-CZ" sz="4400" b="1" dirty="0" err="1" smtClean="0"/>
              <a:t>anonymous</a:t>
            </a:r>
            <a:r>
              <a:rPr lang="cs-CZ" sz="4400" b="1" dirty="0" smtClean="0"/>
              <a:t> </a:t>
            </a:r>
            <a:r>
              <a:rPr lang="cs-CZ" sz="4400" b="1" dirty="0" err="1" smtClean="0"/>
              <a:t>shares</a:t>
            </a:r>
            <a:endParaRPr lang="cs-CZ" sz="4400" b="1" dirty="0" smtClean="0"/>
          </a:p>
          <a:p>
            <a:pPr marL="0" indent="0" algn="ctr">
              <a:spcBef>
                <a:spcPts val="0"/>
              </a:spcBef>
              <a:spcAft>
                <a:spcPts val="600"/>
              </a:spcAft>
              <a:buNone/>
            </a:pPr>
            <a:r>
              <a:rPr lang="en-US" sz="4000" dirty="0" smtClean="0">
                <a:latin typeface="Sylfaen" pitchFamily="18" charset="0"/>
              </a:rPr>
              <a:t>The </a:t>
            </a:r>
            <a:r>
              <a:rPr lang="en-US" sz="4000" dirty="0">
                <a:latin typeface="Sylfaen" pitchFamily="18" charset="0"/>
              </a:rPr>
              <a:t>main purpose of the proposal is to abolish the institute of bearer shares (owners), which allow, among other things, to hide the final beneficiary of money from public contracts or subsidies. The standard was adopted and is effective from 30 June 2013. According to </a:t>
            </a:r>
            <a:r>
              <a:rPr lang="cs-CZ" sz="4000" dirty="0" err="1" smtClean="0">
                <a:latin typeface="Sylfaen" pitchFamily="18" charset="0"/>
              </a:rPr>
              <a:t>it</a:t>
            </a:r>
            <a:r>
              <a:rPr lang="en-US" sz="4000" dirty="0" smtClean="0">
                <a:latin typeface="Sylfaen" pitchFamily="18" charset="0"/>
              </a:rPr>
              <a:t>, </a:t>
            </a:r>
            <a:r>
              <a:rPr lang="en-US" sz="4000" dirty="0">
                <a:latin typeface="Sylfaen" pitchFamily="18" charset="0"/>
              </a:rPr>
              <a:t>owners of anonymous shares must book their shares with the central depository, </a:t>
            </a:r>
            <a:r>
              <a:rPr lang="en-US" sz="4000" dirty="0" smtClean="0">
                <a:latin typeface="Sylfaen" pitchFamily="18" charset="0"/>
              </a:rPr>
              <a:t>store them</a:t>
            </a:r>
            <a:r>
              <a:rPr lang="cs-CZ" sz="4000" dirty="0" smtClean="0">
                <a:latin typeface="Sylfaen" pitchFamily="18" charset="0"/>
              </a:rPr>
              <a:t> </a:t>
            </a:r>
            <a:r>
              <a:rPr lang="cs-CZ" sz="4000" dirty="0" err="1" smtClean="0">
                <a:latin typeface="Sylfaen" pitchFamily="18" charset="0"/>
              </a:rPr>
              <a:t>physically</a:t>
            </a:r>
            <a:r>
              <a:rPr lang="en-US" sz="4000" dirty="0" smtClean="0">
                <a:latin typeface="Sylfaen" pitchFamily="18" charset="0"/>
              </a:rPr>
              <a:t> </a:t>
            </a:r>
            <a:r>
              <a:rPr lang="en-US" sz="4000" dirty="0">
                <a:latin typeface="Sylfaen" pitchFamily="18" charset="0"/>
              </a:rPr>
              <a:t>with the bank or convert them into registered shares. In any case, the owner record </a:t>
            </a:r>
            <a:r>
              <a:rPr lang="cs-CZ" sz="4000" dirty="0" err="1" smtClean="0">
                <a:latin typeface="Sylfaen" pitchFamily="18" charset="0"/>
              </a:rPr>
              <a:t>is</a:t>
            </a:r>
            <a:r>
              <a:rPr lang="cs-CZ" sz="4000" dirty="0" smtClean="0">
                <a:latin typeface="Sylfaen" pitchFamily="18" charset="0"/>
              </a:rPr>
              <a:t> </a:t>
            </a:r>
            <a:r>
              <a:rPr lang="en-US" sz="4000" dirty="0" smtClean="0">
                <a:latin typeface="Sylfaen" pitchFamily="18" charset="0"/>
              </a:rPr>
              <a:t>traceable</a:t>
            </a:r>
            <a:r>
              <a:rPr lang="en-US" sz="4000" dirty="0">
                <a:latin typeface="Sylfaen" pitchFamily="18" charset="0"/>
              </a:rPr>
              <a:t>. A shortcoming of the adopted law is the limitation of its scope to Czech companies only. The Act does not regulate the competences of foreign companies with an opaque ownership structure in the Czech Republic and does not include a ban on their participation in </a:t>
            </a:r>
            <a:r>
              <a:rPr lang="en-US" sz="4000" dirty="0" smtClean="0">
                <a:latin typeface="Sylfaen" pitchFamily="18" charset="0"/>
              </a:rPr>
              <a:t>public</a:t>
            </a:r>
            <a:r>
              <a:rPr lang="cs-CZ" sz="4000" dirty="0" smtClean="0">
                <a:latin typeface="Sylfaen" pitchFamily="18" charset="0"/>
              </a:rPr>
              <a:t> tenders. </a:t>
            </a:r>
            <a:endParaRPr lang="hy-AM" sz="4000" dirty="0" smtClean="0">
              <a:latin typeface="Sylfaen" pitchFamily="18" charset="0"/>
            </a:endParaRPr>
          </a:p>
          <a:p>
            <a:pPr marL="0" indent="0" algn="ctr">
              <a:buNone/>
            </a:pPr>
            <a:r>
              <a:rPr lang="hy-AM" sz="3800" b="1" dirty="0" smtClean="0">
                <a:latin typeface="Sylfaen" pitchFamily="18" charset="0"/>
              </a:rPr>
              <a:t>Անանուն բաժնետոմսերի չեղարկում</a:t>
            </a:r>
            <a:endParaRPr lang="en-US" sz="3800" dirty="0" smtClean="0">
              <a:latin typeface="Sylfaen" pitchFamily="18" charset="0"/>
            </a:endParaRPr>
          </a:p>
          <a:p>
            <a:pPr marL="0" indent="0" algn="ctr">
              <a:buNone/>
            </a:pPr>
            <a:r>
              <a:rPr lang="hy-AM" sz="3800" dirty="0" smtClean="0">
                <a:latin typeface="Sylfaen" pitchFamily="18" charset="0"/>
              </a:rPr>
              <a:t>Առաջարկի հիմնական նպատակը բաժնետոմսերի ներկայացնողների (սեփականատերերի) ինստիտուտի վերացումն է, վերջինս թույլ է տալիս, ի թիվս այլոց, թաքցնել պետական պայմանագրերից կամ </a:t>
            </a:r>
            <a:r>
              <a:rPr lang="hy-AM" sz="3800" dirty="0" err="1" smtClean="0">
                <a:latin typeface="Sylfaen" pitchFamily="18" charset="0"/>
              </a:rPr>
              <a:t>սուբսիդիաներից</a:t>
            </a:r>
            <a:r>
              <a:rPr lang="hy-AM" sz="3800" dirty="0" smtClean="0">
                <a:latin typeface="Sylfaen" pitchFamily="18" charset="0"/>
              </a:rPr>
              <a:t> ստացվող գումարի իրական սեփականատիրոջը։ Այս </a:t>
            </a:r>
            <a:r>
              <a:rPr lang="hy-AM" sz="3800" dirty="0" err="1" smtClean="0">
                <a:latin typeface="Sylfaen" pitchFamily="18" charset="0"/>
              </a:rPr>
              <a:t>չափորոշիչը</a:t>
            </a:r>
            <a:r>
              <a:rPr lang="hy-AM" sz="3800" dirty="0" smtClean="0">
                <a:latin typeface="Sylfaen" pitchFamily="18" charset="0"/>
              </a:rPr>
              <a:t> </a:t>
            </a:r>
            <a:r>
              <a:rPr lang="hy-AM" sz="3800" dirty="0" err="1" smtClean="0">
                <a:latin typeface="Sylfaen" pitchFamily="18" charset="0"/>
              </a:rPr>
              <a:t>ընդունվելէ</a:t>
            </a:r>
            <a:r>
              <a:rPr lang="hy-AM" sz="3800" dirty="0" smtClean="0">
                <a:latin typeface="Sylfaen" pitchFamily="18" charset="0"/>
              </a:rPr>
              <a:t> և ուժի մեջ է 2013 թվականի հունիսի 30-ից: Դրա համաձայն, անանուն բաժնետոմսերի սեփականատերերը պետք է իրենց բաժնետոմսերը </a:t>
            </a:r>
            <a:r>
              <a:rPr lang="hy-AM" sz="3800" dirty="0" err="1" smtClean="0">
                <a:latin typeface="Sylfaen" pitchFamily="18" charset="0"/>
              </a:rPr>
              <a:t>ամրագրեն</a:t>
            </a:r>
            <a:r>
              <a:rPr lang="hy-AM" sz="3800" dirty="0" smtClean="0">
                <a:latin typeface="Sylfaen" pitchFamily="18" charset="0"/>
              </a:rPr>
              <a:t> կենտրոնական </a:t>
            </a:r>
            <a:r>
              <a:rPr lang="hy-AM" sz="3800" dirty="0" err="1" smtClean="0">
                <a:latin typeface="Sylfaen" pitchFamily="18" charset="0"/>
              </a:rPr>
              <a:t>դեպոզիտարիայում</a:t>
            </a:r>
            <a:r>
              <a:rPr lang="hy-AM" sz="3800" dirty="0" smtClean="0">
                <a:latin typeface="Sylfaen" pitchFamily="18" charset="0"/>
              </a:rPr>
              <a:t>, ֆիզիկապես պահեն բանկում կամ դրանք վերածեն գրանցված բաժնետոմսերի: Ամեն դեպքում, սեփականատիրոջ </a:t>
            </a:r>
            <a:r>
              <a:rPr lang="hy-AM" sz="3800" dirty="0" err="1" smtClean="0">
                <a:latin typeface="Sylfaen" pitchFamily="18" charset="0"/>
              </a:rPr>
              <a:t>գրառմանը</a:t>
            </a:r>
            <a:r>
              <a:rPr lang="hy-AM" sz="3800" dirty="0" smtClean="0">
                <a:latin typeface="Sylfaen" pitchFamily="18" charset="0"/>
              </a:rPr>
              <a:t> կարելի է </a:t>
            </a:r>
            <a:r>
              <a:rPr lang="hy-AM" sz="3800" dirty="0" err="1" smtClean="0">
                <a:latin typeface="Sylfaen" pitchFamily="18" charset="0"/>
              </a:rPr>
              <a:t>հետևել</a:t>
            </a:r>
            <a:r>
              <a:rPr lang="hy-AM" sz="3800" dirty="0" smtClean="0">
                <a:latin typeface="Sylfaen" pitchFamily="18" charset="0"/>
              </a:rPr>
              <a:t>։ Ընդունված օրենքի թերությունն այն է, որ դրա շրջանակը սահմանափակվում է միայն չեխական </a:t>
            </a:r>
            <a:r>
              <a:rPr lang="hy-AM" sz="3800" dirty="0" err="1" smtClean="0">
                <a:latin typeface="Sylfaen" pitchFamily="18" charset="0"/>
              </a:rPr>
              <a:t>ընկերություններով</a:t>
            </a:r>
            <a:r>
              <a:rPr lang="hy-AM" sz="3800" dirty="0" smtClean="0">
                <a:latin typeface="Sylfaen" pitchFamily="18" charset="0"/>
              </a:rPr>
              <a:t>։ Ակտը չի կարգավորում </a:t>
            </a:r>
            <a:r>
              <a:rPr lang="hy-AM" sz="3800" dirty="0" err="1" smtClean="0">
                <a:latin typeface="Sylfaen" pitchFamily="18" charset="0"/>
              </a:rPr>
              <a:t>Չեխիայի</a:t>
            </a:r>
            <a:r>
              <a:rPr lang="hy-AM" sz="3800" dirty="0" smtClean="0">
                <a:latin typeface="Sylfaen" pitchFamily="18" charset="0"/>
              </a:rPr>
              <a:t> Հանրապետությունում ոչ թափանցիկ սեփականության կառուցվածք ունեցող օտարերկրյա ընկերությունների իրավասությունները և չի նախատեսում պետական մրցույթներին դրանց մասնակցության արգելք։</a:t>
            </a:r>
          </a:p>
          <a:p>
            <a:pPr marL="0" indent="0" algn="ctr">
              <a:buNone/>
            </a:pPr>
            <a:endParaRPr lang="hy-AM" dirty="0" smtClean="0"/>
          </a:p>
          <a:p>
            <a:pPr marL="0" indent="0" algn="ctr">
              <a:buNone/>
            </a:pPr>
            <a:r>
              <a:rPr lang="hy-AM" dirty="0" smtClean="0"/>
              <a:t> </a:t>
            </a:r>
            <a:endParaRPr lang="cs-CZ" dirty="0"/>
          </a:p>
        </p:txBody>
      </p:sp>
    </p:spTree>
    <p:extLst>
      <p:ext uri="{BB962C8B-B14F-4D97-AF65-F5344CB8AC3E}">
        <p14:creationId xmlns:p14="http://schemas.microsoft.com/office/powerpoint/2010/main" val="242135859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1102</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Sylfaen</vt:lpstr>
      <vt:lpstr>Motiv Office</vt:lpstr>
      <vt:lpstr>RECONSTRICTION OF THE STATE ՊԵՏՈՒԹՅԱՆ ՎԵՐԱԿԱՌՈՒՑՈՒՄ -   Succesfull Campaign  Հաջող քարոզարշավ  </vt:lpstr>
      <vt:lpstr>WHAT IS IT?  Ի՞ՆՉ է ԴԱ</vt:lpstr>
      <vt:lpstr>WHAT WENT  WRONG? Ի՞ՆՉՆ ԷՐ ՍԽԱԼ </vt:lpstr>
      <vt:lpstr>WHAT DID  THEY DO? Ի՞ՆՉ ԵՆ ԱՐԵԼ</vt:lpstr>
      <vt:lpstr>HOW DID  THEY DO IT? ԻՆՉՊԵ՞Ս  ԱՐԵՑԻՆ</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dc:title>
  <dc:creator>Uživatel systému Windows</dc:creator>
  <cp:lastModifiedBy>Armenian Lawyers' Association</cp:lastModifiedBy>
  <cp:revision>77</cp:revision>
  <dcterms:created xsi:type="dcterms:W3CDTF">2018-08-16T11:03:07Z</dcterms:created>
  <dcterms:modified xsi:type="dcterms:W3CDTF">2019-12-07T09:56:41Z</dcterms:modified>
</cp:coreProperties>
</file>